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1"/>
  </p:notesMasterIdLst>
  <p:handoutMasterIdLst>
    <p:handoutMasterId r:id="rId132"/>
  </p:handoutMasterIdLst>
  <p:sldIdLst>
    <p:sldId id="256" r:id="rId2"/>
    <p:sldId id="555" r:id="rId3"/>
    <p:sldId id="549" r:id="rId4"/>
    <p:sldId id="553" r:id="rId5"/>
    <p:sldId id="554" r:id="rId6"/>
    <p:sldId id="550" r:id="rId7"/>
    <p:sldId id="509" r:id="rId8"/>
    <p:sldId id="438" r:id="rId9"/>
    <p:sldId id="510" r:id="rId10"/>
    <p:sldId id="511" r:id="rId11"/>
    <p:sldId id="512" r:id="rId12"/>
    <p:sldId id="513" r:id="rId13"/>
    <p:sldId id="515" r:id="rId14"/>
    <p:sldId id="543" r:id="rId15"/>
    <p:sldId id="400" r:id="rId16"/>
    <p:sldId id="552" r:id="rId17"/>
    <p:sldId id="407" r:id="rId18"/>
    <p:sldId id="406" r:id="rId19"/>
    <p:sldId id="551" r:id="rId20"/>
    <p:sldId id="401" r:id="rId21"/>
    <p:sldId id="440" r:id="rId22"/>
    <p:sldId id="441" r:id="rId23"/>
    <p:sldId id="445" r:id="rId24"/>
    <p:sldId id="442" r:id="rId25"/>
    <p:sldId id="443" r:id="rId26"/>
    <p:sldId id="448" r:id="rId27"/>
    <p:sldId id="451" r:id="rId28"/>
    <p:sldId id="452" r:id="rId29"/>
    <p:sldId id="453" r:id="rId30"/>
    <p:sldId id="454" r:id="rId31"/>
    <p:sldId id="455" r:id="rId32"/>
    <p:sldId id="456" r:id="rId33"/>
    <p:sldId id="457" r:id="rId34"/>
    <p:sldId id="462" r:id="rId35"/>
    <p:sldId id="463" r:id="rId36"/>
    <p:sldId id="467" r:id="rId37"/>
    <p:sldId id="468" r:id="rId38"/>
    <p:sldId id="542" r:id="rId39"/>
    <p:sldId id="464" r:id="rId40"/>
    <p:sldId id="465" r:id="rId41"/>
    <p:sldId id="466" r:id="rId42"/>
    <p:sldId id="469" r:id="rId43"/>
    <p:sldId id="470" r:id="rId44"/>
    <p:sldId id="471" r:id="rId45"/>
    <p:sldId id="472" r:id="rId46"/>
    <p:sldId id="473" r:id="rId47"/>
    <p:sldId id="541" r:id="rId48"/>
    <p:sldId id="415" r:id="rId49"/>
    <p:sldId id="540" r:id="rId50"/>
    <p:sldId id="417" r:id="rId51"/>
    <p:sldId id="418" r:id="rId52"/>
    <p:sldId id="419" r:id="rId53"/>
    <p:sldId id="420" r:id="rId54"/>
    <p:sldId id="421" r:id="rId55"/>
    <p:sldId id="422" r:id="rId56"/>
    <p:sldId id="423" r:id="rId57"/>
    <p:sldId id="424" r:id="rId58"/>
    <p:sldId id="425" r:id="rId59"/>
    <p:sldId id="426" r:id="rId60"/>
    <p:sldId id="427" r:id="rId61"/>
    <p:sldId id="428" r:id="rId62"/>
    <p:sldId id="533" r:id="rId63"/>
    <p:sldId id="534" r:id="rId64"/>
    <p:sldId id="535" r:id="rId65"/>
    <p:sldId id="536" r:id="rId66"/>
    <p:sldId id="537" r:id="rId67"/>
    <p:sldId id="416" r:id="rId68"/>
    <p:sldId id="544" r:id="rId69"/>
    <p:sldId id="486" r:id="rId70"/>
    <p:sldId id="487" r:id="rId71"/>
    <p:sldId id="439" r:id="rId72"/>
    <p:sldId id="488" r:id="rId73"/>
    <p:sldId id="459" r:id="rId74"/>
    <p:sldId id="489" r:id="rId75"/>
    <p:sldId id="490" r:id="rId76"/>
    <p:sldId id="491" r:id="rId77"/>
    <p:sldId id="492" r:id="rId78"/>
    <p:sldId id="493" r:id="rId79"/>
    <p:sldId id="494" r:id="rId80"/>
    <p:sldId id="547" r:id="rId81"/>
    <p:sldId id="548" r:id="rId82"/>
    <p:sldId id="521" r:id="rId83"/>
    <p:sldId id="522" r:id="rId84"/>
    <p:sldId id="525" r:id="rId85"/>
    <p:sldId id="526" r:id="rId86"/>
    <p:sldId id="527" r:id="rId87"/>
    <p:sldId id="528" r:id="rId88"/>
    <p:sldId id="529" r:id="rId89"/>
    <p:sldId id="502" r:id="rId90"/>
    <p:sldId id="503" r:id="rId91"/>
    <p:sldId id="504" r:id="rId92"/>
    <p:sldId id="505" r:id="rId93"/>
    <p:sldId id="506" r:id="rId94"/>
    <p:sldId id="507" r:id="rId95"/>
    <p:sldId id="508" r:id="rId96"/>
    <p:sldId id="414" r:id="rId97"/>
    <p:sldId id="257" r:id="rId98"/>
    <p:sldId id="413" r:id="rId99"/>
    <p:sldId id="351" r:id="rId100"/>
    <p:sldId id="352" r:id="rId101"/>
    <p:sldId id="495" r:id="rId102"/>
    <p:sldId id="496" r:id="rId103"/>
    <p:sldId id="501" r:id="rId104"/>
    <p:sldId id="481" r:id="rId105"/>
    <p:sldId id="482" r:id="rId106"/>
    <p:sldId id="483" r:id="rId107"/>
    <p:sldId id="485" r:id="rId108"/>
    <p:sldId id="484" r:id="rId109"/>
    <p:sldId id="517" r:id="rId110"/>
    <p:sldId id="518" r:id="rId111"/>
    <p:sldId id="519" r:id="rId112"/>
    <p:sldId id="520" r:id="rId113"/>
    <p:sldId id="530" r:id="rId114"/>
    <p:sldId id="531" r:id="rId115"/>
    <p:sldId id="532" r:id="rId116"/>
    <p:sldId id="450" r:id="rId117"/>
    <p:sldId id="477" r:id="rId118"/>
    <p:sldId id="474" r:id="rId119"/>
    <p:sldId id="480" r:id="rId120"/>
    <p:sldId id="431" r:id="rId121"/>
    <p:sldId id="432" r:id="rId122"/>
    <p:sldId id="433" r:id="rId123"/>
    <p:sldId id="434" r:id="rId124"/>
    <p:sldId id="435" r:id="rId125"/>
    <p:sldId id="436" r:id="rId126"/>
    <p:sldId id="437" r:id="rId127"/>
    <p:sldId id="358" r:id="rId128"/>
    <p:sldId id="357" r:id="rId129"/>
    <p:sldId id="350" r:id="rId13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DBD2A3A-B82F-4503-B682-43232E0BC441}">
          <p14:sldIdLst>
            <p14:sldId id="256"/>
            <p14:sldId id="555"/>
            <p14:sldId id="549"/>
            <p14:sldId id="553"/>
            <p14:sldId id="554"/>
            <p14:sldId id="550"/>
          </p14:sldIdLst>
        </p14:section>
        <p14:section name="Current Date Forecasting Fails" id="{A95A839E-0FE9-48D6-95AC-8F13C543CFFD}">
          <p14:sldIdLst>
            <p14:sldId id="509"/>
            <p14:sldId id="438"/>
            <p14:sldId id="510"/>
            <p14:sldId id="511"/>
            <p14:sldId id="512"/>
            <p14:sldId id="513"/>
            <p14:sldId id="515"/>
          </p14:sldIdLst>
        </p14:section>
        <p14:section name="Linear Forecasting" id="{71D4C0F8-C9BC-4230-BF28-D1E4C9571C99}">
          <p14:sldIdLst>
            <p14:sldId id="543"/>
            <p14:sldId id="400"/>
            <p14:sldId id="552"/>
            <p14:sldId id="407"/>
            <p14:sldId id="406"/>
            <p14:sldId id="551"/>
            <p14:sldId id="401"/>
          </p14:sldIdLst>
        </p14:section>
        <p14:section name="Estimating Story Count" id="{E1DD5396-C66D-4914-8A10-D08EABF3EF87}">
          <p14:sldIdLst>
            <p14:sldId id="440"/>
            <p14:sldId id="441"/>
            <p14:sldId id="445"/>
            <p14:sldId id="442"/>
            <p14:sldId id="443"/>
            <p14:sldId id="448"/>
          </p14:sldIdLst>
        </p14:section>
        <p14:section name="Team Throughput Tool" id="{D76CC2C5-B7E2-46CB-8FF9-0B774792193F}">
          <p14:sldIdLst>
            <p14:sldId id="451"/>
            <p14:sldId id="452"/>
            <p14:sldId id="453"/>
            <p14:sldId id="454"/>
            <p14:sldId id="455"/>
            <p14:sldId id="456"/>
            <p14:sldId id="457"/>
          </p14:sldIdLst>
        </p14:section>
        <p14:section name="Compounding Dependency Impact" id="{AB43BA1A-C5A2-45BD-BDDA-B25FD73BD8B3}">
          <p14:sldIdLst>
            <p14:sldId id="462"/>
            <p14:sldId id="463"/>
            <p14:sldId id="467"/>
            <p14:sldId id="468"/>
            <p14:sldId id="542"/>
            <p14:sldId id="464"/>
            <p14:sldId id="465"/>
            <p14:sldId id="466"/>
            <p14:sldId id="469"/>
            <p14:sldId id="470"/>
            <p14:sldId id="471"/>
            <p14:sldId id="472"/>
            <p14:sldId id="473"/>
          </p14:sldIdLst>
        </p14:section>
        <p14:section name="Simple Probabilistic Forecasting" id="{50EEECFE-692D-4BBD-93D4-241EF83728EE}">
          <p14:sldIdLst>
            <p14:sldId id="541"/>
            <p14:sldId id="415"/>
            <p14:sldId id="540"/>
            <p14:sldId id="417"/>
            <p14:sldId id="418"/>
            <p14:sldId id="419"/>
            <p14:sldId id="420"/>
            <p14:sldId id="421"/>
            <p14:sldId id="422"/>
            <p14:sldId id="423"/>
            <p14:sldId id="424"/>
            <p14:sldId id="425"/>
            <p14:sldId id="426"/>
            <p14:sldId id="427"/>
            <p14:sldId id="428"/>
            <p14:sldId id="533"/>
            <p14:sldId id="534"/>
            <p14:sldId id="535"/>
            <p14:sldId id="536"/>
            <p14:sldId id="537"/>
            <p14:sldId id="416"/>
          </p14:sldIdLst>
        </p14:section>
        <p14:section name="Markov Chain Monte Carlo" id="{B7061BEA-D042-4F43-8377-FC55A7565FA2}">
          <p14:sldIdLst>
            <p14:sldId id="544"/>
            <p14:sldId id="486"/>
            <p14:sldId id="487"/>
            <p14:sldId id="439"/>
            <p14:sldId id="488"/>
            <p14:sldId id="459"/>
            <p14:sldId id="489"/>
            <p14:sldId id="490"/>
            <p14:sldId id="491"/>
            <p14:sldId id="492"/>
            <p14:sldId id="493"/>
            <p14:sldId id="494"/>
            <p14:sldId id="547"/>
            <p14:sldId id="548"/>
          </p14:sldIdLst>
        </p14:section>
        <p14:section name="Judging Progress" id="{4ADB6FF2-EA6C-4DD1-8C6D-2C7FFB203829}">
          <p14:sldIdLst>
            <p14:sldId id="521"/>
            <p14:sldId id="522"/>
            <p14:sldId id="525"/>
            <p14:sldId id="526"/>
            <p14:sldId id="527"/>
            <p14:sldId id="528"/>
            <p14:sldId id="529"/>
          </p14:sldIdLst>
        </p14:section>
        <p14:section name="Choosing a Distribution" id="{BD12F42A-F75C-4A73-B544-282D72CCD1AB}">
          <p14:sldIdLst>
            <p14:sldId id="502"/>
            <p14:sldId id="503"/>
            <p14:sldId id="504"/>
            <p14:sldId id="505"/>
            <p14:sldId id="506"/>
            <p14:sldId id="507"/>
            <p14:sldId id="508"/>
          </p14:sldIdLst>
        </p14:section>
        <p14:section name="Conclusion" id="{61F9BD83-9F45-465B-A593-7C566A3C9CC7}">
          <p14:sldIdLst>
            <p14:sldId id="414"/>
            <p14:sldId id="257"/>
          </p14:sldIdLst>
        </p14:section>
        <p14:section name="Reference" id="{B117D9D5-7F57-46A2-8301-0A4DF6B0A187}">
          <p14:sldIdLst>
            <p14:sldId id="413"/>
          </p14:sldIdLst>
        </p14:section>
        <p14:section name="Visualization and Interpretation" id="{810A192E-C4F6-4164-A36C-58145567D61A}">
          <p14:sldIdLst>
            <p14:sldId id="351"/>
            <p14:sldId id="352"/>
          </p14:sldIdLst>
        </p14:section>
        <p14:section name="Forecasting Strategies" id="{36363361-506C-4735-8B02-1FDEBFCB1B47}">
          <p14:sldIdLst>
            <p14:sldId id="495"/>
            <p14:sldId id="496"/>
            <p14:sldId id="501"/>
          </p14:sldIdLst>
        </p14:section>
        <p14:section name="Calculating Cycle Time and WIP" id="{E20B5FEA-CA27-436A-803E-D0F53C020D6B}">
          <p14:sldIdLst>
            <p14:sldId id="481"/>
            <p14:sldId id="482"/>
            <p14:sldId id="483"/>
            <p14:sldId id="485"/>
            <p14:sldId id="484"/>
          </p14:sldIdLst>
        </p14:section>
        <p14:section name="Not Used Yet" id="{6E085F70-FF4D-42B4-98DF-783E81FF1EF2}">
          <p14:sldIdLst>
            <p14:sldId id="517"/>
            <p14:sldId id="518"/>
            <p14:sldId id="519"/>
            <p14:sldId id="520"/>
            <p14:sldId id="530"/>
            <p14:sldId id="531"/>
            <p14:sldId id="532"/>
            <p14:sldId id="450"/>
            <p14:sldId id="477"/>
            <p14:sldId id="474"/>
            <p14:sldId id="480"/>
          </p14:sldIdLst>
        </p14:section>
        <p14:section name="Moneyball" id="{0413AE91-DBC5-4DBF-9F84-1637474314D4}">
          <p14:sldIdLst>
            <p14:sldId id="431"/>
            <p14:sldId id="432"/>
            <p14:sldId id="433"/>
            <p14:sldId id="434"/>
            <p14:sldId id="435"/>
            <p14:sldId id="436"/>
            <p14:sldId id="437"/>
            <p14:sldId id="358"/>
            <p14:sldId id="357"/>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E0E"/>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164" autoAdjust="0"/>
    <p:restoredTop sz="87755" autoAdjust="0"/>
  </p:normalViewPr>
  <p:slideViewPr>
    <p:cSldViewPr>
      <p:cViewPr varScale="1">
        <p:scale>
          <a:sx n="73" d="100"/>
          <a:sy n="73" d="100"/>
        </p:scale>
        <p:origin x="1332" y="54"/>
      </p:cViewPr>
      <p:guideLst>
        <p:guide orient="horz" pos="2160"/>
        <p:guide pos="2880"/>
      </p:guideLst>
    </p:cSldViewPr>
  </p:slideViewPr>
  <p:outlineViewPr>
    <p:cViewPr>
      <p:scale>
        <a:sx n="33" d="100"/>
        <a:sy n="33" d="100"/>
      </p:scale>
      <p:origin x="0" y="-19950"/>
    </p:cViewPr>
  </p:outlineViewPr>
  <p:notesTextViewPr>
    <p:cViewPr>
      <p:scale>
        <a:sx n="3" d="2"/>
        <a:sy n="3" d="2"/>
      </p:scale>
      <p:origin x="0" y="0"/>
    </p:cViewPr>
  </p:notesTextViewPr>
  <p:sorterViewPr>
    <p:cViewPr>
      <p:scale>
        <a:sx n="60" d="100"/>
        <a:sy n="60" d="100"/>
      </p:scale>
      <p:origin x="0" y="0"/>
    </p:cViewPr>
  </p:sorterViewPr>
  <p:notesViewPr>
    <p:cSldViewPr>
      <p:cViewPr varScale="1">
        <p:scale>
          <a:sx n="66" d="100"/>
          <a:sy n="66" d="100"/>
        </p:scale>
        <p:origin x="2445" y="6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roy\Downloads\backup%20All%20Issues%2028%20May%202014%20(created%202012%20onward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roy\Downloads\backup%20All%20Issues%2028%20May%202014%20(created%202012%20onward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'[backup All Issues 28 May 2014 (created 2012 onwards).xlsx]All throughput'!$D$1</c:f>
              <c:strCache>
                <c:ptCount val="1"/>
                <c:pt idx="0">
                  <c:v>All</c:v>
                </c:pt>
              </c:strCache>
            </c:strRef>
          </c:tx>
          <c:spPr>
            <a:ln w="3175" cap="rnd">
              <a:solidFill>
                <a:schemeClr val="accent1"/>
              </a:solidFill>
              <a:round/>
            </a:ln>
            <a:effectLst/>
          </c:spPr>
          <c:marker>
            <c:symbol val="none"/>
          </c:marker>
          <c:cat>
            <c:strRef>
              <c:f>'[backup All Issues 28 May 2014 (created 2012 onwards).xlsx]All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'[backup All Issues 28 May 2014 (created 2012 onwards).xlsx]All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ser>
        <c:ser>
          <c:idx val="1"/>
          <c:order val="1"/>
          <c:tx>
            <c:strRef>
              <c:f>'[backup All Issues 28 May 2014 (created 2012 onwards).xlsx]All throughput'!$E$1</c:f>
              <c:strCache>
                <c:ptCount val="1"/>
                <c:pt idx="0">
                  <c:v>Enabling Spec</c:v>
                </c:pt>
              </c:strCache>
            </c:strRef>
          </c:tx>
          <c:spPr>
            <a:ln w="3175" cap="rnd">
              <a:solidFill>
                <a:schemeClr val="accent2"/>
              </a:solidFill>
              <a:round/>
            </a:ln>
            <a:effectLst/>
          </c:spPr>
          <c:marker>
            <c:symbol val="none"/>
          </c:marker>
          <c:cat>
            <c:strRef>
              <c:f>'[backup All Issues 28 May 2014 (created 2012 onwards).xlsx]All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'[backup All Issues 28 May 2014 (created 2012 onwards).xlsx]All throughput'!$E$2:$E$128</c:f>
              <c:numCache>
                <c:formatCode>General</c:formatCode>
                <c:ptCount val="127"/>
                <c:pt idx="0">
                  <c:v>43</c:v>
                </c:pt>
                <c:pt idx="1">
                  <c:v>89</c:v>
                </c:pt>
                <c:pt idx="2">
                  <c:v>83</c:v>
                </c:pt>
                <c:pt idx="3">
                  <c:v>136</c:v>
                </c:pt>
                <c:pt idx="4">
                  <c:v>143</c:v>
                </c:pt>
                <c:pt idx="5">
                  <c:v>168</c:v>
                </c:pt>
                <c:pt idx="6">
                  <c:v>178</c:v>
                </c:pt>
                <c:pt idx="7">
                  <c:v>143</c:v>
                </c:pt>
                <c:pt idx="8">
                  <c:v>222</c:v>
                </c:pt>
                <c:pt idx="9">
                  <c:v>174</c:v>
                </c:pt>
                <c:pt idx="10">
                  <c:v>209</c:v>
                </c:pt>
                <c:pt idx="11">
                  <c:v>217</c:v>
                </c:pt>
                <c:pt idx="12">
                  <c:v>216</c:v>
                </c:pt>
                <c:pt idx="13">
                  <c:v>209</c:v>
                </c:pt>
                <c:pt idx="14">
                  <c:v>234</c:v>
                </c:pt>
                <c:pt idx="15">
                  <c:v>205</c:v>
                </c:pt>
                <c:pt idx="16">
                  <c:v>254</c:v>
                </c:pt>
                <c:pt idx="17">
                  <c:v>241</c:v>
                </c:pt>
                <c:pt idx="18">
                  <c:v>241</c:v>
                </c:pt>
                <c:pt idx="19">
                  <c:v>260</c:v>
                </c:pt>
                <c:pt idx="20">
                  <c:v>318</c:v>
                </c:pt>
                <c:pt idx="21">
                  <c:v>274</c:v>
                </c:pt>
                <c:pt idx="22">
                  <c:v>296</c:v>
                </c:pt>
                <c:pt idx="23">
                  <c:v>300</c:v>
                </c:pt>
                <c:pt idx="24">
                  <c:v>273</c:v>
                </c:pt>
                <c:pt idx="25">
                  <c:v>285</c:v>
                </c:pt>
                <c:pt idx="26">
                  <c:v>269</c:v>
                </c:pt>
                <c:pt idx="27">
                  <c:v>256</c:v>
                </c:pt>
                <c:pt idx="28">
                  <c:v>275</c:v>
                </c:pt>
                <c:pt idx="29">
                  <c:v>283</c:v>
                </c:pt>
                <c:pt idx="30">
                  <c:v>291</c:v>
                </c:pt>
                <c:pt idx="31">
                  <c:v>284</c:v>
                </c:pt>
                <c:pt idx="32">
                  <c:v>296</c:v>
                </c:pt>
                <c:pt idx="33">
                  <c:v>292</c:v>
                </c:pt>
                <c:pt idx="34">
                  <c:v>309</c:v>
                </c:pt>
                <c:pt idx="35">
                  <c:v>280</c:v>
                </c:pt>
                <c:pt idx="36">
                  <c:v>338</c:v>
                </c:pt>
                <c:pt idx="37">
                  <c:v>251</c:v>
                </c:pt>
                <c:pt idx="38">
                  <c:v>354</c:v>
                </c:pt>
                <c:pt idx="39">
                  <c:v>300</c:v>
                </c:pt>
                <c:pt idx="40">
                  <c:v>295</c:v>
                </c:pt>
                <c:pt idx="41">
                  <c:v>270</c:v>
                </c:pt>
                <c:pt idx="42">
                  <c:v>314</c:v>
                </c:pt>
                <c:pt idx="43">
                  <c:v>292</c:v>
                </c:pt>
                <c:pt idx="44">
                  <c:v>359</c:v>
                </c:pt>
                <c:pt idx="45">
                  <c:v>318</c:v>
                </c:pt>
                <c:pt idx="46">
                  <c:v>325</c:v>
                </c:pt>
                <c:pt idx="47">
                  <c:v>340</c:v>
                </c:pt>
                <c:pt idx="48">
                  <c:v>337</c:v>
                </c:pt>
                <c:pt idx="49">
                  <c:v>285</c:v>
                </c:pt>
                <c:pt idx="50">
                  <c:v>354</c:v>
                </c:pt>
                <c:pt idx="51">
                  <c:v>66</c:v>
                </c:pt>
                <c:pt idx="52">
                  <c:v>8</c:v>
                </c:pt>
                <c:pt idx="53">
                  <c:v>164</c:v>
                </c:pt>
                <c:pt idx="54">
                  <c:v>315</c:v>
                </c:pt>
                <c:pt idx="55">
                  <c:v>339</c:v>
                </c:pt>
                <c:pt idx="56">
                  <c:v>412</c:v>
                </c:pt>
                <c:pt idx="57">
                  <c:v>403</c:v>
                </c:pt>
                <c:pt idx="58">
                  <c:v>366</c:v>
                </c:pt>
                <c:pt idx="59">
                  <c:v>353</c:v>
                </c:pt>
                <c:pt idx="60">
                  <c:v>389</c:v>
                </c:pt>
                <c:pt idx="61">
                  <c:v>432</c:v>
                </c:pt>
                <c:pt idx="62">
                  <c:v>346</c:v>
                </c:pt>
                <c:pt idx="63">
                  <c:v>417</c:v>
                </c:pt>
                <c:pt idx="64">
                  <c:v>438</c:v>
                </c:pt>
                <c:pt idx="65">
                  <c:v>395</c:v>
                </c:pt>
                <c:pt idx="66">
                  <c:v>447</c:v>
                </c:pt>
                <c:pt idx="67">
                  <c:v>510</c:v>
                </c:pt>
                <c:pt idx="68">
                  <c:v>408</c:v>
                </c:pt>
                <c:pt idx="69">
                  <c:v>620</c:v>
                </c:pt>
                <c:pt idx="70">
                  <c:v>393</c:v>
                </c:pt>
                <c:pt idx="71">
                  <c:v>467</c:v>
                </c:pt>
                <c:pt idx="72">
                  <c:v>425</c:v>
                </c:pt>
                <c:pt idx="73">
                  <c:v>581</c:v>
                </c:pt>
                <c:pt idx="74">
                  <c:v>433</c:v>
                </c:pt>
                <c:pt idx="75">
                  <c:v>501</c:v>
                </c:pt>
                <c:pt idx="76">
                  <c:v>461</c:v>
                </c:pt>
                <c:pt idx="77">
                  <c:v>592</c:v>
                </c:pt>
                <c:pt idx="78">
                  <c:v>450</c:v>
                </c:pt>
                <c:pt idx="79">
                  <c:v>486</c:v>
                </c:pt>
                <c:pt idx="80">
                  <c:v>508</c:v>
                </c:pt>
                <c:pt idx="81">
                  <c:v>568</c:v>
                </c:pt>
                <c:pt idx="82">
                  <c:v>474</c:v>
                </c:pt>
                <c:pt idx="83">
                  <c:v>589</c:v>
                </c:pt>
                <c:pt idx="84">
                  <c:v>453</c:v>
                </c:pt>
                <c:pt idx="85">
                  <c:v>544</c:v>
                </c:pt>
                <c:pt idx="86">
                  <c:v>567</c:v>
                </c:pt>
                <c:pt idx="87">
                  <c:v>593</c:v>
                </c:pt>
                <c:pt idx="88">
                  <c:v>533</c:v>
                </c:pt>
                <c:pt idx="89">
                  <c:v>597</c:v>
                </c:pt>
                <c:pt idx="90">
                  <c:v>575</c:v>
                </c:pt>
                <c:pt idx="91">
                  <c:v>610</c:v>
                </c:pt>
                <c:pt idx="92">
                  <c:v>568</c:v>
                </c:pt>
                <c:pt idx="93">
                  <c:v>648</c:v>
                </c:pt>
                <c:pt idx="94">
                  <c:v>569</c:v>
                </c:pt>
                <c:pt idx="95">
                  <c:v>587</c:v>
                </c:pt>
                <c:pt idx="96">
                  <c:v>498</c:v>
                </c:pt>
                <c:pt idx="97">
                  <c:v>572</c:v>
                </c:pt>
                <c:pt idx="98">
                  <c:v>541</c:v>
                </c:pt>
                <c:pt idx="99">
                  <c:v>597</c:v>
                </c:pt>
                <c:pt idx="100">
                  <c:v>592</c:v>
                </c:pt>
                <c:pt idx="101">
                  <c:v>657</c:v>
                </c:pt>
                <c:pt idx="102">
                  <c:v>579</c:v>
                </c:pt>
                <c:pt idx="103">
                  <c:v>626</c:v>
                </c:pt>
                <c:pt idx="104">
                  <c:v>131</c:v>
                </c:pt>
                <c:pt idx="105">
                  <c:v>72</c:v>
                </c:pt>
                <c:pt idx="106">
                  <c:v>135</c:v>
                </c:pt>
                <c:pt idx="107">
                  <c:v>489</c:v>
                </c:pt>
                <c:pt idx="108">
                  <c:v>594</c:v>
                </c:pt>
                <c:pt idx="109">
                  <c:v>620</c:v>
                </c:pt>
                <c:pt idx="110">
                  <c:v>639</c:v>
                </c:pt>
                <c:pt idx="111">
                  <c:v>605</c:v>
                </c:pt>
                <c:pt idx="112">
                  <c:v>656</c:v>
                </c:pt>
                <c:pt idx="113">
                  <c:v>644</c:v>
                </c:pt>
                <c:pt idx="114">
                  <c:v>741</c:v>
                </c:pt>
                <c:pt idx="115">
                  <c:v>715</c:v>
                </c:pt>
                <c:pt idx="116">
                  <c:v>753</c:v>
                </c:pt>
                <c:pt idx="117">
                  <c:v>738</c:v>
                </c:pt>
                <c:pt idx="118">
                  <c:v>789</c:v>
                </c:pt>
                <c:pt idx="119">
                  <c:v>662</c:v>
                </c:pt>
                <c:pt idx="120">
                  <c:v>748</c:v>
                </c:pt>
                <c:pt idx="121">
                  <c:v>584</c:v>
                </c:pt>
                <c:pt idx="122">
                  <c:v>606</c:v>
                </c:pt>
                <c:pt idx="123">
                  <c:v>491</c:v>
                </c:pt>
                <c:pt idx="124">
                  <c:v>602</c:v>
                </c:pt>
                <c:pt idx="125">
                  <c:v>592</c:v>
                </c:pt>
                <c:pt idx="126">
                  <c:v>600</c:v>
                </c:pt>
              </c:numCache>
            </c:numRef>
          </c:val>
          <c:smooth val="0"/>
        </c:ser>
        <c:ser>
          <c:idx val="2"/>
          <c:order val="2"/>
          <c:tx>
            <c:strRef>
              <c:f>'[backup All Issues 28 May 2014 (created 2012 onwards).xlsx]All throughput'!$F$1</c:f>
              <c:strCache>
                <c:ptCount val="1"/>
                <c:pt idx="0">
                  <c:v>Bugs</c:v>
                </c:pt>
              </c:strCache>
            </c:strRef>
          </c:tx>
          <c:spPr>
            <a:ln w="3175" cap="rnd">
              <a:solidFill>
                <a:schemeClr val="accent3"/>
              </a:solidFill>
              <a:round/>
            </a:ln>
            <a:effectLst/>
          </c:spPr>
          <c:marker>
            <c:symbol val="none"/>
          </c:marker>
          <c:cat>
            <c:strRef>
              <c:f>'[backup All Issues 28 May 2014 (created 2012 onwards).xlsx]All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'[backup All Issues 28 May 2014 (created 2012 onwards).xlsx]All throughput'!$F$2:$F$128</c:f>
              <c:numCache>
                <c:formatCode>General</c:formatCode>
                <c:ptCount val="127"/>
                <c:pt idx="0">
                  <c:v>29</c:v>
                </c:pt>
                <c:pt idx="1">
                  <c:v>100</c:v>
                </c:pt>
                <c:pt idx="2">
                  <c:v>112</c:v>
                </c:pt>
                <c:pt idx="3">
                  <c:v>134</c:v>
                </c:pt>
                <c:pt idx="4">
                  <c:v>167</c:v>
                </c:pt>
                <c:pt idx="5">
                  <c:v>198</c:v>
                </c:pt>
                <c:pt idx="6">
                  <c:v>180</c:v>
                </c:pt>
                <c:pt idx="7">
                  <c:v>179</c:v>
                </c:pt>
                <c:pt idx="8">
                  <c:v>194</c:v>
                </c:pt>
                <c:pt idx="9">
                  <c:v>199</c:v>
                </c:pt>
                <c:pt idx="10">
                  <c:v>245</c:v>
                </c:pt>
                <c:pt idx="11">
                  <c:v>281</c:v>
                </c:pt>
                <c:pt idx="12">
                  <c:v>214</c:v>
                </c:pt>
                <c:pt idx="13">
                  <c:v>170</c:v>
                </c:pt>
                <c:pt idx="14">
                  <c:v>175</c:v>
                </c:pt>
                <c:pt idx="15">
                  <c:v>211</c:v>
                </c:pt>
                <c:pt idx="16">
                  <c:v>223</c:v>
                </c:pt>
                <c:pt idx="17">
                  <c:v>192</c:v>
                </c:pt>
                <c:pt idx="18">
                  <c:v>215</c:v>
                </c:pt>
                <c:pt idx="19">
                  <c:v>299</c:v>
                </c:pt>
                <c:pt idx="20">
                  <c:v>324</c:v>
                </c:pt>
                <c:pt idx="21">
                  <c:v>234</c:v>
                </c:pt>
                <c:pt idx="22">
                  <c:v>204</c:v>
                </c:pt>
                <c:pt idx="23">
                  <c:v>140</c:v>
                </c:pt>
                <c:pt idx="24">
                  <c:v>249</c:v>
                </c:pt>
                <c:pt idx="25">
                  <c:v>207</c:v>
                </c:pt>
                <c:pt idx="26">
                  <c:v>182</c:v>
                </c:pt>
                <c:pt idx="27">
                  <c:v>232</c:v>
                </c:pt>
                <c:pt idx="28">
                  <c:v>247</c:v>
                </c:pt>
                <c:pt idx="29">
                  <c:v>276</c:v>
                </c:pt>
                <c:pt idx="30">
                  <c:v>229</c:v>
                </c:pt>
                <c:pt idx="31">
                  <c:v>299</c:v>
                </c:pt>
                <c:pt idx="32">
                  <c:v>326</c:v>
                </c:pt>
                <c:pt idx="33">
                  <c:v>275</c:v>
                </c:pt>
                <c:pt idx="34">
                  <c:v>300</c:v>
                </c:pt>
                <c:pt idx="35">
                  <c:v>322</c:v>
                </c:pt>
                <c:pt idx="36">
                  <c:v>301</c:v>
                </c:pt>
                <c:pt idx="37">
                  <c:v>340</c:v>
                </c:pt>
                <c:pt idx="38">
                  <c:v>328</c:v>
                </c:pt>
                <c:pt idx="39">
                  <c:v>391</c:v>
                </c:pt>
                <c:pt idx="40">
                  <c:v>501</c:v>
                </c:pt>
                <c:pt idx="41">
                  <c:v>381</c:v>
                </c:pt>
                <c:pt idx="42">
                  <c:v>354</c:v>
                </c:pt>
                <c:pt idx="43">
                  <c:v>342</c:v>
                </c:pt>
                <c:pt idx="44">
                  <c:v>365</c:v>
                </c:pt>
                <c:pt idx="45">
                  <c:v>388</c:v>
                </c:pt>
                <c:pt idx="46">
                  <c:v>268</c:v>
                </c:pt>
                <c:pt idx="47">
                  <c:v>363</c:v>
                </c:pt>
                <c:pt idx="48">
                  <c:v>328</c:v>
                </c:pt>
                <c:pt idx="49">
                  <c:v>253</c:v>
                </c:pt>
                <c:pt idx="50">
                  <c:v>274</c:v>
                </c:pt>
                <c:pt idx="51">
                  <c:v>94</c:v>
                </c:pt>
                <c:pt idx="52">
                  <c:v>19</c:v>
                </c:pt>
                <c:pt idx="53">
                  <c:v>105</c:v>
                </c:pt>
                <c:pt idx="54">
                  <c:v>276</c:v>
                </c:pt>
                <c:pt idx="55">
                  <c:v>325</c:v>
                </c:pt>
                <c:pt idx="56">
                  <c:v>362</c:v>
                </c:pt>
                <c:pt idx="57">
                  <c:v>380</c:v>
                </c:pt>
                <c:pt idx="58">
                  <c:v>372</c:v>
                </c:pt>
                <c:pt idx="59">
                  <c:v>391</c:v>
                </c:pt>
                <c:pt idx="60">
                  <c:v>298</c:v>
                </c:pt>
                <c:pt idx="61">
                  <c:v>282</c:v>
                </c:pt>
                <c:pt idx="62">
                  <c:v>318</c:v>
                </c:pt>
                <c:pt idx="63">
                  <c:v>303</c:v>
                </c:pt>
                <c:pt idx="64">
                  <c:v>304</c:v>
                </c:pt>
                <c:pt idx="65">
                  <c:v>349</c:v>
                </c:pt>
                <c:pt idx="66">
                  <c:v>256</c:v>
                </c:pt>
                <c:pt idx="67">
                  <c:v>347</c:v>
                </c:pt>
                <c:pt idx="68">
                  <c:v>293</c:v>
                </c:pt>
                <c:pt idx="69">
                  <c:v>386</c:v>
                </c:pt>
                <c:pt idx="70">
                  <c:v>318</c:v>
                </c:pt>
                <c:pt idx="71">
                  <c:v>339</c:v>
                </c:pt>
                <c:pt idx="72">
                  <c:v>355</c:v>
                </c:pt>
                <c:pt idx="73">
                  <c:v>417</c:v>
                </c:pt>
                <c:pt idx="74">
                  <c:v>342</c:v>
                </c:pt>
                <c:pt idx="75">
                  <c:v>342</c:v>
                </c:pt>
                <c:pt idx="76">
                  <c:v>347</c:v>
                </c:pt>
                <c:pt idx="77">
                  <c:v>391</c:v>
                </c:pt>
                <c:pt idx="78">
                  <c:v>435</c:v>
                </c:pt>
                <c:pt idx="79">
                  <c:v>332</c:v>
                </c:pt>
                <c:pt idx="80">
                  <c:v>397</c:v>
                </c:pt>
                <c:pt idx="81">
                  <c:v>324</c:v>
                </c:pt>
                <c:pt idx="82">
                  <c:v>312</c:v>
                </c:pt>
                <c:pt idx="83">
                  <c:v>372</c:v>
                </c:pt>
                <c:pt idx="84">
                  <c:v>416</c:v>
                </c:pt>
                <c:pt idx="85">
                  <c:v>416</c:v>
                </c:pt>
                <c:pt idx="86">
                  <c:v>414</c:v>
                </c:pt>
                <c:pt idx="87">
                  <c:v>460</c:v>
                </c:pt>
                <c:pt idx="88">
                  <c:v>404</c:v>
                </c:pt>
                <c:pt idx="89">
                  <c:v>469</c:v>
                </c:pt>
                <c:pt idx="90">
                  <c:v>542</c:v>
                </c:pt>
                <c:pt idx="91">
                  <c:v>422</c:v>
                </c:pt>
                <c:pt idx="92">
                  <c:v>425</c:v>
                </c:pt>
                <c:pt idx="93">
                  <c:v>472</c:v>
                </c:pt>
                <c:pt idx="94">
                  <c:v>518</c:v>
                </c:pt>
                <c:pt idx="95">
                  <c:v>461</c:v>
                </c:pt>
                <c:pt idx="96">
                  <c:v>438</c:v>
                </c:pt>
                <c:pt idx="97">
                  <c:v>426</c:v>
                </c:pt>
                <c:pt idx="98">
                  <c:v>421</c:v>
                </c:pt>
                <c:pt idx="99">
                  <c:v>449</c:v>
                </c:pt>
                <c:pt idx="100">
                  <c:v>385</c:v>
                </c:pt>
                <c:pt idx="101">
                  <c:v>470</c:v>
                </c:pt>
                <c:pt idx="102">
                  <c:v>408</c:v>
                </c:pt>
                <c:pt idx="103">
                  <c:v>418</c:v>
                </c:pt>
                <c:pt idx="104">
                  <c:v>93</c:v>
                </c:pt>
                <c:pt idx="105">
                  <c:v>51</c:v>
                </c:pt>
                <c:pt idx="106">
                  <c:v>96</c:v>
                </c:pt>
                <c:pt idx="107">
                  <c:v>358</c:v>
                </c:pt>
                <c:pt idx="108">
                  <c:v>389</c:v>
                </c:pt>
                <c:pt idx="109">
                  <c:v>355</c:v>
                </c:pt>
                <c:pt idx="110">
                  <c:v>408</c:v>
                </c:pt>
                <c:pt idx="111">
                  <c:v>431</c:v>
                </c:pt>
                <c:pt idx="112">
                  <c:v>415</c:v>
                </c:pt>
                <c:pt idx="113">
                  <c:v>369</c:v>
                </c:pt>
                <c:pt idx="114">
                  <c:v>479</c:v>
                </c:pt>
                <c:pt idx="115">
                  <c:v>434</c:v>
                </c:pt>
                <c:pt idx="116">
                  <c:v>451</c:v>
                </c:pt>
                <c:pt idx="117">
                  <c:v>402</c:v>
                </c:pt>
                <c:pt idx="118">
                  <c:v>492</c:v>
                </c:pt>
                <c:pt idx="119">
                  <c:v>488</c:v>
                </c:pt>
                <c:pt idx="120">
                  <c:v>558</c:v>
                </c:pt>
                <c:pt idx="121">
                  <c:v>544</c:v>
                </c:pt>
                <c:pt idx="122">
                  <c:v>552</c:v>
                </c:pt>
                <c:pt idx="123">
                  <c:v>414</c:v>
                </c:pt>
                <c:pt idx="124">
                  <c:v>531</c:v>
                </c:pt>
                <c:pt idx="125">
                  <c:v>593</c:v>
                </c:pt>
                <c:pt idx="126">
                  <c:v>483</c:v>
                </c:pt>
              </c:numCache>
            </c:numRef>
          </c:val>
          <c:smooth val="0"/>
        </c:ser>
        <c:ser>
          <c:idx val="3"/>
          <c:order val="3"/>
          <c:tx>
            <c:strRef>
              <c:f>'[backup All Issues 28 May 2014 (created 2012 onwards).xlsx]All throughput'!$G$1</c:f>
              <c:strCache>
                <c:ptCount val="1"/>
                <c:pt idx="0">
                  <c:v>NFRs</c:v>
                </c:pt>
              </c:strCache>
            </c:strRef>
          </c:tx>
          <c:spPr>
            <a:ln w="3175" cap="rnd">
              <a:solidFill>
                <a:schemeClr val="accent4"/>
              </a:solidFill>
              <a:round/>
            </a:ln>
            <a:effectLst/>
          </c:spPr>
          <c:marker>
            <c:symbol val="none"/>
          </c:marker>
          <c:cat>
            <c:strRef>
              <c:f>'[backup All Issues 28 May 2014 (created 2012 onwards).xlsx]All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'[backup All Issues 28 May 2014 (created 2012 onwards).xlsx]All throughput'!$G$2:$G$128</c:f>
              <c:numCache>
                <c:formatCode>General</c:formatCode>
                <c:ptCount val="127"/>
                <c:pt idx="0">
                  <c:v>0</c:v>
                </c:pt>
                <c:pt idx="1">
                  <c:v>7</c:v>
                </c:pt>
                <c:pt idx="2">
                  <c:v>3</c:v>
                </c:pt>
                <c:pt idx="3">
                  <c:v>7</c:v>
                </c:pt>
                <c:pt idx="4">
                  <c:v>8</c:v>
                </c:pt>
                <c:pt idx="5">
                  <c:v>14</c:v>
                </c:pt>
                <c:pt idx="6">
                  <c:v>8</c:v>
                </c:pt>
                <c:pt idx="7">
                  <c:v>2</c:v>
                </c:pt>
                <c:pt idx="8">
                  <c:v>9</c:v>
                </c:pt>
                <c:pt idx="9">
                  <c:v>11</c:v>
                </c:pt>
                <c:pt idx="10">
                  <c:v>19</c:v>
                </c:pt>
                <c:pt idx="11">
                  <c:v>11</c:v>
                </c:pt>
                <c:pt idx="12">
                  <c:v>6</c:v>
                </c:pt>
                <c:pt idx="13">
                  <c:v>11</c:v>
                </c:pt>
                <c:pt idx="14">
                  <c:v>19</c:v>
                </c:pt>
                <c:pt idx="15">
                  <c:v>6</c:v>
                </c:pt>
                <c:pt idx="16">
                  <c:v>21</c:v>
                </c:pt>
                <c:pt idx="17">
                  <c:v>15</c:v>
                </c:pt>
                <c:pt idx="18">
                  <c:v>20</c:v>
                </c:pt>
                <c:pt idx="19">
                  <c:v>10</c:v>
                </c:pt>
                <c:pt idx="20">
                  <c:v>24</c:v>
                </c:pt>
                <c:pt idx="21">
                  <c:v>22</c:v>
                </c:pt>
                <c:pt idx="22">
                  <c:v>14</c:v>
                </c:pt>
                <c:pt idx="23">
                  <c:v>14</c:v>
                </c:pt>
                <c:pt idx="24">
                  <c:v>19</c:v>
                </c:pt>
                <c:pt idx="25">
                  <c:v>5</c:v>
                </c:pt>
                <c:pt idx="26">
                  <c:v>8</c:v>
                </c:pt>
                <c:pt idx="27">
                  <c:v>16</c:v>
                </c:pt>
                <c:pt idx="28">
                  <c:v>10</c:v>
                </c:pt>
                <c:pt idx="29">
                  <c:v>8</c:v>
                </c:pt>
                <c:pt idx="30">
                  <c:v>16</c:v>
                </c:pt>
                <c:pt idx="31">
                  <c:v>11</c:v>
                </c:pt>
                <c:pt idx="32">
                  <c:v>10</c:v>
                </c:pt>
                <c:pt idx="33">
                  <c:v>10</c:v>
                </c:pt>
                <c:pt idx="34">
                  <c:v>26</c:v>
                </c:pt>
                <c:pt idx="35">
                  <c:v>15</c:v>
                </c:pt>
                <c:pt idx="36">
                  <c:v>15</c:v>
                </c:pt>
                <c:pt idx="37">
                  <c:v>9</c:v>
                </c:pt>
                <c:pt idx="38">
                  <c:v>17</c:v>
                </c:pt>
                <c:pt idx="39">
                  <c:v>15</c:v>
                </c:pt>
                <c:pt idx="40">
                  <c:v>17</c:v>
                </c:pt>
                <c:pt idx="41">
                  <c:v>11</c:v>
                </c:pt>
                <c:pt idx="42">
                  <c:v>19</c:v>
                </c:pt>
                <c:pt idx="43">
                  <c:v>21</c:v>
                </c:pt>
                <c:pt idx="44">
                  <c:v>32</c:v>
                </c:pt>
                <c:pt idx="45">
                  <c:v>25</c:v>
                </c:pt>
                <c:pt idx="46">
                  <c:v>24</c:v>
                </c:pt>
                <c:pt idx="47">
                  <c:v>22</c:v>
                </c:pt>
                <c:pt idx="48">
                  <c:v>8</c:v>
                </c:pt>
                <c:pt idx="49">
                  <c:v>14</c:v>
                </c:pt>
                <c:pt idx="50">
                  <c:v>19</c:v>
                </c:pt>
                <c:pt idx="51">
                  <c:v>2</c:v>
                </c:pt>
                <c:pt idx="52">
                  <c:v>2</c:v>
                </c:pt>
                <c:pt idx="53">
                  <c:v>6</c:v>
                </c:pt>
                <c:pt idx="54">
                  <c:v>19</c:v>
                </c:pt>
                <c:pt idx="55">
                  <c:v>20</c:v>
                </c:pt>
                <c:pt idx="56">
                  <c:v>32</c:v>
                </c:pt>
                <c:pt idx="57">
                  <c:v>27</c:v>
                </c:pt>
                <c:pt idx="58">
                  <c:v>26</c:v>
                </c:pt>
                <c:pt idx="59">
                  <c:v>29</c:v>
                </c:pt>
                <c:pt idx="60">
                  <c:v>28</c:v>
                </c:pt>
                <c:pt idx="61">
                  <c:v>39</c:v>
                </c:pt>
                <c:pt idx="62">
                  <c:v>21</c:v>
                </c:pt>
                <c:pt idx="63">
                  <c:v>29</c:v>
                </c:pt>
                <c:pt idx="64">
                  <c:v>62</c:v>
                </c:pt>
                <c:pt idx="65">
                  <c:v>31</c:v>
                </c:pt>
                <c:pt idx="66">
                  <c:v>27</c:v>
                </c:pt>
                <c:pt idx="67">
                  <c:v>44</c:v>
                </c:pt>
                <c:pt idx="68">
                  <c:v>28</c:v>
                </c:pt>
                <c:pt idx="69">
                  <c:v>45</c:v>
                </c:pt>
                <c:pt idx="70">
                  <c:v>29</c:v>
                </c:pt>
                <c:pt idx="71">
                  <c:v>35</c:v>
                </c:pt>
                <c:pt idx="72">
                  <c:v>26</c:v>
                </c:pt>
                <c:pt idx="73">
                  <c:v>30</c:v>
                </c:pt>
                <c:pt idx="74">
                  <c:v>19</c:v>
                </c:pt>
                <c:pt idx="75">
                  <c:v>33</c:v>
                </c:pt>
                <c:pt idx="76">
                  <c:v>28</c:v>
                </c:pt>
                <c:pt idx="77">
                  <c:v>24</c:v>
                </c:pt>
                <c:pt idx="78">
                  <c:v>26</c:v>
                </c:pt>
                <c:pt idx="79">
                  <c:v>39</c:v>
                </c:pt>
                <c:pt idx="80">
                  <c:v>25</c:v>
                </c:pt>
                <c:pt idx="81">
                  <c:v>19</c:v>
                </c:pt>
                <c:pt idx="82">
                  <c:v>23</c:v>
                </c:pt>
                <c:pt idx="83">
                  <c:v>40</c:v>
                </c:pt>
                <c:pt idx="84">
                  <c:v>33</c:v>
                </c:pt>
                <c:pt idx="85">
                  <c:v>24</c:v>
                </c:pt>
                <c:pt idx="86">
                  <c:v>32</c:v>
                </c:pt>
                <c:pt idx="87">
                  <c:v>32</c:v>
                </c:pt>
                <c:pt idx="88">
                  <c:v>45</c:v>
                </c:pt>
                <c:pt idx="89">
                  <c:v>34</c:v>
                </c:pt>
                <c:pt idx="90">
                  <c:v>34</c:v>
                </c:pt>
                <c:pt idx="91">
                  <c:v>38</c:v>
                </c:pt>
                <c:pt idx="92">
                  <c:v>35</c:v>
                </c:pt>
                <c:pt idx="93">
                  <c:v>30</c:v>
                </c:pt>
                <c:pt idx="94">
                  <c:v>43</c:v>
                </c:pt>
                <c:pt idx="95">
                  <c:v>57</c:v>
                </c:pt>
                <c:pt idx="96">
                  <c:v>37</c:v>
                </c:pt>
                <c:pt idx="97">
                  <c:v>42</c:v>
                </c:pt>
                <c:pt idx="98">
                  <c:v>28</c:v>
                </c:pt>
                <c:pt idx="99">
                  <c:v>40</c:v>
                </c:pt>
                <c:pt idx="100">
                  <c:v>27</c:v>
                </c:pt>
                <c:pt idx="101">
                  <c:v>37</c:v>
                </c:pt>
                <c:pt idx="102">
                  <c:v>36</c:v>
                </c:pt>
                <c:pt idx="103">
                  <c:v>54</c:v>
                </c:pt>
                <c:pt idx="104">
                  <c:v>10</c:v>
                </c:pt>
                <c:pt idx="105">
                  <c:v>10</c:v>
                </c:pt>
                <c:pt idx="106">
                  <c:v>14</c:v>
                </c:pt>
                <c:pt idx="107">
                  <c:v>37</c:v>
                </c:pt>
                <c:pt idx="108">
                  <c:v>50</c:v>
                </c:pt>
                <c:pt idx="109">
                  <c:v>46</c:v>
                </c:pt>
                <c:pt idx="110">
                  <c:v>39</c:v>
                </c:pt>
                <c:pt idx="111">
                  <c:v>64</c:v>
                </c:pt>
                <c:pt idx="112">
                  <c:v>76</c:v>
                </c:pt>
                <c:pt idx="113">
                  <c:v>51</c:v>
                </c:pt>
                <c:pt idx="114">
                  <c:v>80</c:v>
                </c:pt>
                <c:pt idx="115">
                  <c:v>59</c:v>
                </c:pt>
                <c:pt idx="116">
                  <c:v>53</c:v>
                </c:pt>
                <c:pt idx="117">
                  <c:v>54</c:v>
                </c:pt>
                <c:pt idx="118">
                  <c:v>56</c:v>
                </c:pt>
                <c:pt idx="119">
                  <c:v>68</c:v>
                </c:pt>
                <c:pt idx="120">
                  <c:v>56</c:v>
                </c:pt>
                <c:pt idx="121">
                  <c:v>73</c:v>
                </c:pt>
                <c:pt idx="122">
                  <c:v>49</c:v>
                </c:pt>
                <c:pt idx="123">
                  <c:v>46</c:v>
                </c:pt>
                <c:pt idx="124">
                  <c:v>45</c:v>
                </c:pt>
                <c:pt idx="125">
                  <c:v>51</c:v>
                </c:pt>
                <c:pt idx="126">
                  <c:v>67</c:v>
                </c:pt>
              </c:numCache>
            </c:numRef>
          </c:val>
          <c:smooth val="0"/>
        </c:ser>
        <c:dLbls>
          <c:showLegendKey val="0"/>
          <c:showVal val="0"/>
          <c:showCatName val="0"/>
          <c:showSerName val="0"/>
          <c:showPercent val="0"/>
          <c:showBubbleSize val="0"/>
        </c:dLbls>
        <c:smooth val="0"/>
        <c:axId val="590177688"/>
        <c:axId val="590175336"/>
      </c:lineChart>
      <c:catAx>
        <c:axId val="590177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0175336"/>
        <c:crosses val="autoZero"/>
        <c:auto val="1"/>
        <c:lblAlgn val="ctr"/>
        <c:lblOffset val="100"/>
        <c:noMultiLvlLbl val="0"/>
      </c:catAx>
      <c:valAx>
        <c:axId val="590175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01776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3175" cap="flat" cmpd="sng" algn="ctr">
      <a:solidFill>
        <a:schemeClr val="tx1">
          <a:lumMod val="15000"/>
          <a:lumOff val="85000"/>
        </a:schemeClr>
      </a:solid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'[backup All Issues 28 May 2014 (created 2012 onwards).xlsx]All throughput'!$D$1</c:f>
              <c:strCache>
                <c:ptCount val="1"/>
                <c:pt idx="0">
                  <c:v>All</c:v>
                </c:pt>
              </c:strCache>
            </c:strRef>
          </c:tx>
          <c:spPr>
            <a:ln w="3175" cap="rnd">
              <a:solidFill>
                <a:schemeClr val="accent1"/>
              </a:solidFill>
              <a:round/>
            </a:ln>
            <a:effectLst/>
          </c:spPr>
          <c:marker>
            <c:symbol val="none"/>
          </c:marker>
          <c:cat>
            <c:strRef>
              <c:f>'[backup All Issues 28 May 2014 (created 2012 onwards).xlsx]All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'[backup All Issues 28 May 2014 (created 2012 onwards).xlsx]All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ser>
        <c:ser>
          <c:idx val="1"/>
          <c:order val="1"/>
          <c:tx>
            <c:strRef>
              <c:f>'[backup All Issues 28 May 2014 (created 2012 onwards).xlsx]All throughput'!$E$1</c:f>
              <c:strCache>
                <c:ptCount val="1"/>
                <c:pt idx="0">
                  <c:v>Enabling Spec</c:v>
                </c:pt>
              </c:strCache>
            </c:strRef>
          </c:tx>
          <c:spPr>
            <a:ln w="3175" cap="rnd">
              <a:solidFill>
                <a:schemeClr val="accent2"/>
              </a:solidFill>
              <a:round/>
            </a:ln>
            <a:effectLst/>
          </c:spPr>
          <c:marker>
            <c:symbol val="none"/>
          </c:marker>
          <c:cat>
            <c:strRef>
              <c:f>'[backup All Issues 28 May 2014 (created 2012 onwards).xlsx]All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'[backup All Issues 28 May 2014 (created 2012 onwards).xlsx]All throughput'!$E$2:$E$128</c:f>
              <c:numCache>
                <c:formatCode>General</c:formatCode>
                <c:ptCount val="127"/>
                <c:pt idx="0">
                  <c:v>43</c:v>
                </c:pt>
                <c:pt idx="1">
                  <c:v>89</c:v>
                </c:pt>
                <c:pt idx="2">
                  <c:v>83</c:v>
                </c:pt>
                <c:pt idx="3">
                  <c:v>136</c:v>
                </c:pt>
                <c:pt idx="4">
                  <c:v>143</c:v>
                </c:pt>
                <c:pt idx="5">
                  <c:v>168</c:v>
                </c:pt>
                <c:pt idx="6">
                  <c:v>178</c:v>
                </c:pt>
                <c:pt idx="7">
                  <c:v>143</c:v>
                </c:pt>
                <c:pt idx="8">
                  <c:v>222</c:v>
                </c:pt>
                <c:pt idx="9">
                  <c:v>174</c:v>
                </c:pt>
                <c:pt idx="10">
                  <c:v>209</c:v>
                </c:pt>
                <c:pt idx="11">
                  <c:v>217</c:v>
                </c:pt>
                <c:pt idx="12">
                  <c:v>216</c:v>
                </c:pt>
                <c:pt idx="13">
                  <c:v>209</c:v>
                </c:pt>
                <c:pt idx="14">
                  <c:v>234</c:v>
                </c:pt>
                <c:pt idx="15">
                  <c:v>205</c:v>
                </c:pt>
                <c:pt idx="16">
                  <c:v>254</c:v>
                </c:pt>
                <c:pt idx="17">
                  <c:v>241</c:v>
                </c:pt>
                <c:pt idx="18">
                  <c:v>241</c:v>
                </c:pt>
                <c:pt idx="19">
                  <c:v>260</c:v>
                </c:pt>
                <c:pt idx="20">
                  <c:v>318</c:v>
                </c:pt>
                <c:pt idx="21">
                  <c:v>274</c:v>
                </c:pt>
                <c:pt idx="22">
                  <c:v>296</c:v>
                </c:pt>
                <c:pt idx="23">
                  <c:v>300</c:v>
                </c:pt>
                <c:pt idx="24">
                  <c:v>273</c:v>
                </c:pt>
                <c:pt idx="25">
                  <c:v>285</c:v>
                </c:pt>
                <c:pt idx="26">
                  <c:v>269</c:v>
                </c:pt>
                <c:pt idx="27">
                  <c:v>256</c:v>
                </c:pt>
                <c:pt idx="28">
                  <c:v>275</c:v>
                </c:pt>
                <c:pt idx="29">
                  <c:v>283</c:v>
                </c:pt>
                <c:pt idx="30">
                  <c:v>291</c:v>
                </c:pt>
                <c:pt idx="31">
                  <c:v>284</c:v>
                </c:pt>
                <c:pt idx="32">
                  <c:v>296</c:v>
                </c:pt>
                <c:pt idx="33">
                  <c:v>292</c:v>
                </c:pt>
                <c:pt idx="34">
                  <c:v>309</c:v>
                </c:pt>
                <c:pt idx="35">
                  <c:v>280</c:v>
                </c:pt>
                <c:pt idx="36">
                  <c:v>338</c:v>
                </c:pt>
                <c:pt idx="37">
                  <c:v>251</c:v>
                </c:pt>
                <c:pt idx="38">
                  <c:v>354</c:v>
                </c:pt>
                <c:pt idx="39">
                  <c:v>300</c:v>
                </c:pt>
                <c:pt idx="40">
                  <c:v>295</c:v>
                </c:pt>
                <c:pt idx="41">
                  <c:v>270</c:v>
                </c:pt>
                <c:pt idx="42">
                  <c:v>314</c:v>
                </c:pt>
                <c:pt idx="43">
                  <c:v>292</c:v>
                </c:pt>
                <c:pt idx="44">
                  <c:v>359</c:v>
                </c:pt>
                <c:pt idx="45">
                  <c:v>318</c:v>
                </c:pt>
                <c:pt idx="46">
                  <c:v>325</c:v>
                </c:pt>
                <c:pt idx="47">
                  <c:v>340</c:v>
                </c:pt>
                <c:pt idx="48">
                  <c:v>337</c:v>
                </c:pt>
                <c:pt idx="49">
                  <c:v>285</c:v>
                </c:pt>
                <c:pt idx="50">
                  <c:v>354</c:v>
                </c:pt>
                <c:pt idx="51">
                  <c:v>66</c:v>
                </c:pt>
                <c:pt idx="52">
                  <c:v>8</c:v>
                </c:pt>
                <c:pt idx="53">
                  <c:v>164</c:v>
                </c:pt>
                <c:pt idx="54">
                  <c:v>315</c:v>
                </c:pt>
                <c:pt idx="55">
                  <c:v>339</c:v>
                </c:pt>
                <c:pt idx="56">
                  <c:v>412</c:v>
                </c:pt>
                <c:pt idx="57">
                  <c:v>403</c:v>
                </c:pt>
                <c:pt idx="58">
                  <c:v>366</c:v>
                </c:pt>
                <c:pt idx="59">
                  <c:v>353</c:v>
                </c:pt>
                <c:pt idx="60">
                  <c:v>389</c:v>
                </c:pt>
                <c:pt idx="61">
                  <c:v>432</c:v>
                </c:pt>
                <c:pt idx="62">
                  <c:v>346</c:v>
                </c:pt>
                <c:pt idx="63">
                  <c:v>417</c:v>
                </c:pt>
                <c:pt idx="64">
                  <c:v>438</c:v>
                </c:pt>
                <c:pt idx="65">
                  <c:v>395</c:v>
                </c:pt>
                <c:pt idx="66">
                  <c:v>447</c:v>
                </c:pt>
                <c:pt idx="67">
                  <c:v>510</c:v>
                </c:pt>
                <c:pt idx="68">
                  <c:v>408</c:v>
                </c:pt>
                <c:pt idx="69">
                  <c:v>620</c:v>
                </c:pt>
                <c:pt idx="70">
                  <c:v>393</c:v>
                </c:pt>
                <c:pt idx="71">
                  <c:v>467</c:v>
                </c:pt>
                <c:pt idx="72">
                  <c:v>425</c:v>
                </c:pt>
                <c:pt idx="73">
                  <c:v>581</c:v>
                </c:pt>
                <c:pt idx="74">
                  <c:v>433</c:v>
                </c:pt>
                <c:pt idx="75">
                  <c:v>501</c:v>
                </c:pt>
                <c:pt idx="76">
                  <c:v>461</c:v>
                </c:pt>
                <c:pt idx="77">
                  <c:v>592</c:v>
                </c:pt>
                <c:pt idx="78">
                  <c:v>450</c:v>
                </c:pt>
                <c:pt idx="79">
                  <c:v>486</c:v>
                </c:pt>
                <c:pt idx="80">
                  <c:v>508</c:v>
                </c:pt>
                <c:pt idx="81">
                  <c:v>568</c:v>
                </c:pt>
                <c:pt idx="82">
                  <c:v>474</c:v>
                </c:pt>
                <c:pt idx="83">
                  <c:v>589</c:v>
                </c:pt>
                <c:pt idx="84">
                  <c:v>453</c:v>
                </c:pt>
                <c:pt idx="85">
                  <c:v>544</c:v>
                </c:pt>
                <c:pt idx="86">
                  <c:v>567</c:v>
                </c:pt>
                <c:pt idx="87">
                  <c:v>593</c:v>
                </c:pt>
                <c:pt idx="88">
                  <c:v>533</c:v>
                </c:pt>
                <c:pt idx="89">
                  <c:v>597</c:v>
                </c:pt>
                <c:pt idx="90">
                  <c:v>575</c:v>
                </c:pt>
                <c:pt idx="91">
                  <c:v>610</c:v>
                </c:pt>
                <c:pt idx="92">
                  <c:v>568</c:v>
                </c:pt>
                <c:pt idx="93">
                  <c:v>648</c:v>
                </c:pt>
                <c:pt idx="94">
                  <c:v>569</c:v>
                </c:pt>
                <c:pt idx="95">
                  <c:v>587</c:v>
                </c:pt>
                <c:pt idx="96">
                  <c:v>498</c:v>
                </c:pt>
                <c:pt idx="97">
                  <c:v>572</c:v>
                </c:pt>
                <c:pt idx="98">
                  <c:v>541</c:v>
                </c:pt>
                <c:pt idx="99">
                  <c:v>597</c:v>
                </c:pt>
                <c:pt idx="100">
                  <c:v>592</c:v>
                </c:pt>
                <c:pt idx="101">
                  <c:v>657</c:v>
                </c:pt>
                <c:pt idx="102">
                  <c:v>579</c:v>
                </c:pt>
                <c:pt idx="103">
                  <c:v>626</c:v>
                </c:pt>
                <c:pt idx="104">
                  <c:v>131</c:v>
                </c:pt>
                <c:pt idx="105">
                  <c:v>72</c:v>
                </c:pt>
                <c:pt idx="106">
                  <c:v>135</c:v>
                </c:pt>
                <c:pt idx="107">
                  <c:v>489</c:v>
                </c:pt>
                <c:pt idx="108">
                  <c:v>594</c:v>
                </c:pt>
                <c:pt idx="109">
                  <c:v>620</c:v>
                </c:pt>
                <c:pt idx="110">
                  <c:v>639</c:v>
                </c:pt>
                <c:pt idx="111">
                  <c:v>605</c:v>
                </c:pt>
                <c:pt idx="112">
                  <c:v>656</c:v>
                </c:pt>
                <c:pt idx="113">
                  <c:v>644</c:v>
                </c:pt>
                <c:pt idx="114">
                  <c:v>741</c:v>
                </c:pt>
                <c:pt idx="115">
                  <c:v>715</c:v>
                </c:pt>
                <c:pt idx="116">
                  <c:v>753</c:v>
                </c:pt>
                <c:pt idx="117">
                  <c:v>738</c:v>
                </c:pt>
                <c:pt idx="118">
                  <c:v>789</c:v>
                </c:pt>
                <c:pt idx="119">
                  <c:v>662</c:v>
                </c:pt>
                <c:pt idx="120">
                  <c:v>748</c:v>
                </c:pt>
                <c:pt idx="121">
                  <c:v>584</c:v>
                </c:pt>
                <c:pt idx="122">
                  <c:v>606</c:v>
                </c:pt>
                <c:pt idx="123">
                  <c:v>491</c:v>
                </c:pt>
                <c:pt idx="124">
                  <c:v>602</c:v>
                </c:pt>
                <c:pt idx="125">
                  <c:v>592</c:v>
                </c:pt>
                <c:pt idx="126">
                  <c:v>600</c:v>
                </c:pt>
              </c:numCache>
            </c:numRef>
          </c:val>
          <c:smooth val="0"/>
        </c:ser>
        <c:ser>
          <c:idx val="2"/>
          <c:order val="2"/>
          <c:tx>
            <c:strRef>
              <c:f>'[backup All Issues 28 May 2014 (created 2012 onwards).xlsx]All throughput'!$F$1</c:f>
              <c:strCache>
                <c:ptCount val="1"/>
                <c:pt idx="0">
                  <c:v>Bugs</c:v>
                </c:pt>
              </c:strCache>
            </c:strRef>
          </c:tx>
          <c:spPr>
            <a:ln w="3175" cap="rnd">
              <a:solidFill>
                <a:schemeClr val="accent3"/>
              </a:solidFill>
              <a:round/>
            </a:ln>
            <a:effectLst/>
          </c:spPr>
          <c:marker>
            <c:symbol val="none"/>
          </c:marker>
          <c:cat>
            <c:strRef>
              <c:f>'[backup All Issues 28 May 2014 (created 2012 onwards).xlsx]All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'[backup All Issues 28 May 2014 (created 2012 onwards).xlsx]All throughput'!$F$2:$F$128</c:f>
              <c:numCache>
                <c:formatCode>General</c:formatCode>
                <c:ptCount val="127"/>
                <c:pt idx="0">
                  <c:v>29</c:v>
                </c:pt>
                <c:pt idx="1">
                  <c:v>100</c:v>
                </c:pt>
                <c:pt idx="2">
                  <c:v>112</c:v>
                </c:pt>
                <c:pt idx="3">
                  <c:v>134</c:v>
                </c:pt>
                <c:pt idx="4">
                  <c:v>167</c:v>
                </c:pt>
                <c:pt idx="5">
                  <c:v>198</c:v>
                </c:pt>
                <c:pt idx="6">
                  <c:v>180</c:v>
                </c:pt>
                <c:pt idx="7">
                  <c:v>179</c:v>
                </c:pt>
                <c:pt idx="8">
                  <c:v>194</c:v>
                </c:pt>
                <c:pt idx="9">
                  <c:v>199</c:v>
                </c:pt>
                <c:pt idx="10">
                  <c:v>245</c:v>
                </c:pt>
                <c:pt idx="11">
                  <c:v>281</c:v>
                </c:pt>
                <c:pt idx="12">
                  <c:v>214</c:v>
                </c:pt>
                <c:pt idx="13">
                  <c:v>170</c:v>
                </c:pt>
                <c:pt idx="14">
                  <c:v>175</c:v>
                </c:pt>
                <c:pt idx="15">
                  <c:v>211</c:v>
                </c:pt>
                <c:pt idx="16">
                  <c:v>223</c:v>
                </c:pt>
                <c:pt idx="17">
                  <c:v>192</c:v>
                </c:pt>
                <c:pt idx="18">
                  <c:v>215</c:v>
                </c:pt>
                <c:pt idx="19">
                  <c:v>299</c:v>
                </c:pt>
                <c:pt idx="20">
                  <c:v>324</c:v>
                </c:pt>
                <c:pt idx="21">
                  <c:v>234</c:v>
                </c:pt>
                <c:pt idx="22">
                  <c:v>204</c:v>
                </c:pt>
                <c:pt idx="23">
                  <c:v>140</c:v>
                </c:pt>
                <c:pt idx="24">
                  <c:v>249</c:v>
                </c:pt>
                <c:pt idx="25">
                  <c:v>207</c:v>
                </c:pt>
                <c:pt idx="26">
                  <c:v>182</c:v>
                </c:pt>
                <c:pt idx="27">
                  <c:v>232</c:v>
                </c:pt>
                <c:pt idx="28">
                  <c:v>247</c:v>
                </c:pt>
                <c:pt idx="29">
                  <c:v>276</c:v>
                </c:pt>
                <c:pt idx="30">
                  <c:v>229</c:v>
                </c:pt>
                <c:pt idx="31">
                  <c:v>299</c:v>
                </c:pt>
                <c:pt idx="32">
                  <c:v>326</c:v>
                </c:pt>
                <c:pt idx="33">
                  <c:v>275</c:v>
                </c:pt>
                <c:pt idx="34">
                  <c:v>300</c:v>
                </c:pt>
                <c:pt idx="35">
                  <c:v>322</c:v>
                </c:pt>
                <c:pt idx="36">
                  <c:v>301</c:v>
                </c:pt>
                <c:pt idx="37">
                  <c:v>340</c:v>
                </c:pt>
                <c:pt idx="38">
                  <c:v>328</c:v>
                </c:pt>
                <c:pt idx="39">
                  <c:v>391</c:v>
                </c:pt>
                <c:pt idx="40">
                  <c:v>501</c:v>
                </c:pt>
                <c:pt idx="41">
                  <c:v>381</c:v>
                </c:pt>
                <c:pt idx="42">
                  <c:v>354</c:v>
                </c:pt>
                <c:pt idx="43">
                  <c:v>342</c:v>
                </c:pt>
                <c:pt idx="44">
                  <c:v>365</c:v>
                </c:pt>
                <c:pt idx="45">
                  <c:v>388</c:v>
                </c:pt>
                <c:pt idx="46">
                  <c:v>268</c:v>
                </c:pt>
                <c:pt idx="47">
                  <c:v>363</c:v>
                </c:pt>
                <c:pt idx="48">
                  <c:v>328</c:v>
                </c:pt>
                <c:pt idx="49">
                  <c:v>253</c:v>
                </c:pt>
                <c:pt idx="50">
                  <c:v>274</c:v>
                </c:pt>
                <c:pt idx="51">
                  <c:v>94</c:v>
                </c:pt>
                <c:pt idx="52">
                  <c:v>19</c:v>
                </c:pt>
                <c:pt idx="53">
                  <c:v>105</c:v>
                </c:pt>
                <c:pt idx="54">
                  <c:v>276</c:v>
                </c:pt>
                <c:pt idx="55">
                  <c:v>325</c:v>
                </c:pt>
                <c:pt idx="56">
                  <c:v>362</c:v>
                </c:pt>
                <c:pt idx="57">
                  <c:v>380</c:v>
                </c:pt>
                <c:pt idx="58">
                  <c:v>372</c:v>
                </c:pt>
                <c:pt idx="59">
                  <c:v>391</c:v>
                </c:pt>
                <c:pt idx="60">
                  <c:v>298</c:v>
                </c:pt>
                <c:pt idx="61">
                  <c:v>282</c:v>
                </c:pt>
                <c:pt idx="62">
                  <c:v>318</c:v>
                </c:pt>
                <c:pt idx="63">
                  <c:v>303</c:v>
                </c:pt>
                <c:pt idx="64">
                  <c:v>304</c:v>
                </c:pt>
                <c:pt idx="65">
                  <c:v>349</c:v>
                </c:pt>
                <c:pt idx="66">
                  <c:v>256</c:v>
                </c:pt>
                <c:pt idx="67">
                  <c:v>347</c:v>
                </c:pt>
                <c:pt idx="68">
                  <c:v>293</c:v>
                </c:pt>
                <c:pt idx="69">
                  <c:v>386</c:v>
                </c:pt>
                <c:pt idx="70">
                  <c:v>318</c:v>
                </c:pt>
                <c:pt idx="71">
                  <c:v>339</c:v>
                </c:pt>
                <c:pt idx="72">
                  <c:v>355</c:v>
                </c:pt>
                <c:pt idx="73">
                  <c:v>417</c:v>
                </c:pt>
                <c:pt idx="74">
                  <c:v>342</c:v>
                </c:pt>
                <c:pt idx="75">
                  <c:v>342</c:v>
                </c:pt>
                <c:pt idx="76">
                  <c:v>347</c:v>
                </c:pt>
                <c:pt idx="77">
                  <c:v>391</c:v>
                </c:pt>
                <c:pt idx="78">
                  <c:v>435</c:v>
                </c:pt>
                <c:pt idx="79">
                  <c:v>332</c:v>
                </c:pt>
                <c:pt idx="80">
                  <c:v>397</c:v>
                </c:pt>
                <c:pt idx="81">
                  <c:v>324</c:v>
                </c:pt>
                <c:pt idx="82">
                  <c:v>312</c:v>
                </c:pt>
                <c:pt idx="83">
                  <c:v>372</c:v>
                </c:pt>
                <c:pt idx="84">
                  <c:v>416</c:v>
                </c:pt>
                <c:pt idx="85">
                  <c:v>416</c:v>
                </c:pt>
                <c:pt idx="86">
                  <c:v>414</c:v>
                </c:pt>
                <c:pt idx="87">
                  <c:v>460</c:v>
                </c:pt>
                <c:pt idx="88">
                  <c:v>404</c:v>
                </c:pt>
                <c:pt idx="89">
                  <c:v>469</c:v>
                </c:pt>
                <c:pt idx="90">
                  <c:v>542</c:v>
                </c:pt>
                <c:pt idx="91">
                  <c:v>422</c:v>
                </c:pt>
                <c:pt idx="92">
                  <c:v>425</c:v>
                </c:pt>
                <c:pt idx="93">
                  <c:v>472</c:v>
                </c:pt>
                <c:pt idx="94">
                  <c:v>518</c:v>
                </c:pt>
                <c:pt idx="95">
                  <c:v>461</c:v>
                </c:pt>
                <c:pt idx="96">
                  <c:v>438</c:v>
                </c:pt>
                <c:pt idx="97">
                  <c:v>426</c:v>
                </c:pt>
                <c:pt idx="98">
                  <c:v>421</c:v>
                </c:pt>
                <c:pt idx="99">
                  <c:v>449</c:v>
                </c:pt>
                <c:pt idx="100">
                  <c:v>385</c:v>
                </c:pt>
                <c:pt idx="101">
                  <c:v>470</c:v>
                </c:pt>
                <c:pt idx="102">
                  <c:v>408</c:v>
                </c:pt>
                <c:pt idx="103">
                  <c:v>418</c:v>
                </c:pt>
                <c:pt idx="104">
                  <c:v>93</c:v>
                </c:pt>
                <c:pt idx="105">
                  <c:v>51</c:v>
                </c:pt>
                <c:pt idx="106">
                  <c:v>96</c:v>
                </c:pt>
                <c:pt idx="107">
                  <c:v>358</c:v>
                </c:pt>
                <c:pt idx="108">
                  <c:v>389</c:v>
                </c:pt>
                <c:pt idx="109">
                  <c:v>355</c:v>
                </c:pt>
                <c:pt idx="110">
                  <c:v>408</c:v>
                </c:pt>
                <c:pt idx="111">
                  <c:v>431</c:v>
                </c:pt>
                <c:pt idx="112">
                  <c:v>415</c:v>
                </c:pt>
                <c:pt idx="113">
                  <c:v>369</c:v>
                </c:pt>
                <c:pt idx="114">
                  <c:v>479</c:v>
                </c:pt>
                <c:pt idx="115">
                  <c:v>434</c:v>
                </c:pt>
                <c:pt idx="116">
                  <c:v>451</c:v>
                </c:pt>
                <c:pt idx="117">
                  <c:v>402</c:v>
                </c:pt>
                <c:pt idx="118">
                  <c:v>492</c:v>
                </c:pt>
                <c:pt idx="119">
                  <c:v>488</c:v>
                </c:pt>
                <c:pt idx="120">
                  <c:v>558</c:v>
                </c:pt>
                <c:pt idx="121">
                  <c:v>544</c:v>
                </c:pt>
                <c:pt idx="122">
                  <c:v>552</c:v>
                </c:pt>
                <c:pt idx="123">
                  <c:v>414</c:v>
                </c:pt>
                <c:pt idx="124">
                  <c:v>531</c:v>
                </c:pt>
                <c:pt idx="125">
                  <c:v>593</c:v>
                </c:pt>
                <c:pt idx="126">
                  <c:v>483</c:v>
                </c:pt>
              </c:numCache>
            </c:numRef>
          </c:val>
          <c:smooth val="0"/>
        </c:ser>
        <c:ser>
          <c:idx val="3"/>
          <c:order val="3"/>
          <c:tx>
            <c:strRef>
              <c:f>'[backup All Issues 28 May 2014 (created 2012 onwards).xlsx]All throughput'!$G$1</c:f>
              <c:strCache>
                <c:ptCount val="1"/>
                <c:pt idx="0">
                  <c:v>NFRs</c:v>
                </c:pt>
              </c:strCache>
            </c:strRef>
          </c:tx>
          <c:spPr>
            <a:ln w="3175" cap="rnd">
              <a:solidFill>
                <a:schemeClr val="accent4"/>
              </a:solidFill>
              <a:round/>
            </a:ln>
            <a:effectLst/>
          </c:spPr>
          <c:marker>
            <c:symbol val="none"/>
          </c:marker>
          <c:cat>
            <c:strRef>
              <c:f>'[backup All Issues 28 May 2014 (created 2012 onwards).xlsx]All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'[backup All Issues 28 May 2014 (created 2012 onwards).xlsx]All throughput'!$G$2:$G$128</c:f>
              <c:numCache>
                <c:formatCode>General</c:formatCode>
                <c:ptCount val="127"/>
                <c:pt idx="0">
                  <c:v>0</c:v>
                </c:pt>
                <c:pt idx="1">
                  <c:v>7</c:v>
                </c:pt>
                <c:pt idx="2">
                  <c:v>3</c:v>
                </c:pt>
                <c:pt idx="3">
                  <c:v>7</c:v>
                </c:pt>
                <c:pt idx="4">
                  <c:v>8</c:v>
                </c:pt>
                <c:pt idx="5">
                  <c:v>14</c:v>
                </c:pt>
                <c:pt idx="6">
                  <c:v>8</c:v>
                </c:pt>
                <c:pt idx="7">
                  <c:v>2</c:v>
                </c:pt>
                <c:pt idx="8">
                  <c:v>9</c:v>
                </c:pt>
                <c:pt idx="9">
                  <c:v>11</c:v>
                </c:pt>
                <c:pt idx="10">
                  <c:v>19</c:v>
                </c:pt>
                <c:pt idx="11">
                  <c:v>11</c:v>
                </c:pt>
                <c:pt idx="12">
                  <c:v>6</c:v>
                </c:pt>
                <c:pt idx="13">
                  <c:v>11</c:v>
                </c:pt>
                <c:pt idx="14">
                  <c:v>19</c:v>
                </c:pt>
                <c:pt idx="15">
                  <c:v>6</c:v>
                </c:pt>
                <c:pt idx="16">
                  <c:v>21</c:v>
                </c:pt>
                <c:pt idx="17">
                  <c:v>15</c:v>
                </c:pt>
                <c:pt idx="18">
                  <c:v>20</c:v>
                </c:pt>
                <c:pt idx="19">
                  <c:v>10</c:v>
                </c:pt>
                <c:pt idx="20">
                  <c:v>24</c:v>
                </c:pt>
                <c:pt idx="21">
                  <c:v>22</c:v>
                </c:pt>
                <c:pt idx="22">
                  <c:v>14</c:v>
                </c:pt>
                <c:pt idx="23">
                  <c:v>14</c:v>
                </c:pt>
                <c:pt idx="24">
                  <c:v>19</c:v>
                </c:pt>
                <c:pt idx="25">
                  <c:v>5</c:v>
                </c:pt>
                <c:pt idx="26">
                  <c:v>8</c:v>
                </c:pt>
                <c:pt idx="27">
                  <c:v>16</c:v>
                </c:pt>
                <c:pt idx="28">
                  <c:v>10</c:v>
                </c:pt>
                <c:pt idx="29">
                  <c:v>8</c:v>
                </c:pt>
                <c:pt idx="30">
                  <c:v>16</c:v>
                </c:pt>
                <c:pt idx="31">
                  <c:v>11</c:v>
                </c:pt>
                <c:pt idx="32">
                  <c:v>10</c:v>
                </c:pt>
                <c:pt idx="33">
                  <c:v>10</c:v>
                </c:pt>
                <c:pt idx="34">
                  <c:v>26</c:v>
                </c:pt>
                <c:pt idx="35">
                  <c:v>15</c:v>
                </c:pt>
                <c:pt idx="36">
                  <c:v>15</c:v>
                </c:pt>
                <c:pt idx="37">
                  <c:v>9</c:v>
                </c:pt>
                <c:pt idx="38">
                  <c:v>17</c:v>
                </c:pt>
                <c:pt idx="39">
                  <c:v>15</c:v>
                </c:pt>
                <c:pt idx="40">
                  <c:v>17</c:v>
                </c:pt>
                <c:pt idx="41">
                  <c:v>11</c:v>
                </c:pt>
                <c:pt idx="42">
                  <c:v>19</c:v>
                </c:pt>
                <c:pt idx="43">
                  <c:v>21</c:v>
                </c:pt>
                <c:pt idx="44">
                  <c:v>32</c:v>
                </c:pt>
                <c:pt idx="45">
                  <c:v>25</c:v>
                </c:pt>
                <c:pt idx="46">
                  <c:v>24</c:v>
                </c:pt>
                <c:pt idx="47">
                  <c:v>22</c:v>
                </c:pt>
                <c:pt idx="48">
                  <c:v>8</c:v>
                </c:pt>
                <c:pt idx="49">
                  <c:v>14</c:v>
                </c:pt>
                <c:pt idx="50">
                  <c:v>19</c:v>
                </c:pt>
                <c:pt idx="51">
                  <c:v>2</c:v>
                </c:pt>
                <c:pt idx="52">
                  <c:v>2</c:v>
                </c:pt>
                <c:pt idx="53">
                  <c:v>6</c:v>
                </c:pt>
                <c:pt idx="54">
                  <c:v>19</c:v>
                </c:pt>
                <c:pt idx="55">
                  <c:v>20</c:v>
                </c:pt>
                <c:pt idx="56">
                  <c:v>32</c:v>
                </c:pt>
                <c:pt idx="57">
                  <c:v>27</c:v>
                </c:pt>
                <c:pt idx="58">
                  <c:v>26</c:v>
                </c:pt>
                <c:pt idx="59">
                  <c:v>29</c:v>
                </c:pt>
                <c:pt idx="60">
                  <c:v>28</c:v>
                </c:pt>
                <c:pt idx="61">
                  <c:v>39</c:v>
                </c:pt>
                <c:pt idx="62">
                  <c:v>21</c:v>
                </c:pt>
                <c:pt idx="63">
                  <c:v>29</c:v>
                </c:pt>
                <c:pt idx="64">
                  <c:v>62</c:v>
                </c:pt>
                <c:pt idx="65">
                  <c:v>31</c:v>
                </c:pt>
                <c:pt idx="66">
                  <c:v>27</c:v>
                </c:pt>
                <c:pt idx="67">
                  <c:v>44</c:v>
                </c:pt>
                <c:pt idx="68">
                  <c:v>28</c:v>
                </c:pt>
                <c:pt idx="69">
                  <c:v>45</c:v>
                </c:pt>
                <c:pt idx="70">
                  <c:v>29</c:v>
                </c:pt>
                <c:pt idx="71">
                  <c:v>35</c:v>
                </c:pt>
                <c:pt idx="72">
                  <c:v>26</c:v>
                </c:pt>
                <c:pt idx="73">
                  <c:v>30</c:v>
                </c:pt>
                <c:pt idx="74">
                  <c:v>19</c:v>
                </c:pt>
                <c:pt idx="75">
                  <c:v>33</c:v>
                </c:pt>
                <c:pt idx="76">
                  <c:v>28</c:v>
                </c:pt>
                <c:pt idx="77">
                  <c:v>24</c:v>
                </c:pt>
                <c:pt idx="78">
                  <c:v>26</c:v>
                </c:pt>
                <c:pt idx="79">
                  <c:v>39</c:v>
                </c:pt>
                <c:pt idx="80">
                  <c:v>25</c:v>
                </c:pt>
                <c:pt idx="81">
                  <c:v>19</c:v>
                </c:pt>
                <c:pt idx="82">
                  <c:v>23</c:v>
                </c:pt>
                <c:pt idx="83">
                  <c:v>40</c:v>
                </c:pt>
                <c:pt idx="84">
                  <c:v>33</c:v>
                </c:pt>
                <c:pt idx="85">
                  <c:v>24</c:v>
                </c:pt>
                <c:pt idx="86">
                  <c:v>32</c:v>
                </c:pt>
                <c:pt idx="87">
                  <c:v>32</c:v>
                </c:pt>
                <c:pt idx="88">
                  <c:v>45</c:v>
                </c:pt>
                <c:pt idx="89">
                  <c:v>34</c:v>
                </c:pt>
                <c:pt idx="90">
                  <c:v>34</c:v>
                </c:pt>
                <c:pt idx="91">
                  <c:v>38</c:v>
                </c:pt>
                <c:pt idx="92">
                  <c:v>35</c:v>
                </c:pt>
                <c:pt idx="93">
                  <c:v>30</c:v>
                </c:pt>
                <c:pt idx="94">
                  <c:v>43</c:v>
                </c:pt>
                <c:pt idx="95">
                  <c:v>57</c:v>
                </c:pt>
                <c:pt idx="96">
                  <c:v>37</c:v>
                </c:pt>
                <c:pt idx="97">
                  <c:v>42</c:v>
                </c:pt>
                <c:pt idx="98">
                  <c:v>28</c:v>
                </c:pt>
                <c:pt idx="99">
                  <c:v>40</c:v>
                </c:pt>
                <c:pt idx="100">
                  <c:v>27</c:v>
                </c:pt>
                <c:pt idx="101">
                  <c:v>37</c:v>
                </c:pt>
                <c:pt idx="102">
                  <c:v>36</c:v>
                </c:pt>
                <c:pt idx="103">
                  <c:v>54</c:v>
                </c:pt>
                <c:pt idx="104">
                  <c:v>10</c:v>
                </c:pt>
                <c:pt idx="105">
                  <c:v>10</c:v>
                </c:pt>
                <c:pt idx="106">
                  <c:v>14</c:v>
                </c:pt>
                <c:pt idx="107">
                  <c:v>37</c:v>
                </c:pt>
                <c:pt idx="108">
                  <c:v>50</c:v>
                </c:pt>
                <c:pt idx="109">
                  <c:v>46</c:v>
                </c:pt>
                <c:pt idx="110">
                  <c:v>39</c:v>
                </c:pt>
                <c:pt idx="111">
                  <c:v>64</c:v>
                </c:pt>
                <c:pt idx="112">
                  <c:v>76</c:v>
                </c:pt>
                <c:pt idx="113">
                  <c:v>51</c:v>
                </c:pt>
                <c:pt idx="114">
                  <c:v>80</c:v>
                </c:pt>
                <c:pt idx="115">
                  <c:v>59</c:v>
                </c:pt>
                <c:pt idx="116">
                  <c:v>53</c:v>
                </c:pt>
                <c:pt idx="117">
                  <c:v>54</c:v>
                </c:pt>
                <c:pt idx="118">
                  <c:v>56</c:v>
                </c:pt>
                <c:pt idx="119">
                  <c:v>68</c:v>
                </c:pt>
                <c:pt idx="120">
                  <c:v>56</c:v>
                </c:pt>
                <c:pt idx="121">
                  <c:v>73</c:v>
                </c:pt>
                <c:pt idx="122">
                  <c:v>49</c:v>
                </c:pt>
                <c:pt idx="123">
                  <c:v>46</c:v>
                </c:pt>
                <c:pt idx="124">
                  <c:v>45</c:v>
                </c:pt>
                <c:pt idx="125">
                  <c:v>51</c:v>
                </c:pt>
                <c:pt idx="126">
                  <c:v>67</c:v>
                </c:pt>
              </c:numCache>
            </c:numRef>
          </c:val>
          <c:smooth val="0"/>
        </c:ser>
        <c:dLbls>
          <c:showLegendKey val="0"/>
          <c:showVal val="0"/>
          <c:showCatName val="0"/>
          <c:showSerName val="0"/>
          <c:showPercent val="0"/>
          <c:showBubbleSize val="0"/>
        </c:dLbls>
        <c:smooth val="0"/>
        <c:axId val="590178864"/>
        <c:axId val="590179256"/>
      </c:lineChart>
      <c:catAx>
        <c:axId val="59017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0179256"/>
        <c:crosses val="autoZero"/>
        <c:auto val="1"/>
        <c:lblAlgn val="ctr"/>
        <c:lblOffset val="100"/>
        <c:noMultiLvlLbl val="0"/>
      </c:catAx>
      <c:valAx>
        <c:axId val="590179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01788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3175" cap="flat" cmpd="sng" algn="ctr">
      <a:solidFill>
        <a:schemeClr val="tx1">
          <a:lumMod val="15000"/>
          <a:lumOff val="8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30E113-0054-4504-BB19-C45A49FB2B71}" type="doc">
      <dgm:prSet loTypeId="urn:microsoft.com/office/officeart/2005/8/layout/gear1" loCatId="process" qsTypeId="urn:microsoft.com/office/officeart/2005/8/quickstyle/simple1" qsCatId="simple" csTypeId="urn:microsoft.com/office/officeart/2005/8/colors/accent1_2" csCatId="accent1" phldr="1"/>
      <dgm:spPr/>
    </dgm:pt>
    <dgm:pt modelId="{6C6A8B19-397C-4BC1-994A-C0A9B02AD810}">
      <dgm:prSet phldrT="[Text]"/>
      <dgm:spPr/>
      <dgm:t>
        <a:bodyPr/>
        <a:lstStyle/>
        <a:p>
          <a:r>
            <a:rPr lang="en-US" dirty="0" smtClean="0"/>
            <a:t> </a:t>
          </a:r>
          <a:endParaRPr lang="en-US" dirty="0"/>
        </a:p>
      </dgm:t>
    </dgm:pt>
    <dgm:pt modelId="{7D2F43A6-812E-4E63-9A3D-9AA86E1AB5B6}" type="sibTrans" cxnId="{B709474F-4375-46B6-B897-ADE18787F875}">
      <dgm:prSet/>
      <dgm:spPr/>
      <dgm:t>
        <a:bodyPr/>
        <a:lstStyle/>
        <a:p>
          <a:endParaRPr lang="en-US"/>
        </a:p>
      </dgm:t>
    </dgm:pt>
    <dgm:pt modelId="{CA042F05-C684-4508-AC39-15D2E9E2D40E}" type="parTrans" cxnId="{B709474F-4375-46B6-B897-ADE18787F875}">
      <dgm:prSet/>
      <dgm:spPr/>
      <dgm:t>
        <a:bodyPr/>
        <a:lstStyle/>
        <a:p>
          <a:endParaRPr lang="en-US"/>
        </a:p>
      </dgm:t>
    </dgm:pt>
    <dgm:pt modelId="{7B922F18-7841-4A66-AC35-FA00B9313B88}">
      <dgm:prSet phldrT="[Text]"/>
      <dgm:spPr/>
      <dgm:t>
        <a:bodyPr/>
        <a:lstStyle/>
        <a:p>
          <a:r>
            <a:rPr lang="en-US" dirty="0" smtClean="0"/>
            <a:t> </a:t>
          </a:r>
          <a:endParaRPr lang="en-US" dirty="0"/>
        </a:p>
      </dgm:t>
    </dgm:pt>
    <dgm:pt modelId="{02D362E4-C3E1-454F-BC00-D8A3EEA1CA8C}" type="sibTrans" cxnId="{A81DB5E0-FB1E-4D99-B99E-063ADE4BEAF0}">
      <dgm:prSet/>
      <dgm:spPr/>
      <dgm:t>
        <a:bodyPr/>
        <a:lstStyle/>
        <a:p>
          <a:endParaRPr lang="en-US"/>
        </a:p>
      </dgm:t>
    </dgm:pt>
    <dgm:pt modelId="{3EFE9145-1003-4348-8096-BE05B26D9FC2}" type="parTrans" cxnId="{A81DB5E0-FB1E-4D99-B99E-063ADE4BEAF0}">
      <dgm:prSet/>
      <dgm:spPr/>
      <dgm:t>
        <a:bodyPr/>
        <a:lstStyle/>
        <a:p>
          <a:endParaRPr lang="en-US"/>
        </a:p>
      </dgm:t>
    </dgm:pt>
    <dgm:pt modelId="{7E02A6F6-8637-4080-851C-039DEDAA0CBE}">
      <dgm:prSet phldrT="[Text]"/>
      <dgm:spPr/>
      <dgm:t>
        <a:bodyPr/>
        <a:lstStyle/>
        <a:p>
          <a:r>
            <a:rPr lang="en-US" dirty="0" smtClean="0"/>
            <a:t> </a:t>
          </a:r>
          <a:endParaRPr lang="en-US" dirty="0"/>
        </a:p>
      </dgm:t>
    </dgm:pt>
    <dgm:pt modelId="{78762476-B977-44F4-9C66-E0FF1DA2537B}" type="sibTrans" cxnId="{16D5B447-B796-47A5-8778-D18A86FDBE57}">
      <dgm:prSet/>
      <dgm:spPr/>
      <dgm:t>
        <a:bodyPr/>
        <a:lstStyle/>
        <a:p>
          <a:endParaRPr lang="en-US"/>
        </a:p>
      </dgm:t>
    </dgm:pt>
    <dgm:pt modelId="{E76EFA43-D473-4345-A07B-264E21E818BA}" type="parTrans" cxnId="{16D5B447-B796-47A5-8778-D18A86FDBE57}">
      <dgm:prSet/>
      <dgm:spPr/>
      <dgm:t>
        <a:bodyPr/>
        <a:lstStyle/>
        <a:p>
          <a:endParaRPr lang="en-US"/>
        </a:p>
      </dgm:t>
    </dgm:pt>
    <dgm:pt modelId="{8BC7BB3E-2ED8-458C-8F6A-168C45BFE19A}" type="pres">
      <dgm:prSet presAssocID="{6F30E113-0054-4504-BB19-C45A49FB2B71}" presName="composite" presStyleCnt="0">
        <dgm:presLayoutVars>
          <dgm:chMax val="3"/>
          <dgm:animLvl val="lvl"/>
          <dgm:resizeHandles val="exact"/>
        </dgm:presLayoutVars>
      </dgm:prSet>
      <dgm:spPr/>
    </dgm:pt>
    <dgm:pt modelId="{F7417903-3D32-4F49-8105-B8D8838C1736}" type="pres">
      <dgm:prSet presAssocID="{7B922F18-7841-4A66-AC35-FA00B9313B88}" presName="gear1" presStyleLbl="node1" presStyleIdx="0" presStyleCnt="3" custLinFactNeighborX="3002" custLinFactNeighborY="2896">
        <dgm:presLayoutVars>
          <dgm:chMax val="1"/>
          <dgm:bulletEnabled val="1"/>
        </dgm:presLayoutVars>
      </dgm:prSet>
      <dgm:spPr/>
      <dgm:t>
        <a:bodyPr/>
        <a:lstStyle/>
        <a:p>
          <a:endParaRPr lang="en-US"/>
        </a:p>
      </dgm:t>
    </dgm:pt>
    <dgm:pt modelId="{B97AB684-6AE9-4CC3-B7BE-197258D7797F}" type="pres">
      <dgm:prSet presAssocID="{7B922F18-7841-4A66-AC35-FA00B9313B88}" presName="gear1srcNode" presStyleLbl="node1" presStyleIdx="0" presStyleCnt="3"/>
      <dgm:spPr/>
      <dgm:t>
        <a:bodyPr/>
        <a:lstStyle/>
        <a:p>
          <a:endParaRPr lang="en-US"/>
        </a:p>
      </dgm:t>
    </dgm:pt>
    <dgm:pt modelId="{7672FDF2-A0B8-4471-8092-7FD93DB11EAA}" type="pres">
      <dgm:prSet presAssocID="{7B922F18-7841-4A66-AC35-FA00B9313B88}" presName="gear1dstNode" presStyleLbl="node1" presStyleIdx="0" presStyleCnt="3"/>
      <dgm:spPr/>
      <dgm:t>
        <a:bodyPr/>
        <a:lstStyle/>
        <a:p>
          <a:endParaRPr lang="en-US"/>
        </a:p>
      </dgm:t>
    </dgm:pt>
    <dgm:pt modelId="{35457D93-D48A-4F53-B8B7-98E44A6B7369}" type="pres">
      <dgm:prSet presAssocID="{6C6A8B19-397C-4BC1-994A-C0A9B02AD810}" presName="gear2" presStyleLbl="node1" presStyleIdx="1" presStyleCnt="3">
        <dgm:presLayoutVars>
          <dgm:chMax val="1"/>
          <dgm:bulletEnabled val="1"/>
        </dgm:presLayoutVars>
      </dgm:prSet>
      <dgm:spPr/>
      <dgm:t>
        <a:bodyPr/>
        <a:lstStyle/>
        <a:p>
          <a:endParaRPr lang="en-US"/>
        </a:p>
      </dgm:t>
    </dgm:pt>
    <dgm:pt modelId="{E17411F9-8ED9-4281-97B4-EECBEB7185C8}" type="pres">
      <dgm:prSet presAssocID="{6C6A8B19-397C-4BC1-994A-C0A9B02AD810}" presName="gear2srcNode" presStyleLbl="node1" presStyleIdx="1" presStyleCnt="3"/>
      <dgm:spPr/>
      <dgm:t>
        <a:bodyPr/>
        <a:lstStyle/>
        <a:p>
          <a:endParaRPr lang="en-US"/>
        </a:p>
      </dgm:t>
    </dgm:pt>
    <dgm:pt modelId="{B040F15C-5D7B-40CF-8389-B7964EBAC3BC}" type="pres">
      <dgm:prSet presAssocID="{6C6A8B19-397C-4BC1-994A-C0A9B02AD810}" presName="gear2dstNode" presStyleLbl="node1" presStyleIdx="1" presStyleCnt="3"/>
      <dgm:spPr/>
      <dgm:t>
        <a:bodyPr/>
        <a:lstStyle/>
        <a:p>
          <a:endParaRPr lang="en-US"/>
        </a:p>
      </dgm:t>
    </dgm:pt>
    <dgm:pt modelId="{AA32F2C3-3C81-408B-A785-1EFFBC30B342}" type="pres">
      <dgm:prSet presAssocID="{7E02A6F6-8637-4080-851C-039DEDAA0CBE}" presName="gear3" presStyleLbl="node1" presStyleIdx="2" presStyleCnt="3"/>
      <dgm:spPr/>
      <dgm:t>
        <a:bodyPr/>
        <a:lstStyle/>
        <a:p>
          <a:endParaRPr lang="en-US"/>
        </a:p>
      </dgm:t>
    </dgm:pt>
    <dgm:pt modelId="{104C53D9-68D2-4E1A-A84B-BB75A65FF94C}" type="pres">
      <dgm:prSet presAssocID="{7E02A6F6-8637-4080-851C-039DEDAA0CBE}" presName="gear3tx" presStyleLbl="node1" presStyleIdx="2" presStyleCnt="3">
        <dgm:presLayoutVars>
          <dgm:chMax val="1"/>
          <dgm:bulletEnabled val="1"/>
        </dgm:presLayoutVars>
      </dgm:prSet>
      <dgm:spPr/>
      <dgm:t>
        <a:bodyPr/>
        <a:lstStyle/>
        <a:p>
          <a:endParaRPr lang="en-US"/>
        </a:p>
      </dgm:t>
    </dgm:pt>
    <dgm:pt modelId="{0FE01D9C-591D-4BA5-AE40-2E77C484F4B5}" type="pres">
      <dgm:prSet presAssocID="{7E02A6F6-8637-4080-851C-039DEDAA0CBE}" presName="gear3srcNode" presStyleLbl="node1" presStyleIdx="2" presStyleCnt="3"/>
      <dgm:spPr/>
      <dgm:t>
        <a:bodyPr/>
        <a:lstStyle/>
        <a:p>
          <a:endParaRPr lang="en-US"/>
        </a:p>
      </dgm:t>
    </dgm:pt>
    <dgm:pt modelId="{428337B2-582A-42D8-A627-56D7E883F43D}" type="pres">
      <dgm:prSet presAssocID="{7E02A6F6-8637-4080-851C-039DEDAA0CBE}" presName="gear3dstNode" presStyleLbl="node1" presStyleIdx="2" presStyleCnt="3"/>
      <dgm:spPr/>
      <dgm:t>
        <a:bodyPr/>
        <a:lstStyle/>
        <a:p>
          <a:endParaRPr lang="en-US"/>
        </a:p>
      </dgm:t>
    </dgm:pt>
    <dgm:pt modelId="{D0096D3C-90EB-4439-9411-2B20D1664036}" type="pres">
      <dgm:prSet presAssocID="{02D362E4-C3E1-454F-BC00-D8A3EEA1CA8C}" presName="connector1" presStyleLbl="sibTrans2D1" presStyleIdx="0" presStyleCnt="3"/>
      <dgm:spPr/>
      <dgm:t>
        <a:bodyPr/>
        <a:lstStyle/>
        <a:p>
          <a:endParaRPr lang="en-US"/>
        </a:p>
      </dgm:t>
    </dgm:pt>
    <dgm:pt modelId="{06E477B3-79CE-4C28-9CA9-37623B80A8B5}" type="pres">
      <dgm:prSet presAssocID="{7D2F43A6-812E-4E63-9A3D-9AA86E1AB5B6}" presName="connector2" presStyleLbl="sibTrans2D1" presStyleIdx="1" presStyleCnt="3"/>
      <dgm:spPr/>
      <dgm:t>
        <a:bodyPr/>
        <a:lstStyle/>
        <a:p>
          <a:endParaRPr lang="en-US"/>
        </a:p>
      </dgm:t>
    </dgm:pt>
    <dgm:pt modelId="{29429EA8-9313-44D4-811B-534850EF7ACE}" type="pres">
      <dgm:prSet presAssocID="{78762476-B977-44F4-9C66-E0FF1DA2537B}" presName="connector3" presStyleLbl="sibTrans2D1" presStyleIdx="2" presStyleCnt="3"/>
      <dgm:spPr/>
      <dgm:t>
        <a:bodyPr/>
        <a:lstStyle/>
        <a:p>
          <a:endParaRPr lang="en-US"/>
        </a:p>
      </dgm:t>
    </dgm:pt>
  </dgm:ptLst>
  <dgm:cxnLst>
    <dgm:cxn modelId="{16D5B447-B796-47A5-8778-D18A86FDBE57}" srcId="{6F30E113-0054-4504-BB19-C45A49FB2B71}" destId="{7E02A6F6-8637-4080-851C-039DEDAA0CBE}" srcOrd="2" destOrd="0" parTransId="{E76EFA43-D473-4345-A07B-264E21E818BA}" sibTransId="{78762476-B977-44F4-9C66-E0FF1DA2537B}"/>
    <dgm:cxn modelId="{EE031D66-7D24-4BE2-8992-A63B7FA6CD57}" type="presOf" srcId="{7D2F43A6-812E-4E63-9A3D-9AA86E1AB5B6}" destId="{06E477B3-79CE-4C28-9CA9-37623B80A8B5}" srcOrd="0" destOrd="0" presId="urn:microsoft.com/office/officeart/2005/8/layout/gear1"/>
    <dgm:cxn modelId="{BA1BE87D-28F7-47F0-A91C-7092AFBA906E}" type="presOf" srcId="{6C6A8B19-397C-4BC1-994A-C0A9B02AD810}" destId="{35457D93-D48A-4F53-B8B7-98E44A6B7369}" srcOrd="0" destOrd="0" presId="urn:microsoft.com/office/officeart/2005/8/layout/gear1"/>
    <dgm:cxn modelId="{64100DA2-3A6C-4A50-82A4-6D064B2AF962}" type="presOf" srcId="{6C6A8B19-397C-4BC1-994A-C0A9B02AD810}" destId="{E17411F9-8ED9-4281-97B4-EECBEB7185C8}" srcOrd="1" destOrd="0" presId="urn:microsoft.com/office/officeart/2005/8/layout/gear1"/>
    <dgm:cxn modelId="{A81DB5E0-FB1E-4D99-B99E-063ADE4BEAF0}" srcId="{6F30E113-0054-4504-BB19-C45A49FB2B71}" destId="{7B922F18-7841-4A66-AC35-FA00B9313B88}" srcOrd="0" destOrd="0" parTransId="{3EFE9145-1003-4348-8096-BE05B26D9FC2}" sibTransId="{02D362E4-C3E1-454F-BC00-D8A3EEA1CA8C}"/>
    <dgm:cxn modelId="{DC519ED7-52C1-41A1-96E0-02B73291E3C3}" type="presOf" srcId="{7E02A6F6-8637-4080-851C-039DEDAA0CBE}" destId="{428337B2-582A-42D8-A627-56D7E883F43D}" srcOrd="3" destOrd="0" presId="urn:microsoft.com/office/officeart/2005/8/layout/gear1"/>
    <dgm:cxn modelId="{B5F2607D-8766-4B52-BCE8-711F4E9BEBA0}" type="presOf" srcId="{78762476-B977-44F4-9C66-E0FF1DA2537B}" destId="{29429EA8-9313-44D4-811B-534850EF7ACE}" srcOrd="0" destOrd="0" presId="urn:microsoft.com/office/officeart/2005/8/layout/gear1"/>
    <dgm:cxn modelId="{B709474F-4375-46B6-B897-ADE18787F875}" srcId="{6F30E113-0054-4504-BB19-C45A49FB2B71}" destId="{6C6A8B19-397C-4BC1-994A-C0A9B02AD810}" srcOrd="1" destOrd="0" parTransId="{CA042F05-C684-4508-AC39-15D2E9E2D40E}" sibTransId="{7D2F43A6-812E-4E63-9A3D-9AA86E1AB5B6}"/>
    <dgm:cxn modelId="{AC2DCFFA-6172-4AD6-970D-05D442BC506A}" type="presOf" srcId="{7B922F18-7841-4A66-AC35-FA00B9313B88}" destId="{F7417903-3D32-4F49-8105-B8D8838C1736}" srcOrd="0" destOrd="0" presId="urn:microsoft.com/office/officeart/2005/8/layout/gear1"/>
    <dgm:cxn modelId="{7659FE7B-B446-4201-8D2E-49457C7C5BEB}" type="presOf" srcId="{7B922F18-7841-4A66-AC35-FA00B9313B88}" destId="{B97AB684-6AE9-4CC3-B7BE-197258D7797F}" srcOrd="1" destOrd="0" presId="urn:microsoft.com/office/officeart/2005/8/layout/gear1"/>
    <dgm:cxn modelId="{2F3C0D09-85BA-4EFD-813B-5254247D187D}" type="presOf" srcId="{02D362E4-C3E1-454F-BC00-D8A3EEA1CA8C}" destId="{D0096D3C-90EB-4439-9411-2B20D1664036}" srcOrd="0" destOrd="0" presId="urn:microsoft.com/office/officeart/2005/8/layout/gear1"/>
    <dgm:cxn modelId="{6F2E8789-77ED-40B5-9199-FEAB87AAD10E}" type="presOf" srcId="{7E02A6F6-8637-4080-851C-039DEDAA0CBE}" destId="{0FE01D9C-591D-4BA5-AE40-2E77C484F4B5}" srcOrd="2" destOrd="0" presId="urn:microsoft.com/office/officeart/2005/8/layout/gear1"/>
    <dgm:cxn modelId="{DAD1D13F-E507-4F6C-BC85-18A537FC8D88}" type="presOf" srcId="{6C6A8B19-397C-4BC1-994A-C0A9B02AD810}" destId="{B040F15C-5D7B-40CF-8389-B7964EBAC3BC}" srcOrd="2" destOrd="0" presId="urn:microsoft.com/office/officeart/2005/8/layout/gear1"/>
    <dgm:cxn modelId="{336D5A8C-033D-4759-8785-C7202EF29D44}" type="presOf" srcId="{7E02A6F6-8637-4080-851C-039DEDAA0CBE}" destId="{AA32F2C3-3C81-408B-A785-1EFFBC30B342}" srcOrd="0" destOrd="0" presId="urn:microsoft.com/office/officeart/2005/8/layout/gear1"/>
    <dgm:cxn modelId="{1B6F75A8-4F24-4F84-BD40-DA15A9F9023D}" type="presOf" srcId="{7B922F18-7841-4A66-AC35-FA00B9313B88}" destId="{7672FDF2-A0B8-4471-8092-7FD93DB11EAA}" srcOrd="2" destOrd="0" presId="urn:microsoft.com/office/officeart/2005/8/layout/gear1"/>
    <dgm:cxn modelId="{91FBCAD2-3A94-4325-8976-D07147AB7BC7}" type="presOf" srcId="{6F30E113-0054-4504-BB19-C45A49FB2B71}" destId="{8BC7BB3E-2ED8-458C-8F6A-168C45BFE19A}" srcOrd="0" destOrd="0" presId="urn:microsoft.com/office/officeart/2005/8/layout/gear1"/>
    <dgm:cxn modelId="{27744EAB-F13F-4DEC-ADBB-4DE38A49F582}" type="presOf" srcId="{7E02A6F6-8637-4080-851C-039DEDAA0CBE}" destId="{104C53D9-68D2-4E1A-A84B-BB75A65FF94C}" srcOrd="1" destOrd="0" presId="urn:microsoft.com/office/officeart/2005/8/layout/gear1"/>
    <dgm:cxn modelId="{660FC43F-81BD-4A0D-AEDB-5FF180C17EC5}" type="presParOf" srcId="{8BC7BB3E-2ED8-458C-8F6A-168C45BFE19A}" destId="{F7417903-3D32-4F49-8105-B8D8838C1736}" srcOrd="0" destOrd="0" presId="urn:microsoft.com/office/officeart/2005/8/layout/gear1"/>
    <dgm:cxn modelId="{1B713E54-EB09-4FD8-9CB1-A1C7E937E370}" type="presParOf" srcId="{8BC7BB3E-2ED8-458C-8F6A-168C45BFE19A}" destId="{B97AB684-6AE9-4CC3-B7BE-197258D7797F}" srcOrd="1" destOrd="0" presId="urn:microsoft.com/office/officeart/2005/8/layout/gear1"/>
    <dgm:cxn modelId="{F10AB731-483C-4C03-9AE7-0FEF102B58C0}" type="presParOf" srcId="{8BC7BB3E-2ED8-458C-8F6A-168C45BFE19A}" destId="{7672FDF2-A0B8-4471-8092-7FD93DB11EAA}" srcOrd="2" destOrd="0" presId="urn:microsoft.com/office/officeart/2005/8/layout/gear1"/>
    <dgm:cxn modelId="{1B9FA7BC-D738-41DD-905A-9A366F2DD2C3}" type="presParOf" srcId="{8BC7BB3E-2ED8-458C-8F6A-168C45BFE19A}" destId="{35457D93-D48A-4F53-B8B7-98E44A6B7369}" srcOrd="3" destOrd="0" presId="urn:microsoft.com/office/officeart/2005/8/layout/gear1"/>
    <dgm:cxn modelId="{D6B757FF-2DE0-4B37-AB24-AEA099DD264F}" type="presParOf" srcId="{8BC7BB3E-2ED8-458C-8F6A-168C45BFE19A}" destId="{E17411F9-8ED9-4281-97B4-EECBEB7185C8}" srcOrd="4" destOrd="0" presId="urn:microsoft.com/office/officeart/2005/8/layout/gear1"/>
    <dgm:cxn modelId="{198C1191-1D74-4076-9DA4-E2AB761163BA}" type="presParOf" srcId="{8BC7BB3E-2ED8-458C-8F6A-168C45BFE19A}" destId="{B040F15C-5D7B-40CF-8389-B7964EBAC3BC}" srcOrd="5" destOrd="0" presId="urn:microsoft.com/office/officeart/2005/8/layout/gear1"/>
    <dgm:cxn modelId="{D763DD54-D5E1-4FAD-947E-F899E7F7EB95}" type="presParOf" srcId="{8BC7BB3E-2ED8-458C-8F6A-168C45BFE19A}" destId="{AA32F2C3-3C81-408B-A785-1EFFBC30B342}" srcOrd="6" destOrd="0" presId="urn:microsoft.com/office/officeart/2005/8/layout/gear1"/>
    <dgm:cxn modelId="{415AC4D1-CBCA-4A32-90E7-9CACA967B28B}" type="presParOf" srcId="{8BC7BB3E-2ED8-458C-8F6A-168C45BFE19A}" destId="{104C53D9-68D2-4E1A-A84B-BB75A65FF94C}" srcOrd="7" destOrd="0" presId="urn:microsoft.com/office/officeart/2005/8/layout/gear1"/>
    <dgm:cxn modelId="{9465518F-30A0-43D1-89C5-DCFE01465632}" type="presParOf" srcId="{8BC7BB3E-2ED8-458C-8F6A-168C45BFE19A}" destId="{0FE01D9C-591D-4BA5-AE40-2E77C484F4B5}" srcOrd="8" destOrd="0" presId="urn:microsoft.com/office/officeart/2005/8/layout/gear1"/>
    <dgm:cxn modelId="{179A1708-784D-469E-93A3-3AED7FDAE898}" type="presParOf" srcId="{8BC7BB3E-2ED8-458C-8F6A-168C45BFE19A}" destId="{428337B2-582A-42D8-A627-56D7E883F43D}" srcOrd="9" destOrd="0" presId="urn:microsoft.com/office/officeart/2005/8/layout/gear1"/>
    <dgm:cxn modelId="{D49F770F-23D5-488C-933C-34AF2D0626E3}" type="presParOf" srcId="{8BC7BB3E-2ED8-458C-8F6A-168C45BFE19A}" destId="{D0096D3C-90EB-4439-9411-2B20D1664036}" srcOrd="10" destOrd="0" presId="urn:microsoft.com/office/officeart/2005/8/layout/gear1"/>
    <dgm:cxn modelId="{FE361C9E-4EC3-4AA3-ACC5-4A3E7F9E7AE8}" type="presParOf" srcId="{8BC7BB3E-2ED8-458C-8F6A-168C45BFE19A}" destId="{06E477B3-79CE-4C28-9CA9-37623B80A8B5}" srcOrd="11" destOrd="0" presId="urn:microsoft.com/office/officeart/2005/8/layout/gear1"/>
    <dgm:cxn modelId="{DAF3D2D6-1EE6-432F-A5CE-988D7299C130}" type="presParOf" srcId="{8BC7BB3E-2ED8-458C-8F6A-168C45BFE19A}" destId="{29429EA8-9313-44D4-811B-534850EF7ACE}"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30E113-0054-4504-BB19-C45A49FB2B71}" type="doc">
      <dgm:prSet loTypeId="urn:microsoft.com/office/officeart/2005/8/layout/gear1" loCatId="process" qsTypeId="urn:microsoft.com/office/officeart/2005/8/quickstyle/simple1" qsCatId="simple" csTypeId="urn:microsoft.com/office/officeart/2005/8/colors/accent1_2" csCatId="accent1" phldr="1"/>
      <dgm:spPr/>
    </dgm:pt>
    <dgm:pt modelId="{6C6A8B19-397C-4BC1-994A-C0A9B02AD810}">
      <dgm:prSet phldrT="[Text]"/>
      <dgm:spPr/>
      <dgm:t>
        <a:bodyPr/>
        <a:lstStyle/>
        <a:p>
          <a:r>
            <a:rPr lang="en-US" dirty="0" smtClean="0"/>
            <a:t> </a:t>
          </a:r>
          <a:endParaRPr lang="en-US" dirty="0"/>
        </a:p>
      </dgm:t>
    </dgm:pt>
    <dgm:pt modelId="{7D2F43A6-812E-4E63-9A3D-9AA86E1AB5B6}" type="sibTrans" cxnId="{B709474F-4375-46B6-B897-ADE18787F875}">
      <dgm:prSet/>
      <dgm:spPr/>
      <dgm:t>
        <a:bodyPr/>
        <a:lstStyle/>
        <a:p>
          <a:endParaRPr lang="en-US"/>
        </a:p>
      </dgm:t>
    </dgm:pt>
    <dgm:pt modelId="{CA042F05-C684-4508-AC39-15D2E9E2D40E}" type="parTrans" cxnId="{B709474F-4375-46B6-B897-ADE18787F875}">
      <dgm:prSet/>
      <dgm:spPr/>
      <dgm:t>
        <a:bodyPr/>
        <a:lstStyle/>
        <a:p>
          <a:endParaRPr lang="en-US"/>
        </a:p>
      </dgm:t>
    </dgm:pt>
    <dgm:pt modelId="{7B922F18-7841-4A66-AC35-FA00B9313B88}">
      <dgm:prSet phldrT="[Text]"/>
      <dgm:spPr/>
      <dgm:t>
        <a:bodyPr/>
        <a:lstStyle/>
        <a:p>
          <a:r>
            <a:rPr lang="en-US" dirty="0" smtClean="0"/>
            <a:t> </a:t>
          </a:r>
          <a:endParaRPr lang="en-US" dirty="0"/>
        </a:p>
      </dgm:t>
    </dgm:pt>
    <dgm:pt modelId="{02D362E4-C3E1-454F-BC00-D8A3EEA1CA8C}" type="sibTrans" cxnId="{A81DB5E0-FB1E-4D99-B99E-063ADE4BEAF0}">
      <dgm:prSet/>
      <dgm:spPr/>
      <dgm:t>
        <a:bodyPr/>
        <a:lstStyle/>
        <a:p>
          <a:endParaRPr lang="en-US"/>
        </a:p>
      </dgm:t>
    </dgm:pt>
    <dgm:pt modelId="{3EFE9145-1003-4348-8096-BE05B26D9FC2}" type="parTrans" cxnId="{A81DB5E0-FB1E-4D99-B99E-063ADE4BEAF0}">
      <dgm:prSet/>
      <dgm:spPr/>
      <dgm:t>
        <a:bodyPr/>
        <a:lstStyle/>
        <a:p>
          <a:endParaRPr lang="en-US"/>
        </a:p>
      </dgm:t>
    </dgm:pt>
    <dgm:pt modelId="{7E02A6F6-8637-4080-851C-039DEDAA0CBE}">
      <dgm:prSet phldrT="[Text]"/>
      <dgm:spPr/>
      <dgm:t>
        <a:bodyPr/>
        <a:lstStyle/>
        <a:p>
          <a:r>
            <a:rPr lang="en-US" dirty="0" smtClean="0"/>
            <a:t> </a:t>
          </a:r>
          <a:endParaRPr lang="en-US" dirty="0"/>
        </a:p>
      </dgm:t>
    </dgm:pt>
    <dgm:pt modelId="{78762476-B977-44F4-9C66-E0FF1DA2537B}" type="sibTrans" cxnId="{16D5B447-B796-47A5-8778-D18A86FDBE57}">
      <dgm:prSet/>
      <dgm:spPr/>
      <dgm:t>
        <a:bodyPr/>
        <a:lstStyle/>
        <a:p>
          <a:endParaRPr lang="en-US"/>
        </a:p>
      </dgm:t>
    </dgm:pt>
    <dgm:pt modelId="{E76EFA43-D473-4345-A07B-264E21E818BA}" type="parTrans" cxnId="{16D5B447-B796-47A5-8778-D18A86FDBE57}">
      <dgm:prSet/>
      <dgm:spPr/>
      <dgm:t>
        <a:bodyPr/>
        <a:lstStyle/>
        <a:p>
          <a:endParaRPr lang="en-US"/>
        </a:p>
      </dgm:t>
    </dgm:pt>
    <dgm:pt modelId="{8BC7BB3E-2ED8-458C-8F6A-168C45BFE19A}" type="pres">
      <dgm:prSet presAssocID="{6F30E113-0054-4504-BB19-C45A49FB2B71}" presName="composite" presStyleCnt="0">
        <dgm:presLayoutVars>
          <dgm:chMax val="3"/>
          <dgm:animLvl val="lvl"/>
          <dgm:resizeHandles val="exact"/>
        </dgm:presLayoutVars>
      </dgm:prSet>
      <dgm:spPr/>
    </dgm:pt>
    <dgm:pt modelId="{F7417903-3D32-4F49-8105-B8D8838C1736}" type="pres">
      <dgm:prSet presAssocID="{7B922F18-7841-4A66-AC35-FA00B9313B88}" presName="gear1" presStyleLbl="node1" presStyleIdx="0" presStyleCnt="3" custLinFactNeighborX="3002" custLinFactNeighborY="2896">
        <dgm:presLayoutVars>
          <dgm:chMax val="1"/>
          <dgm:bulletEnabled val="1"/>
        </dgm:presLayoutVars>
      </dgm:prSet>
      <dgm:spPr/>
      <dgm:t>
        <a:bodyPr/>
        <a:lstStyle/>
        <a:p>
          <a:endParaRPr lang="en-US"/>
        </a:p>
      </dgm:t>
    </dgm:pt>
    <dgm:pt modelId="{B97AB684-6AE9-4CC3-B7BE-197258D7797F}" type="pres">
      <dgm:prSet presAssocID="{7B922F18-7841-4A66-AC35-FA00B9313B88}" presName="gear1srcNode" presStyleLbl="node1" presStyleIdx="0" presStyleCnt="3"/>
      <dgm:spPr/>
      <dgm:t>
        <a:bodyPr/>
        <a:lstStyle/>
        <a:p>
          <a:endParaRPr lang="en-US"/>
        </a:p>
      </dgm:t>
    </dgm:pt>
    <dgm:pt modelId="{7672FDF2-A0B8-4471-8092-7FD93DB11EAA}" type="pres">
      <dgm:prSet presAssocID="{7B922F18-7841-4A66-AC35-FA00B9313B88}" presName="gear1dstNode" presStyleLbl="node1" presStyleIdx="0" presStyleCnt="3"/>
      <dgm:spPr/>
      <dgm:t>
        <a:bodyPr/>
        <a:lstStyle/>
        <a:p>
          <a:endParaRPr lang="en-US"/>
        </a:p>
      </dgm:t>
    </dgm:pt>
    <dgm:pt modelId="{35457D93-D48A-4F53-B8B7-98E44A6B7369}" type="pres">
      <dgm:prSet presAssocID="{6C6A8B19-397C-4BC1-994A-C0A9B02AD810}" presName="gear2" presStyleLbl="node1" presStyleIdx="1" presStyleCnt="3">
        <dgm:presLayoutVars>
          <dgm:chMax val="1"/>
          <dgm:bulletEnabled val="1"/>
        </dgm:presLayoutVars>
      </dgm:prSet>
      <dgm:spPr/>
      <dgm:t>
        <a:bodyPr/>
        <a:lstStyle/>
        <a:p>
          <a:endParaRPr lang="en-US"/>
        </a:p>
      </dgm:t>
    </dgm:pt>
    <dgm:pt modelId="{E17411F9-8ED9-4281-97B4-EECBEB7185C8}" type="pres">
      <dgm:prSet presAssocID="{6C6A8B19-397C-4BC1-994A-C0A9B02AD810}" presName="gear2srcNode" presStyleLbl="node1" presStyleIdx="1" presStyleCnt="3"/>
      <dgm:spPr/>
      <dgm:t>
        <a:bodyPr/>
        <a:lstStyle/>
        <a:p>
          <a:endParaRPr lang="en-US"/>
        </a:p>
      </dgm:t>
    </dgm:pt>
    <dgm:pt modelId="{B040F15C-5D7B-40CF-8389-B7964EBAC3BC}" type="pres">
      <dgm:prSet presAssocID="{6C6A8B19-397C-4BC1-994A-C0A9B02AD810}" presName="gear2dstNode" presStyleLbl="node1" presStyleIdx="1" presStyleCnt="3"/>
      <dgm:spPr/>
      <dgm:t>
        <a:bodyPr/>
        <a:lstStyle/>
        <a:p>
          <a:endParaRPr lang="en-US"/>
        </a:p>
      </dgm:t>
    </dgm:pt>
    <dgm:pt modelId="{AA32F2C3-3C81-408B-A785-1EFFBC30B342}" type="pres">
      <dgm:prSet presAssocID="{7E02A6F6-8637-4080-851C-039DEDAA0CBE}" presName="gear3" presStyleLbl="node1" presStyleIdx="2" presStyleCnt="3"/>
      <dgm:spPr/>
      <dgm:t>
        <a:bodyPr/>
        <a:lstStyle/>
        <a:p>
          <a:endParaRPr lang="en-US"/>
        </a:p>
      </dgm:t>
    </dgm:pt>
    <dgm:pt modelId="{104C53D9-68D2-4E1A-A84B-BB75A65FF94C}" type="pres">
      <dgm:prSet presAssocID="{7E02A6F6-8637-4080-851C-039DEDAA0CBE}" presName="gear3tx" presStyleLbl="node1" presStyleIdx="2" presStyleCnt="3">
        <dgm:presLayoutVars>
          <dgm:chMax val="1"/>
          <dgm:bulletEnabled val="1"/>
        </dgm:presLayoutVars>
      </dgm:prSet>
      <dgm:spPr/>
      <dgm:t>
        <a:bodyPr/>
        <a:lstStyle/>
        <a:p>
          <a:endParaRPr lang="en-US"/>
        </a:p>
      </dgm:t>
    </dgm:pt>
    <dgm:pt modelId="{0FE01D9C-591D-4BA5-AE40-2E77C484F4B5}" type="pres">
      <dgm:prSet presAssocID="{7E02A6F6-8637-4080-851C-039DEDAA0CBE}" presName="gear3srcNode" presStyleLbl="node1" presStyleIdx="2" presStyleCnt="3"/>
      <dgm:spPr/>
      <dgm:t>
        <a:bodyPr/>
        <a:lstStyle/>
        <a:p>
          <a:endParaRPr lang="en-US"/>
        </a:p>
      </dgm:t>
    </dgm:pt>
    <dgm:pt modelId="{428337B2-582A-42D8-A627-56D7E883F43D}" type="pres">
      <dgm:prSet presAssocID="{7E02A6F6-8637-4080-851C-039DEDAA0CBE}" presName="gear3dstNode" presStyleLbl="node1" presStyleIdx="2" presStyleCnt="3"/>
      <dgm:spPr/>
      <dgm:t>
        <a:bodyPr/>
        <a:lstStyle/>
        <a:p>
          <a:endParaRPr lang="en-US"/>
        </a:p>
      </dgm:t>
    </dgm:pt>
    <dgm:pt modelId="{D0096D3C-90EB-4439-9411-2B20D1664036}" type="pres">
      <dgm:prSet presAssocID="{02D362E4-C3E1-454F-BC00-D8A3EEA1CA8C}" presName="connector1" presStyleLbl="sibTrans2D1" presStyleIdx="0" presStyleCnt="3"/>
      <dgm:spPr/>
      <dgm:t>
        <a:bodyPr/>
        <a:lstStyle/>
        <a:p>
          <a:endParaRPr lang="en-US"/>
        </a:p>
      </dgm:t>
    </dgm:pt>
    <dgm:pt modelId="{06E477B3-79CE-4C28-9CA9-37623B80A8B5}" type="pres">
      <dgm:prSet presAssocID="{7D2F43A6-812E-4E63-9A3D-9AA86E1AB5B6}" presName="connector2" presStyleLbl="sibTrans2D1" presStyleIdx="1" presStyleCnt="3"/>
      <dgm:spPr/>
      <dgm:t>
        <a:bodyPr/>
        <a:lstStyle/>
        <a:p>
          <a:endParaRPr lang="en-US"/>
        </a:p>
      </dgm:t>
    </dgm:pt>
    <dgm:pt modelId="{29429EA8-9313-44D4-811B-534850EF7ACE}" type="pres">
      <dgm:prSet presAssocID="{78762476-B977-44F4-9C66-E0FF1DA2537B}" presName="connector3" presStyleLbl="sibTrans2D1" presStyleIdx="2" presStyleCnt="3"/>
      <dgm:spPr/>
      <dgm:t>
        <a:bodyPr/>
        <a:lstStyle/>
        <a:p>
          <a:endParaRPr lang="en-US"/>
        </a:p>
      </dgm:t>
    </dgm:pt>
  </dgm:ptLst>
  <dgm:cxnLst>
    <dgm:cxn modelId="{9D5DF98D-EF8F-4FE4-AF66-A65A9DF7C945}" type="presOf" srcId="{7E02A6F6-8637-4080-851C-039DEDAA0CBE}" destId="{0FE01D9C-591D-4BA5-AE40-2E77C484F4B5}" srcOrd="2" destOrd="0" presId="urn:microsoft.com/office/officeart/2005/8/layout/gear1"/>
    <dgm:cxn modelId="{A81DB5E0-FB1E-4D99-B99E-063ADE4BEAF0}" srcId="{6F30E113-0054-4504-BB19-C45A49FB2B71}" destId="{7B922F18-7841-4A66-AC35-FA00B9313B88}" srcOrd="0" destOrd="0" parTransId="{3EFE9145-1003-4348-8096-BE05B26D9FC2}" sibTransId="{02D362E4-C3E1-454F-BC00-D8A3EEA1CA8C}"/>
    <dgm:cxn modelId="{4671C094-848D-4301-8ECF-C312D1F9DBF2}" type="presOf" srcId="{7D2F43A6-812E-4E63-9A3D-9AA86E1AB5B6}" destId="{06E477B3-79CE-4C28-9CA9-37623B80A8B5}" srcOrd="0" destOrd="0" presId="urn:microsoft.com/office/officeart/2005/8/layout/gear1"/>
    <dgm:cxn modelId="{A56E60FD-D805-4200-9B50-51495E07A4ED}" type="presOf" srcId="{7E02A6F6-8637-4080-851C-039DEDAA0CBE}" destId="{428337B2-582A-42D8-A627-56D7E883F43D}" srcOrd="3" destOrd="0" presId="urn:microsoft.com/office/officeart/2005/8/layout/gear1"/>
    <dgm:cxn modelId="{B709474F-4375-46B6-B897-ADE18787F875}" srcId="{6F30E113-0054-4504-BB19-C45A49FB2B71}" destId="{6C6A8B19-397C-4BC1-994A-C0A9B02AD810}" srcOrd="1" destOrd="0" parTransId="{CA042F05-C684-4508-AC39-15D2E9E2D40E}" sibTransId="{7D2F43A6-812E-4E63-9A3D-9AA86E1AB5B6}"/>
    <dgm:cxn modelId="{D33D4FF4-90C7-4EA2-924B-28F65052DE32}" type="presOf" srcId="{02D362E4-C3E1-454F-BC00-D8A3EEA1CA8C}" destId="{D0096D3C-90EB-4439-9411-2B20D1664036}" srcOrd="0" destOrd="0" presId="urn:microsoft.com/office/officeart/2005/8/layout/gear1"/>
    <dgm:cxn modelId="{577E6DD0-494D-46FE-8D39-30D77DE4C005}" type="presOf" srcId="{6C6A8B19-397C-4BC1-994A-C0A9B02AD810}" destId="{35457D93-D48A-4F53-B8B7-98E44A6B7369}" srcOrd="0" destOrd="0" presId="urn:microsoft.com/office/officeart/2005/8/layout/gear1"/>
    <dgm:cxn modelId="{80198472-C90A-40C9-815C-F6DA03C51ACB}" type="presOf" srcId="{6C6A8B19-397C-4BC1-994A-C0A9B02AD810}" destId="{E17411F9-8ED9-4281-97B4-EECBEB7185C8}" srcOrd="1" destOrd="0" presId="urn:microsoft.com/office/officeart/2005/8/layout/gear1"/>
    <dgm:cxn modelId="{3C4FD079-4A5E-4696-BF47-06BD26DF1F60}" type="presOf" srcId="{7E02A6F6-8637-4080-851C-039DEDAA0CBE}" destId="{104C53D9-68D2-4E1A-A84B-BB75A65FF94C}" srcOrd="1" destOrd="0" presId="urn:microsoft.com/office/officeart/2005/8/layout/gear1"/>
    <dgm:cxn modelId="{9F9C218C-6B3F-40D8-B4D1-DC49AAF1F471}" type="presOf" srcId="{78762476-B977-44F4-9C66-E0FF1DA2537B}" destId="{29429EA8-9313-44D4-811B-534850EF7ACE}" srcOrd="0" destOrd="0" presId="urn:microsoft.com/office/officeart/2005/8/layout/gear1"/>
    <dgm:cxn modelId="{11A67A7D-A5D4-45EE-8136-82EFFE474B7E}" type="presOf" srcId="{7B922F18-7841-4A66-AC35-FA00B9313B88}" destId="{F7417903-3D32-4F49-8105-B8D8838C1736}" srcOrd="0" destOrd="0" presId="urn:microsoft.com/office/officeart/2005/8/layout/gear1"/>
    <dgm:cxn modelId="{16D5B447-B796-47A5-8778-D18A86FDBE57}" srcId="{6F30E113-0054-4504-BB19-C45A49FB2B71}" destId="{7E02A6F6-8637-4080-851C-039DEDAA0CBE}" srcOrd="2" destOrd="0" parTransId="{E76EFA43-D473-4345-A07B-264E21E818BA}" sibTransId="{78762476-B977-44F4-9C66-E0FF1DA2537B}"/>
    <dgm:cxn modelId="{AE463F93-CFFC-4F08-BA4B-485C163D5EAA}" type="presOf" srcId="{7B922F18-7841-4A66-AC35-FA00B9313B88}" destId="{7672FDF2-A0B8-4471-8092-7FD93DB11EAA}" srcOrd="2" destOrd="0" presId="urn:microsoft.com/office/officeart/2005/8/layout/gear1"/>
    <dgm:cxn modelId="{B3E72043-6DF9-43E7-BBF2-C9BC652DFD25}" type="presOf" srcId="{7B922F18-7841-4A66-AC35-FA00B9313B88}" destId="{B97AB684-6AE9-4CC3-B7BE-197258D7797F}" srcOrd="1" destOrd="0" presId="urn:microsoft.com/office/officeart/2005/8/layout/gear1"/>
    <dgm:cxn modelId="{8ACB355D-2EB5-4763-8E73-EDC37DB5F27B}" type="presOf" srcId="{7E02A6F6-8637-4080-851C-039DEDAA0CBE}" destId="{AA32F2C3-3C81-408B-A785-1EFFBC30B342}" srcOrd="0" destOrd="0" presId="urn:microsoft.com/office/officeart/2005/8/layout/gear1"/>
    <dgm:cxn modelId="{89587169-D3E9-40E9-9C09-C737F56FCBDF}" type="presOf" srcId="{6F30E113-0054-4504-BB19-C45A49FB2B71}" destId="{8BC7BB3E-2ED8-458C-8F6A-168C45BFE19A}" srcOrd="0" destOrd="0" presId="urn:microsoft.com/office/officeart/2005/8/layout/gear1"/>
    <dgm:cxn modelId="{0C27124B-6E01-4699-94B5-669228E1141A}" type="presOf" srcId="{6C6A8B19-397C-4BC1-994A-C0A9B02AD810}" destId="{B040F15C-5D7B-40CF-8389-B7964EBAC3BC}" srcOrd="2" destOrd="0" presId="urn:microsoft.com/office/officeart/2005/8/layout/gear1"/>
    <dgm:cxn modelId="{B627A688-8986-47A2-8803-6FB5092BB36E}" type="presParOf" srcId="{8BC7BB3E-2ED8-458C-8F6A-168C45BFE19A}" destId="{F7417903-3D32-4F49-8105-B8D8838C1736}" srcOrd="0" destOrd="0" presId="urn:microsoft.com/office/officeart/2005/8/layout/gear1"/>
    <dgm:cxn modelId="{195DFFAD-27D9-4C75-A5DD-5F1F99C0B107}" type="presParOf" srcId="{8BC7BB3E-2ED8-458C-8F6A-168C45BFE19A}" destId="{B97AB684-6AE9-4CC3-B7BE-197258D7797F}" srcOrd="1" destOrd="0" presId="urn:microsoft.com/office/officeart/2005/8/layout/gear1"/>
    <dgm:cxn modelId="{4C16ADE3-7C0C-45B4-8C70-A83FDC88A9CD}" type="presParOf" srcId="{8BC7BB3E-2ED8-458C-8F6A-168C45BFE19A}" destId="{7672FDF2-A0B8-4471-8092-7FD93DB11EAA}" srcOrd="2" destOrd="0" presId="urn:microsoft.com/office/officeart/2005/8/layout/gear1"/>
    <dgm:cxn modelId="{8B65123C-ED47-4181-A5CC-68D6F47D109C}" type="presParOf" srcId="{8BC7BB3E-2ED8-458C-8F6A-168C45BFE19A}" destId="{35457D93-D48A-4F53-B8B7-98E44A6B7369}" srcOrd="3" destOrd="0" presId="urn:microsoft.com/office/officeart/2005/8/layout/gear1"/>
    <dgm:cxn modelId="{C3E4A586-06D7-4C6E-9A09-8203AE517434}" type="presParOf" srcId="{8BC7BB3E-2ED8-458C-8F6A-168C45BFE19A}" destId="{E17411F9-8ED9-4281-97B4-EECBEB7185C8}" srcOrd="4" destOrd="0" presId="urn:microsoft.com/office/officeart/2005/8/layout/gear1"/>
    <dgm:cxn modelId="{A2083B78-C42A-4E35-A9DA-9FB36D5B579E}" type="presParOf" srcId="{8BC7BB3E-2ED8-458C-8F6A-168C45BFE19A}" destId="{B040F15C-5D7B-40CF-8389-B7964EBAC3BC}" srcOrd="5" destOrd="0" presId="urn:microsoft.com/office/officeart/2005/8/layout/gear1"/>
    <dgm:cxn modelId="{7383FDE4-30D3-4DB9-91C4-A0F40A2E2B95}" type="presParOf" srcId="{8BC7BB3E-2ED8-458C-8F6A-168C45BFE19A}" destId="{AA32F2C3-3C81-408B-A785-1EFFBC30B342}" srcOrd="6" destOrd="0" presId="urn:microsoft.com/office/officeart/2005/8/layout/gear1"/>
    <dgm:cxn modelId="{38A8D8B8-12BB-4B48-9C0B-7A2B2C8639DD}" type="presParOf" srcId="{8BC7BB3E-2ED8-458C-8F6A-168C45BFE19A}" destId="{104C53D9-68D2-4E1A-A84B-BB75A65FF94C}" srcOrd="7" destOrd="0" presId="urn:microsoft.com/office/officeart/2005/8/layout/gear1"/>
    <dgm:cxn modelId="{CC87C885-FBD9-42A2-BF94-A4C51C602016}" type="presParOf" srcId="{8BC7BB3E-2ED8-458C-8F6A-168C45BFE19A}" destId="{0FE01D9C-591D-4BA5-AE40-2E77C484F4B5}" srcOrd="8" destOrd="0" presId="urn:microsoft.com/office/officeart/2005/8/layout/gear1"/>
    <dgm:cxn modelId="{EA1D3A72-7147-445A-9D80-ECE8ADD286C8}" type="presParOf" srcId="{8BC7BB3E-2ED8-458C-8F6A-168C45BFE19A}" destId="{428337B2-582A-42D8-A627-56D7E883F43D}" srcOrd="9" destOrd="0" presId="urn:microsoft.com/office/officeart/2005/8/layout/gear1"/>
    <dgm:cxn modelId="{91808EC4-8329-43CE-807A-BFA672F5FB42}" type="presParOf" srcId="{8BC7BB3E-2ED8-458C-8F6A-168C45BFE19A}" destId="{D0096D3C-90EB-4439-9411-2B20D1664036}" srcOrd="10" destOrd="0" presId="urn:microsoft.com/office/officeart/2005/8/layout/gear1"/>
    <dgm:cxn modelId="{7CE7A01B-020B-40E2-A28D-5912CFCD0BDF}" type="presParOf" srcId="{8BC7BB3E-2ED8-458C-8F6A-168C45BFE19A}" destId="{06E477B3-79CE-4C28-9CA9-37623B80A8B5}" srcOrd="11" destOrd="0" presId="urn:microsoft.com/office/officeart/2005/8/layout/gear1"/>
    <dgm:cxn modelId="{AC37CE42-FE41-4AFD-B467-B41140A915E6}" type="presParOf" srcId="{8BC7BB3E-2ED8-458C-8F6A-168C45BFE19A}" destId="{29429EA8-9313-44D4-811B-534850EF7AC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0.49109</cdr:x>
      <cdr:y>0.33676</cdr:y>
    </cdr:from>
    <cdr:to>
      <cdr:x>0.6146</cdr:x>
      <cdr:y>0.41131</cdr:y>
    </cdr:to>
    <cdr:cxnSp macro="">
      <cdr:nvCxnSpPr>
        <cdr:cNvPr id="4" name="Straight Connector 3"/>
        <cdr:cNvCxnSpPr/>
      </cdr:nvCxnSpPr>
      <cdr:spPr>
        <a:xfrm xmlns:a="http://schemas.openxmlformats.org/drawingml/2006/main" flipV="1">
          <a:off x="3492742" y="1386416"/>
          <a:ext cx="878416" cy="306919"/>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0.50713</cdr:x>
      <cdr:y>0.43959</cdr:y>
    </cdr:from>
    <cdr:to>
      <cdr:x>0.63096</cdr:x>
      <cdr:y>0.50848</cdr:y>
    </cdr:to>
    <cdr:cxnSp macro="">
      <cdr:nvCxnSpPr>
        <cdr:cNvPr id="5" name="Straight Connector 4"/>
        <cdr:cNvCxnSpPr/>
      </cdr:nvCxnSpPr>
      <cdr:spPr>
        <a:xfrm xmlns:a="http://schemas.openxmlformats.org/drawingml/2006/main" flipV="1">
          <a:off x="3606800" y="1809750"/>
          <a:ext cx="880775" cy="283635"/>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0.64733</cdr:x>
      <cdr:y>0.30334</cdr:y>
    </cdr:from>
    <cdr:to>
      <cdr:x>0.75001</cdr:x>
      <cdr:y>0.42159</cdr:y>
    </cdr:to>
    <cdr:cxnSp macro="">
      <cdr:nvCxnSpPr>
        <cdr:cNvPr id="7" name="Straight Connector 6"/>
        <cdr:cNvCxnSpPr/>
      </cdr:nvCxnSpPr>
      <cdr:spPr>
        <a:xfrm xmlns:a="http://schemas.openxmlformats.org/drawingml/2006/main" flipV="1">
          <a:off x="4603991" y="1248834"/>
          <a:ext cx="730250" cy="486832"/>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0.75414</cdr:x>
      <cdr:y>0.32391</cdr:y>
    </cdr:from>
    <cdr:to>
      <cdr:x>0.81251</cdr:x>
      <cdr:y>0.37224</cdr:y>
    </cdr:to>
    <cdr:cxnSp macro="">
      <cdr:nvCxnSpPr>
        <cdr:cNvPr id="9" name="Straight Connector 8"/>
        <cdr:cNvCxnSpPr/>
      </cdr:nvCxnSpPr>
      <cdr:spPr>
        <a:xfrm xmlns:a="http://schemas.openxmlformats.org/drawingml/2006/main" flipV="1">
          <a:off x="5363634" y="1333500"/>
          <a:ext cx="415107" cy="198968"/>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0.35088</cdr:x>
      <cdr:y>0.46221</cdr:y>
    </cdr:from>
    <cdr:to>
      <cdr:x>0.43157</cdr:x>
      <cdr:y>0.54499</cdr:y>
    </cdr:to>
    <cdr:cxnSp macro="">
      <cdr:nvCxnSpPr>
        <cdr:cNvPr id="13" name="Straight Connector 12"/>
        <cdr:cNvCxnSpPr/>
      </cdr:nvCxnSpPr>
      <cdr:spPr>
        <a:xfrm xmlns:a="http://schemas.openxmlformats.org/drawingml/2006/main">
          <a:off x="2495550" y="1902884"/>
          <a:ext cx="573858" cy="340782"/>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0.86723</cdr:x>
      <cdr:y>0.24165</cdr:y>
    </cdr:from>
    <cdr:to>
      <cdr:x>0.94643</cdr:x>
      <cdr:y>0.28226</cdr:y>
    </cdr:to>
    <cdr:cxnSp macro="">
      <cdr:nvCxnSpPr>
        <cdr:cNvPr id="20" name="Straight Connector 19"/>
        <cdr:cNvCxnSpPr/>
      </cdr:nvCxnSpPr>
      <cdr:spPr>
        <a:xfrm xmlns:a="http://schemas.openxmlformats.org/drawingml/2006/main" flipV="1">
          <a:off x="6167967" y="994833"/>
          <a:ext cx="563274" cy="167219"/>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0.46133</cdr:x>
      <cdr:y>0.43959</cdr:y>
    </cdr:from>
    <cdr:to>
      <cdr:x>0.50597</cdr:x>
      <cdr:y>0.48586</cdr:y>
    </cdr:to>
    <cdr:cxnSp macro="">
      <cdr:nvCxnSpPr>
        <cdr:cNvPr id="27" name="Straight Connector 26"/>
        <cdr:cNvCxnSpPr/>
      </cdr:nvCxnSpPr>
      <cdr:spPr>
        <a:xfrm xmlns:a="http://schemas.openxmlformats.org/drawingml/2006/main">
          <a:off x="3281075" y="1809750"/>
          <a:ext cx="317499" cy="190499"/>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0.49109</cdr:x>
      <cdr:y>0.33676</cdr:y>
    </cdr:from>
    <cdr:to>
      <cdr:x>0.6146</cdr:x>
      <cdr:y>0.41131</cdr:y>
    </cdr:to>
    <cdr:cxnSp macro="">
      <cdr:nvCxnSpPr>
        <cdr:cNvPr id="4" name="Straight Connector 3"/>
        <cdr:cNvCxnSpPr/>
      </cdr:nvCxnSpPr>
      <cdr:spPr>
        <a:xfrm xmlns:a="http://schemas.openxmlformats.org/drawingml/2006/main" flipV="1">
          <a:off x="3492742" y="1386416"/>
          <a:ext cx="878416" cy="306919"/>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0.50713</cdr:x>
      <cdr:y>0.43959</cdr:y>
    </cdr:from>
    <cdr:to>
      <cdr:x>0.63096</cdr:x>
      <cdr:y>0.50848</cdr:y>
    </cdr:to>
    <cdr:cxnSp macro="">
      <cdr:nvCxnSpPr>
        <cdr:cNvPr id="5" name="Straight Connector 4"/>
        <cdr:cNvCxnSpPr/>
      </cdr:nvCxnSpPr>
      <cdr:spPr>
        <a:xfrm xmlns:a="http://schemas.openxmlformats.org/drawingml/2006/main" flipV="1">
          <a:off x="3606800" y="1809750"/>
          <a:ext cx="880775" cy="283635"/>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0.64733</cdr:x>
      <cdr:y>0.30334</cdr:y>
    </cdr:from>
    <cdr:to>
      <cdr:x>0.75001</cdr:x>
      <cdr:y>0.42159</cdr:y>
    </cdr:to>
    <cdr:cxnSp macro="">
      <cdr:nvCxnSpPr>
        <cdr:cNvPr id="7" name="Straight Connector 6"/>
        <cdr:cNvCxnSpPr/>
      </cdr:nvCxnSpPr>
      <cdr:spPr>
        <a:xfrm xmlns:a="http://schemas.openxmlformats.org/drawingml/2006/main" flipV="1">
          <a:off x="4603991" y="1248834"/>
          <a:ext cx="730250" cy="486832"/>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0.75414</cdr:x>
      <cdr:y>0.32391</cdr:y>
    </cdr:from>
    <cdr:to>
      <cdr:x>0.81251</cdr:x>
      <cdr:y>0.37224</cdr:y>
    </cdr:to>
    <cdr:cxnSp macro="">
      <cdr:nvCxnSpPr>
        <cdr:cNvPr id="9" name="Straight Connector 8"/>
        <cdr:cNvCxnSpPr/>
      </cdr:nvCxnSpPr>
      <cdr:spPr>
        <a:xfrm xmlns:a="http://schemas.openxmlformats.org/drawingml/2006/main" flipV="1">
          <a:off x="5363634" y="1333500"/>
          <a:ext cx="415107" cy="198968"/>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0.35088</cdr:x>
      <cdr:y>0.46221</cdr:y>
    </cdr:from>
    <cdr:to>
      <cdr:x>0.43157</cdr:x>
      <cdr:y>0.54499</cdr:y>
    </cdr:to>
    <cdr:cxnSp macro="">
      <cdr:nvCxnSpPr>
        <cdr:cNvPr id="13" name="Straight Connector 12"/>
        <cdr:cNvCxnSpPr/>
      </cdr:nvCxnSpPr>
      <cdr:spPr>
        <a:xfrm xmlns:a="http://schemas.openxmlformats.org/drawingml/2006/main">
          <a:off x="2495550" y="1902884"/>
          <a:ext cx="573858" cy="340782"/>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0.86723</cdr:x>
      <cdr:y>0.24165</cdr:y>
    </cdr:from>
    <cdr:to>
      <cdr:x>0.94643</cdr:x>
      <cdr:y>0.28226</cdr:y>
    </cdr:to>
    <cdr:cxnSp macro="">
      <cdr:nvCxnSpPr>
        <cdr:cNvPr id="20" name="Straight Connector 19"/>
        <cdr:cNvCxnSpPr/>
      </cdr:nvCxnSpPr>
      <cdr:spPr>
        <a:xfrm xmlns:a="http://schemas.openxmlformats.org/drawingml/2006/main" flipV="1">
          <a:off x="6167967" y="994833"/>
          <a:ext cx="563274" cy="167219"/>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0.60087</cdr:x>
      <cdr:y>0.10488</cdr:y>
    </cdr:from>
    <cdr:to>
      <cdr:x>0.74703</cdr:x>
      <cdr:y>0.16452</cdr:y>
    </cdr:to>
    <cdr:sp macro="" textlink="">
      <cdr:nvSpPr>
        <cdr:cNvPr id="23" name="Line Callout 3 (Border and Accent Bar) 22"/>
        <cdr:cNvSpPr/>
      </cdr:nvSpPr>
      <cdr:spPr>
        <a:xfrm xmlns:a="http://schemas.openxmlformats.org/drawingml/2006/main">
          <a:off x="4273549" y="431800"/>
          <a:ext cx="1039525" cy="245533"/>
        </a:xfrm>
        <a:prstGeom xmlns:a="http://schemas.openxmlformats.org/drawingml/2006/main" prst="accentBorderCallout3">
          <a:avLst>
            <a:gd name="adj1" fmla="val 18750"/>
            <a:gd name="adj2" fmla="val -8333"/>
            <a:gd name="adj3" fmla="val 18750"/>
            <a:gd name="adj4" fmla="val -16667"/>
            <a:gd name="adj5" fmla="val 100000"/>
            <a:gd name="adj6" fmla="val -16667"/>
            <a:gd name="adj7" fmla="val 407903"/>
            <a:gd name="adj8" fmla="val -16037"/>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t>High </a:t>
          </a:r>
          <a:r>
            <a:rPr lang="en-US" dirty="0" smtClean="0"/>
            <a:t>Volatility?</a:t>
          </a:r>
          <a:endParaRPr lang="en-US" dirty="0"/>
        </a:p>
      </cdr:txBody>
    </cdr:sp>
  </cdr:relSizeAnchor>
  <cdr:relSizeAnchor xmlns:cdr="http://schemas.openxmlformats.org/drawingml/2006/chartDrawing">
    <cdr:from>
      <cdr:x>0.2244</cdr:x>
      <cdr:y>0.16658</cdr:y>
    </cdr:from>
    <cdr:to>
      <cdr:x>0.37056</cdr:x>
      <cdr:y>0.22622</cdr:y>
    </cdr:to>
    <cdr:sp macro="" textlink="">
      <cdr:nvSpPr>
        <cdr:cNvPr id="24" name="Line Callout 3 (Border and Accent Bar) 23"/>
        <cdr:cNvSpPr/>
      </cdr:nvSpPr>
      <cdr:spPr>
        <a:xfrm xmlns:a="http://schemas.openxmlformats.org/drawingml/2006/main">
          <a:off x="1595967" y="685800"/>
          <a:ext cx="1039525" cy="245533"/>
        </a:xfrm>
        <a:prstGeom xmlns:a="http://schemas.openxmlformats.org/drawingml/2006/main" prst="accentBorderCallout3">
          <a:avLst>
            <a:gd name="adj1" fmla="val 18750"/>
            <a:gd name="adj2" fmla="val -8333"/>
            <a:gd name="adj3" fmla="val 18750"/>
            <a:gd name="adj4" fmla="val -16667"/>
            <a:gd name="adj5" fmla="val 100000"/>
            <a:gd name="adj6" fmla="val -16667"/>
            <a:gd name="adj7" fmla="val 468248"/>
            <a:gd name="adj8" fmla="val 74573"/>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a:t>Decline?</a:t>
          </a:r>
        </a:p>
      </cdr:txBody>
    </cdr:sp>
  </cdr:relSizeAnchor>
  <cdr:relSizeAnchor xmlns:cdr="http://schemas.openxmlformats.org/drawingml/2006/chartDrawing">
    <cdr:from>
      <cdr:x>0.73331</cdr:x>
      <cdr:y>0.40051</cdr:y>
    </cdr:from>
    <cdr:to>
      <cdr:x>0.87947</cdr:x>
      <cdr:y>0.46015</cdr:y>
    </cdr:to>
    <cdr:sp macro="" textlink="">
      <cdr:nvSpPr>
        <cdr:cNvPr id="25" name="Line Callout 3 (Border and Accent Bar) 24"/>
        <cdr:cNvSpPr/>
      </cdr:nvSpPr>
      <cdr:spPr>
        <a:xfrm xmlns:a="http://schemas.openxmlformats.org/drawingml/2006/main">
          <a:off x="5215467" y="1648884"/>
          <a:ext cx="1039525" cy="245533"/>
        </a:xfrm>
        <a:prstGeom xmlns:a="http://schemas.openxmlformats.org/drawingml/2006/main" prst="accentBorderCallout3">
          <a:avLst>
            <a:gd name="adj1" fmla="val 18750"/>
            <a:gd name="adj2" fmla="val -8333"/>
            <a:gd name="adj3" fmla="val 18750"/>
            <a:gd name="adj4" fmla="val -16667"/>
            <a:gd name="adj5" fmla="val -37931"/>
            <a:gd name="adj6" fmla="val -14631"/>
            <a:gd name="adj7" fmla="val -40374"/>
            <a:gd name="adj8" fmla="val 14505"/>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a:t>Restructure?</a:t>
          </a:r>
        </a:p>
      </cdr:txBody>
    </cdr:sp>
  </cdr:relSizeAnchor>
  <cdr:relSizeAnchor xmlns:cdr="http://schemas.openxmlformats.org/drawingml/2006/chartDrawing">
    <cdr:from>
      <cdr:x>0.40445</cdr:x>
      <cdr:y>0.16144</cdr:y>
    </cdr:from>
    <cdr:to>
      <cdr:x>0.55061</cdr:x>
      <cdr:y>0.22108</cdr:y>
    </cdr:to>
    <cdr:sp macro="" textlink="">
      <cdr:nvSpPr>
        <cdr:cNvPr id="26" name="Line Callout 3 (Border and Accent Bar) 25"/>
        <cdr:cNvSpPr/>
      </cdr:nvSpPr>
      <cdr:spPr>
        <a:xfrm xmlns:a="http://schemas.openxmlformats.org/drawingml/2006/main">
          <a:off x="2876550" y="664634"/>
          <a:ext cx="1039525" cy="245533"/>
        </a:xfrm>
        <a:prstGeom xmlns:a="http://schemas.openxmlformats.org/drawingml/2006/main" prst="accentBorderCallout3">
          <a:avLst>
            <a:gd name="adj1" fmla="val 18750"/>
            <a:gd name="adj2" fmla="val -8333"/>
            <a:gd name="adj3" fmla="val 18750"/>
            <a:gd name="adj4" fmla="val -16667"/>
            <a:gd name="adj5" fmla="val 100000"/>
            <a:gd name="adj6" fmla="val -16667"/>
            <a:gd name="adj7" fmla="val 425144"/>
            <a:gd name="adj8" fmla="val 33849"/>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a:t>Training?</a:t>
          </a:r>
        </a:p>
      </cdr:txBody>
    </cdr:sp>
  </cdr:relSizeAnchor>
  <cdr:relSizeAnchor xmlns:cdr="http://schemas.openxmlformats.org/drawingml/2006/chartDrawing">
    <cdr:from>
      <cdr:x>0.46133</cdr:x>
      <cdr:y>0.43959</cdr:y>
    </cdr:from>
    <cdr:to>
      <cdr:x>0.50597</cdr:x>
      <cdr:y>0.48586</cdr:y>
    </cdr:to>
    <cdr:cxnSp macro="">
      <cdr:nvCxnSpPr>
        <cdr:cNvPr id="27" name="Straight Connector 26"/>
        <cdr:cNvCxnSpPr/>
      </cdr:nvCxnSpPr>
      <cdr:spPr>
        <a:xfrm xmlns:a="http://schemas.openxmlformats.org/drawingml/2006/main">
          <a:off x="3281075" y="1809750"/>
          <a:ext cx="317499" cy="190499"/>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0.647</cdr:x>
      <cdr:y>0.20051</cdr:y>
    </cdr:from>
    <cdr:to>
      <cdr:x>0.83929</cdr:x>
      <cdr:y>0.26221</cdr:y>
    </cdr:to>
    <cdr:sp macro="" textlink="">
      <cdr:nvSpPr>
        <cdr:cNvPr id="29" name="Line Callout 3 (Border and Accent Bar) 28"/>
        <cdr:cNvSpPr/>
      </cdr:nvSpPr>
      <cdr:spPr>
        <a:xfrm xmlns:a="http://schemas.openxmlformats.org/drawingml/2006/main">
          <a:off x="4601634" y="825501"/>
          <a:ext cx="1367608" cy="254000"/>
        </a:xfrm>
        <a:prstGeom xmlns:a="http://schemas.openxmlformats.org/drawingml/2006/main" prst="accentBorderCallout3">
          <a:avLst>
            <a:gd name="adj1" fmla="val 18750"/>
            <a:gd name="adj2" fmla="val -8333"/>
            <a:gd name="adj3" fmla="val 18750"/>
            <a:gd name="adj4" fmla="val -16667"/>
            <a:gd name="adj5" fmla="val 100000"/>
            <a:gd name="adj6" fmla="val -16667"/>
            <a:gd name="adj7" fmla="val 314081"/>
            <a:gd name="adj8" fmla="val -4927"/>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smtClean="0"/>
            <a:t>Coaching</a:t>
          </a:r>
          <a:r>
            <a:rPr lang="en-US" dirty="0"/>
            <a:t>?</a:t>
          </a:r>
        </a:p>
      </cdr:txBody>
    </cdr:sp>
  </cdr:relSizeAnchor>
  <cdr:relSizeAnchor xmlns:cdr="http://schemas.openxmlformats.org/drawingml/2006/chartDrawing">
    <cdr:from>
      <cdr:x>0.62468</cdr:x>
      <cdr:y>0.66272</cdr:y>
    </cdr:from>
    <cdr:to>
      <cdr:x>0.79465</cdr:x>
      <cdr:y>0.71979</cdr:y>
    </cdr:to>
    <cdr:sp macro="" textlink="">
      <cdr:nvSpPr>
        <cdr:cNvPr id="15" name="Line Callout 3 (Border and Accent Bar) 14"/>
        <cdr:cNvSpPr/>
      </cdr:nvSpPr>
      <cdr:spPr>
        <a:xfrm xmlns:a="http://schemas.openxmlformats.org/drawingml/2006/main">
          <a:off x="4442875" y="2728363"/>
          <a:ext cx="1208867" cy="234952"/>
        </a:xfrm>
        <a:prstGeom xmlns:a="http://schemas.openxmlformats.org/drawingml/2006/main" prst="accentBorderCallout3">
          <a:avLst>
            <a:gd name="adj1" fmla="val 18750"/>
            <a:gd name="adj2" fmla="val -8333"/>
            <a:gd name="adj3" fmla="val 18750"/>
            <a:gd name="adj4" fmla="val -16667"/>
            <a:gd name="adj5" fmla="val 100000"/>
            <a:gd name="adj6" fmla="val -16667"/>
            <a:gd name="adj7" fmla="val 128508"/>
            <a:gd name="adj8" fmla="val -100863"/>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a:t>end of year break</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r>
              <a:rPr lang="en-US" dirty="0" smtClean="0"/>
              <a:t>Simulation and Modeling Training Course</a:t>
            </a:r>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endParaRPr lang="en-US" dirty="0"/>
          </a:p>
        </p:txBody>
      </p:sp>
      <p:sp>
        <p:nvSpPr>
          <p:cNvPr id="4" name="Footer Placeholder 3"/>
          <p:cNvSpPr>
            <a:spLocks noGrp="1"/>
          </p:cNvSpPr>
          <p:nvPr>
            <p:ph type="ftr" sz="quarter" idx="2"/>
          </p:nvPr>
        </p:nvSpPr>
        <p:spPr>
          <a:xfrm>
            <a:off x="0" y="8829967"/>
            <a:ext cx="3583093" cy="466433"/>
          </a:xfrm>
          <a:prstGeom prst="rect">
            <a:avLst/>
          </a:prstGeom>
        </p:spPr>
        <p:txBody>
          <a:bodyPr vert="horz" lIns="93177" tIns="46589" rIns="93177" bIns="46589" rtlCol="0" anchor="b"/>
          <a:lstStyle>
            <a:lvl1pPr algn="l">
              <a:defRPr sz="1200"/>
            </a:lvl1pPr>
          </a:lstStyle>
          <a:p>
            <a:r>
              <a:rPr lang="en-US" dirty="0" smtClean="0"/>
              <a:t>Commercial in Confidence – Focused Objective LLC</a:t>
            </a:r>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FA9A378-6B00-41A6-882D-C5D8334E90FE}" type="slidenum">
              <a:rPr lang="en-US" sz="1800"/>
              <a:t>‹#›</a:t>
            </a:fld>
            <a:endParaRPr lang="en-US" dirty="0"/>
          </a:p>
        </p:txBody>
      </p:sp>
    </p:spTree>
    <p:extLst>
      <p:ext uri="{BB962C8B-B14F-4D97-AF65-F5344CB8AC3E}">
        <p14:creationId xmlns:p14="http://schemas.microsoft.com/office/powerpoint/2010/main" val="2165978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A1C6894-42F2-4EA1-AD69-6820753BD19D}" type="datetimeFigureOut">
              <a:rPr lang="en-US" smtClean="0"/>
              <a:t>2/15/2015</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D42C1AEF-D79E-429A-B44B-C1ECE623EB1E}" type="slidenum">
              <a:rPr lang="en-US" smtClean="0"/>
              <a:t>‹#›</a:t>
            </a:fld>
            <a:endParaRPr lang="en-US" dirty="0"/>
          </a:p>
        </p:txBody>
      </p:sp>
    </p:spTree>
    <p:extLst>
      <p:ext uri="{BB962C8B-B14F-4D97-AF65-F5344CB8AC3E}">
        <p14:creationId xmlns:p14="http://schemas.microsoft.com/office/powerpoint/2010/main" val="19882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24</a:t>
            </a:fld>
            <a:endParaRPr lang="en-US" dirty="0"/>
          </a:p>
        </p:txBody>
      </p:sp>
    </p:spTree>
    <p:extLst>
      <p:ext uri="{BB962C8B-B14F-4D97-AF65-F5344CB8AC3E}">
        <p14:creationId xmlns:p14="http://schemas.microsoft.com/office/powerpoint/2010/main" val="3088163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takeaway is that there is NEVER a single result from a process that takes multiple steps which</a:t>
            </a:r>
            <a:r>
              <a:rPr lang="en-US" baseline="0" dirty="0" smtClean="0"/>
              <a:t> have uncertainty and joins them together. Its not possible. There will always be a continuum of unlikely and more likely results.</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57</a:t>
            </a:fld>
            <a:endParaRPr lang="en-US" dirty="0"/>
          </a:p>
        </p:txBody>
      </p:sp>
    </p:spTree>
    <p:extLst>
      <p:ext uri="{BB962C8B-B14F-4D97-AF65-F5344CB8AC3E}">
        <p14:creationId xmlns:p14="http://schemas.microsoft.com/office/powerpoint/2010/main" val="291487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are often pressed for a single date</a:t>
            </a:r>
            <a:r>
              <a:rPr lang="en-US" baseline="0" dirty="0" smtClean="0"/>
              <a:t> and look evasive when we try to convey our uncertainty. When we do this we often resort to stating not the lowest or the highest value, but the most likely or average value. The problem is by definition – we have the same odds as a coin toss as being right. 50% of the possible outcomes take longer, and this is often the reason for heroics and team morale destroying backlog re-estimation and grooming. By insisting on a single date to plan portfolio, the executives have actually chosen a 50% likelihood of hitting there financial forecasts, so it is in nobodies interest to give this number when pressed. </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58</a:t>
            </a:fld>
            <a:endParaRPr lang="en-US" dirty="0"/>
          </a:p>
        </p:txBody>
      </p:sp>
    </p:spTree>
    <p:extLst>
      <p:ext uri="{BB962C8B-B14F-4D97-AF65-F5344CB8AC3E}">
        <p14:creationId xmlns:p14="http://schemas.microsoft.com/office/powerpoint/2010/main" val="246368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option is choosing a higher likelihood,</a:t>
            </a:r>
            <a:r>
              <a:rPr lang="en-US" baseline="0" dirty="0" smtClean="0"/>
              <a:t> say 95%. There will always be some outliers in a process. But the likelihoods of EVERYTHING taking the maximum estimate is very small, and by including those outcomes the end-date is so large </a:t>
            </a:r>
            <a:r>
              <a:rPr lang="en-US" baseline="0" dirty="0" err="1" smtClean="0"/>
              <a:t>tha</a:t>
            </a:r>
            <a:r>
              <a:rPr lang="en-US" baseline="0" dirty="0" smtClean="0"/>
              <a:t> no rational executive would fund a project. So, 95% is better, but good communication about uncertainty is better and we cover this later in the talk.</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59</a:t>
            </a:fld>
            <a:endParaRPr lang="en-US" dirty="0"/>
          </a:p>
        </p:txBody>
      </p:sp>
    </p:spTree>
    <p:extLst>
      <p:ext uri="{BB962C8B-B14F-4D97-AF65-F5344CB8AC3E}">
        <p14:creationId xmlns:p14="http://schemas.microsoft.com/office/powerpoint/2010/main" val="3548196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point is stating the Average value</a:t>
            </a:r>
            <a:r>
              <a:rPr lang="en-US" baseline="0" dirty="0" smtClean="0"/>
              <a:t> is destructive to all parties. A regression line on a burn-down or cumulative flow diagram is an Average, so it is a very poor practice.</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60</a:t>
            </a:fld>
            <a:endParaRPr lang="en-US" dirty="0"/>
          </a:p>
        </p:txBody>
      </p:sp>
    </p:spTree>
    <p:extLst>
      <p:ext uri="{BB962C8B-B14F-4D97-AF65-F5344CB8AC3E}">
        <p14:creationId xmlns:p14="http://schemas.microsoft.com/office/powerpoint/2010/main" val="790322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 what I’m going</a:t>
            </a:r>
            <a:r>
              <a:rPr lang="en-US" baseline="0" dirty="0" smtClean="0"/>
              <a:t> to show you now shows that saying the odds were the same as a coin toss is being kind. </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61</a:t>
            </a:fld>
            <a:endParaRPr lang="en-US" dirty="0"/>
          </a:p>
        </p:txBody>
      </p:sp>
    </p:spTree>
    <p:extLst>
      <p:ext uri="{BB962C8B-B14F-4D97-AF65-F5344CB8AC3E}">
        <p14:creationId xmlns:p14="http://schemas.microsoft.com/office/powerpoint/2010/main" val="1891664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62</a:t>
            </a:fld>
            <a:endParaRPr lang="en-US" dirty="0"/>
          </a:p>
        </p:txBody>
      </p:sp>
    </p:spTree>
    <p:extLst>
      <p:ext uri="{BB962C8B-B14F-4D97-AF65-F5344CB8AC3E}">
        <p14:creationId xmlns:p14="http://schemas.microsoft.com/office/powerpoint/2010/main" val="1682577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63</a:t>
            </a:fld>
            <a:endParaRPr lang="en-US" dirty="0"/>
          </a:p>
        </p:txBody>
      </p:sp>
    </p:spTree>
    <p:extLst>
      <p:ext uri="{BB962C8B-B14F-4D97-AF65-F5344CB8AC3E}">
        <p14:creationId xmlns:p14="http://schemas.microsoft.com/office/powerpoint/2010/main" val="1889422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64</a:t>
            </a:fld>
            <a:endParaRPr lang="en-US" dirty="0"/>
          </a:p>
        </p:txBody>
      </p:sp>
    </p:spTree>
    <p:extLst>
      <p:ext uri="{BB962C8B-B14F-4D97-AF65-F5344CB8AC3E}">
        <p14:creationId xmlns:p14="http://schemas.microsoft.com/office/powerpoint/2010/main" val="3526808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65</a:t>
            </a:fld>
            <a:endParaRPr lang="en-US" dirty="0"/>
          </a:p>
        </p:txBody>
      </p:sp>
    </p:spTree>
    <p:extLst>
      <p:ext uri="{BB962C8B-B14F-4D97-AF65-F5344CB8AC3E}">
        <p14:creationId xmlns:p14="http://schemas.microsoft.com/office/powerpoint/2010/main" val="1887128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66</a:t>
            </a:fld>
            <a:endParaRPr lang="en-US" dirty="0"/>
          </a:p>
        </p:txBody>
      </p:sp>
    </p:spTree>
    <p:extLst>
      <p:ext uri="{BB962C8B-B14F-4D97-AF65-F5344CB8AC3E}">
        <p14:creationId xmlns:p14="http://schemas.microsoft.com/office/powerpoint/2010/main" val="543184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49</a:t>
            </a:fld>
            <a:endParaRPr lang="en-US" dirty="0"/>
          </a:p>
        </p:txBody>
      </p:sp>
    </p:spTree>
    <p:extLst>
      <p:ext uri="{BB962C8B-B14F-4D97-AF65-F5344CB8AC3E}">
        <p14:creationId xmlns:p14="http://schemas.microsoft.com/office/powerpoint/2010/main" val="1559550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described in this talk isn’t new. It has been used since the 1940’s and</a:t>
            </a:r>
            <a:r>
              <a:rPr lang="en-US" baseline="0" dirty="0" smtClean="0"/>
              <a:t> is commonplace in many risky fields. Here are some of the best books I’ve found that introduce the need and the process for employing modeling and simulation to forecast and manage risk. I only included my book in this esteemed list because it is focused on applying the techniques to agile software development, rather than discussing general methods. My suggested reading order would be: Flaw of Averages, How to Measure Anything and The Black Swan.</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67</a:t>
            </a:fld>
            <a:endParaRPr lang="en-US" dirty="0"/>
          </a:p>
        </p:txBody>
      </p:sp>
    </p:spTree>
    <p:extLst>
      <p:ext uri="{BB962C8B-B14F-4D97-AF65-F5344CB8AC3E}">
        <p14:creationId xmlns:p14="http://schemas.microsoft.com/office/powerpoint/2010/main" val="1932768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Forecasts and visual simulations are important,</a:t>
            </a:r>
            <a:r>
              <a:rPr lang="en-US" baseline="0" dirty="0" smtClean="0"/>
              <a:t> but what sets our product apart from tools that manage projects is our ability to highlight and list what factors cause the most impact to delivery date, cost and cycle-time.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report shows what model factors have the most impact on the left, through to those that have marginal impact on the right. It makes sense that spending time on solving the root cause of a blocking event that is causing a 12 iteration impact is value for money, whilst the ones less than 3 iterations not so much.</a:t>
            </a:r>
          </a:p>
          <a:p>
            <a:endParaRPr lang="en-US" dirty="0" smtClean="0"/>
          </a:p>
          <a:p>
            <a:r>
              <a:rPr lang="en-US" baseline="0" dirty="0" smtClean="0"/>
              <a:t>A sensitivity report also helps you understand what needs to be modeled and estimated in greater detail. Nobody likes taking the smartest staff and locking them away to estimate new work, so it is important to only do this when those estimates will have a material impact on the final result. Sensitivity reporting should drive motivation and strategy to what estimates and data capturing tools are put in-place.</a:t>
            </a:r>
          </a:p>
          <a:p>
            <a:endParaRPr lang="en-US" baseline="0" dirty="0" smtClean="0"/>
          </a:p>
          <a:p>
            <a:r>
              <a:rPr lang="en-US" baseline="0" dirty="0" smtClean="0"/>
              <a:t>[click]</a:t>
            </a:r>
          </a:p>
          <a:p>
            <a:endParaRPr lang="en-US" baseline="0" dirty="0" smtClean="0"/>
          </a:p>
        </p:txBody>
      </p:sp>
      <p:sp>
        <p:nvSpPr>
          <p:cNvPr id="4" name="Slide Number Placeholder 3"/>
          <p:cNvSpPr>
            <a:spLocks noGrp="1"/>
          </p:cNvSpPr>
          <p:nvPr>
            <p:ph type="sldNum" sz="quarter" idx="10"/>
          </p:nvPr>
        </p:nvSpPr>
        <p:spPr/>
        <p:txBody>
          <a:bodyPr/>
          <a:lstStyle/>
          <a:p>
            <a:fld id="{DD09D5D0-B436-4CD1-B432-F5C8956EC6B6}" type="slidenum">
              <a:rPr lang="en-US" smtClean="0"/>
              <a:t>80</a:t>
            </a:fld>
            <a:endParaRPr lang="en-US"/>
          </a:p>
        </p:txBody>
      </p:sp>
    </p:spTree>
    <p:extLst>
      <p:ext uri="{BB962C8B-B14F-4D97-AF65-F5344CB8AC3E}">
        <p14:creationId xmlns:p14="http://schemas.microsoft.com/office/powerpoint/2010/main" val="2946992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specific sensitivity report that highlights what staff skills cause</a:t>
            </a:r>
            <a:r>
              <a:rPr lang="en-US" baseline="0" dirty="0" smtClean="0"/>
              <a:t> the most impact can be used to understand what the next hires should be. It can also show you the staff retention risk by detailing what staff member loss will cause the most impact to the team allowing you to manage that risk. Or conversely, another use of this report, and one we hope will be used infrequently is the ability to understand what staff reduction has the least impact.</a:t>
            </a:r>
          </a:p>
          <a:p>
            <a:endParaRPr lang="en-US" baseline="0" dirty="0" smtClean="0"/>
          </a:p>
          <a:p>
            <a:r>
              <a:rPr lang="en-US" baseline="0" dirty="0" smtClean="0"/>
              <a:t>This report shows the next 5 resources, and in what order, could reduce delivery time by 44%. However this decrease in delivery time </a:t>
            </a:r>
          </a:p>
          <a:p>
            <a:endParaRPr lang="en-US" baseline="0" dirty="0" smtClean="0"/>
          </a:p>
          <a:p>
            <a:r>
              <a:rPr lang="en-US" baseline="0" dirty="0" smtClean="0"/>
              <a:t>[click] comes at the expense of individual work cycle-time</a:t>
            </a:r>
          </a:p>
          <a:p>
            <a:endParaRPr lang="en-US" baseline="0" dirty="0" smtClean="0"/>
          </a:p>
          <a:p>
            <a:r>
              <a:rPr lang="en-US" baseline="0" dirty="0" smtClean="0"/>
              <a:t>[click], meaning that this report is the start of a discussion, not explicit hiring advice. All of the models and simulation reports provide the data for you to make decisions, but effective use is important.</a:t>
            </a:r>
          </a:p>
          <a:p>
            <a:endParaRPr lang="en-US" baseline="0" dirty="0" smtClean="0"/>
          </a:p>
          <a:p>
            <a:r>
              <a:rPr lang="en-US" baseline="0" dirty="0" smtClean="0"/>
              <a:t>[click]</a:t>
            </a:r>
            <a:endParaRPr lang="en-US" dirty="0"/>
          </a:p>
        </p:txBody>
      </p:sp>
      <p:sp>
        <p:nvSpPr>
          <p:cNvPr id="4" name="Slide Number Placeholder 3"/>
          <p:cNvSpPr>
            <a:spLocks noGrp="1"/>
          </p:cNvSpPr>
          <p:nvPr>
            <p:ph type="sldNum" sz="quarter" idx="10"/>
          </p:nvPr>
        </p:nvSpPr>
        <p:spPr/>
        <p:txBody>
          <a:bodyPr/>
          <a:lstStyle/>
          <a:p>
            <a:fld id="{DD09D5D0-B436-4CD1-B432-F5C8956EC6B6}" type="slidenum">
              <a:rPr lang="en-US" smtClean="0"/>
              <a:t>81</a:t>
            </a:fld>
            <a:endParaRPr lang="en-US"/>
          </a:p>
        </p:txBody>
      </p:sp>
    </p:spTree>
    <p:extLst>
      <p:ext uri="{BB962C8B-B14F-4D97-AF65-F5344CB8AC3E}">
        <p14:creationId xmlns:p14="http://schemas.microsoft.com/office/powerpoint/2010/main" val="3143640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91</a:t>
            </a:fld>
            <a:endParaRPr lang="en-US" dirty="0"/>
          </a:p>
        </p:txBody>
      </p:sp>
    </p:spTree>
    <p:extLst>
      <p:ext uri="{BB962C8B-B14F-4D97-AF65-F5344CB8AC3E}">
        <p14:creationId xmlns:p14="http://schemas.microsoft.com/office/powerpoint/2010/main" val="2714467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92</a:t>
            </a:fld>
            <a:endParaRPr lang="en-US" dirty="0"/>
          </a:p>
        </p:txBody>
      </p:sp>
    </p:spTree>
    <p:extLst>
      <p:ext uri="{BB962C8B-B14F-4D97-AF65-F5344CB8AC3E}">
        <p14:creationId xmlns:p14="http://schemas.microsoft.com/office/powerpoint/2010/main" val="3231169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93</a:t>
            </a:fld>
            <a:endParaRPr lang="en-US" dirty="0"/>
          </a:p>
        </p:txBody>
      </p:sp>
    </p:spTree>
    <p:extLst>
      <p:ext uri="{BB962C8B-B14F-4D97-AF65-F5344CB8AC3E}">
        <p14:creationId xmlns:p14="http://schemas.microsoft.com/office/powerpoint/2010/main" val="3111906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115</a:t>
            </a:fld>
            <a:endParaRPr lang="en-US" dirty="0"/>
          </a:p>
        </p:txBody>
      </p:sp>
    </p:spTree>
    <p:extLst>
      <p:ext uri="{BB962C8B-B14F-4D97-AF65-F5344CB8AC3E}">
        <p14:creationId xmlns:p14="http://schemas.microsoft.com/office/powerpoint/2010/main" val="1114477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117</a:t>
            </a:fld>
            <a:endParaRPr lang="en-US" dirty="0"/>
          </a:p>
        </p:txBody>
      </p:sp>
    </p:spTree>
    <p:extLst>
      <p:ext uri="{BB962C8B-B14F-4D97-AF65-F5344CB8AC3E}">
        <p14:creationId xmlns:p14="http://schemas.microsoft.com/office/powerpoint/2010/main" val="1460625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C1AEF-D79E-429A-B44B-C1ECE623EB1E}" type="slidenum">
              <a:rPr lang="en-US" smtClean="0"/>
              <a:t>120</a:t>
            </a:fld>
            <a:endParaRPr lang="en-US" dirty="0"/>
          </a:p>
        </p:txBody>
      </p:sp>
    </p:spTree>
    <p:extLst>
      <p:ext uri="{BB962C8B-B14F-4D97-AF65-F5344CB8AC3E}">
        <p14:creationId xmlns:p14="http://schemas.microsoft.com/office/powerpoint/2010/main" val="1822591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128</a:t>
            </a:fld>
            <a:endParaRPr lang="en-US" dirty="0"/>
          </a:p>
        </p:txBody>
      </p:sp>
    </p:spTree>
    <p:extLst>
      <p:ext uri="{BB962C8B-B14F-4D97-AF65-F5344CB8AC3E}">
        <p14:creationId xmlns:p14="http://schemas.microsoft.com/office/powerpoint/2010/main" val="238507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Models</a:t>
            </a:r>
            <a:r>
              <a:rPr lang="en-US" baseline="0" dirty="0" smtClean="0"/>
              <a:t> are tools for experimentation. They mimic a real world process or calculation and help you determine what the result might be given a set of input conditions. We normally get one chance to complete a software project, but using a model, we get to determine what the result might be given what we know today, and compare that with ideas we have for improvement. </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50</a:t>
            </a:fld>
            <a:endParaRPr lang="en-US" dirty="0"/>
          </a:p>
        </p:txBody>
      </p:sp>
    </p:spTree>
    <p:extLst>
      <p:ext uri="{BB962C8B-B14F-4D97-AF65-F5344CB8AC3E}">
        <p14:creationId xmlns:p14="http://schemas.microsoft.com/office/powerpoint/2010/main" val="1960752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Monte Carlo simulation, what we are really saying is that we plot</a:t>
            </a:r>
            <a:r>
              <a:rPr lang="en-US" baseline="0" dirty="0" smtClean="0"/>
              <a:t> the result of a model by using random, but indicative input values. What we are doing is plotting what results are more likely than others, and how much more likely they are. It might seem obvious, but if we plotted the sum of two dice throws 100 times. Some combinations would occur more than others. Only one combination yields a 2 and 12, but many more yield 7. This likely hood of result helps us determine the odds (likelihood) of one value over another, and for software projects we can use the same </a:t>
            </a:r>
            <a:r>
              <a:rPr lang="en-US" baseline="0" dirty="0" err="1" smtClean="0"/>
              <a:t>technie</a:t>
            </a:r>
            <a:r>
              <a:rPr lang="en-US" baseline="0" dirty="0" smtClean="0"/>
              <a:t> for finding what delivery dates are more likely than other.</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51</a:t>
            </a:fld>
            <a:endParaRPr lang="en-US" dirty="0"/>
          </a:p>
        </p:txBody>
      </p:sp>
    </p:spTree>
    <p:extLst>
      <p:ext uri="{BB962C8B-B14F-4D97-AF65-F5344CB8AC3E}">
        <p14:creationId xmlns:p14="http://schemas.microsoft.com/office/powerpoint/2010/main" val="1583443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Scrum we might do this simply by taking a backlog of work estimated in story points and performing a burn-down</a:t>
            </a:r>
            <a:r>
              <a:rPr lang="en-US" baseline="0" dirty="0" smtClean="0"/>
              <a:t> regression. Rather than point estimates, we used ranges of story points for each story to show our uncertainty in story estimation, and during simulation we choose a random number between that range using a dice. We also pick at random the number of story points to be completed during each iteration, again between expert guessed ranges. By performing this multiple times and recording how many iterations it takes to complete, we can plot the odds of on date over others.</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52</a:t>
            </a:fld>
            <a:endParaRPr lang="en-US" dirty="0"/>
          </a:p>
        </p:txBody>
      </p:sp>
    </p:spTree>
    <p:extLst>
      <p:ext uri="{BB962C8B-B14F-4D97-AF65-F5344CB8AC3E}">
        <p14:creationId xmlns:p14="http://schemas.microsoft.com/office/powerpoint/2010/main" val="3643375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Kanban</a:t>
            </a:r>
            <a:r>
              <a:rPr lang="en-US" dirty="0" smtClean="0"/>
              <a:t> simulation would be similar. We move stories from backlog to complete through the columns our</a:t>
            </a:r>
            <a:r>
              <a:rPr lang="en-US" baseline="0" dirty="0" smtClean="0"/>
              <a:t> </a:t>
            </a:r>
            <a:r>
              <a:rPr lang="en-US" baseline="0" dirty="0" err="1" smtClean="0"/>
              <a:t>Kanban</a:t>
            </a:r>
            <a:r>
              <a:rPr lang="en-US" baseline="0" dirty="0" smtClean="0"/>
              <a:t> process defines using random cycle-times (within estimated ranges) for each card as it enters each column. We do this for the entire backlog and record the total number of days it takes to complete all work. We then do this hundreds of times. The outcome will be the odds of how many days it takes to complete the known work. Some results more common, some rarely encountered.</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53</a:t>
            </a:fld>
            <a:endParaRPr lang="en-US" dirty="0"/>
          </a:p>
        </p:txBody>
      </p:sp>
    </p:spTree>
    <p:extLst>
      <p:ext uri="{BB962C8B-B14F-4D97-AF65-F5344CB8AC3E}">
        <p14:creationId xmlns:p14="http://schemas.microsoft.com/office/powerpoint/2010/main" val="310510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graphic used to present the results of simulations like this is a Histogram. The result is shown on the X-Axis, days in this case, and the height of the blue bars indicates the number of times each result was encountered. The higher the bar the more common. </a:t>
            </a:r>
            <a:r>
              <a:rPr lang="en-US" baseline="0" dirty="0" err="1" smtClean="0"/>
              <a:t>Sfter</a:t>
            </a:r>
            <a:r>
              <a:rPr lang="en-US" baseline="0" dirty="0" smtClean="0"/>
              <a:t> 25 runs, a histogram might look like this.</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54</a:t>
            </a:fld>
            <a:endParaRPr lang="en-US" dirty="0"/>
          </a:p>
        </p:txBody>
      </p:sp>
    </p:spTree>
    <p:extLst>
      <p:ext uri="{BB962C8B-B14F-4D97-AF65-F5344CB8AC3E}">
        <p14:creationId xmlns:p14="http://schemas.microsoft.com/office/powerpoint/2010/main" val="48244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as more cycles are run, the graph starts to take a more definite shape.</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55</a:t>
            </a:fld>
            <a:endParaRPr lang="en-US" dirty="0"/>
          </a:p>
        </p:txBody>
      </p:sp>
    </p:spTree>
    <p:extLst>
      <p:ext uri="{BB962C8B-B14F-4D97-AF65-F5344CB8AC3E}">
        <p14:creationId xmlns:p14="http://schemas.microsoft.com/office/powerpoint/2010/main" val="97188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Until approaching a very definite shape. Many</a:t>
            </a:r>
            <a:r>
              <a:rPr lang="en-US" baseline="0" dirty="0" smtClean="0"/>
              <a:t> processes build towards a bell-curve or Normal Distribution due to a process called the Law of Large Numbers and The Central Limit Theorem. Although this should not be assumed as we will discuss later in this talk.</a:t>
            </a:r>
            <a:endParaRPr lang="en-US" dirty="0"/>
          </a:p>
        </p:txBody>
      </p:sp>
      <p:sp>
        <p:nvSpPr>
          <p:cNvPr id="4" name="Slide Number Placeholder 3"/>
          <p:cNvSpPr>
            <a:spLocks noGrp="1"/>
          </p:cNvSpPr>
          <p:nvPr>
            <p:ph type="sldNum" sz="quarter" idx="10"/>
          </p:nvPr>
        </p:nvSpPr>
        <p:spPr/>
        <p:txBody>
          <a:bodyPr/>
          <a:lstStyle/>
          <a:p>
            <a:fld id="{D42C1AEF-D79E-429A-B44B-C1ECE623EB1E}" type="slidenum">
              <a:rPr lang="en-US" smtClean="0"/>
              <a:t>56</a:t>
            </a:fld>
            <a:endParaRPr lang="en-US" dirty="0"/>
          </a:p>
        </p:txBody>
      </p:sp>
    </p:spTree>
    <p:extLst>
      <p:ext uri="{BB962C8B-B14F-4D97-AF65-F5344CB8AC3E}">
        <p14:creationId xmlns:p14="http://schemas.microsoft.com/office/powerpoint/2010/main" val="3832728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AutoShape 2" descr="logo"/>
          <p:cNvSpPr>
            <a:spLocks noChangeAspect="1" noChangeArrowheads="1"/>
          </p:cNvSpPr>
          <p:nvPr userDrawn="1"/>
        </p:nvSpPr>
        <p:spPr bwMode="auto">
          <a:xfrm>
            <a:off x="533400" y="5334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3637" y="814893"/>
            <a:ext cx="4276725" cy="638175"/>
          </a:xfrm>
          <a:prstGeom prst="rect">
            <a:avLst/>
          </a:prstGeom>
        </p:spPr>
      </p:pic>
    </p:spTree>
    <p:extLst>
      <p:ext uri="{BB962C8B-B14F-4D97-AF65-F5344CB8AC3E}">
        <p14:creationId xmlns:p14="http://schemas.microsoft.com/office/powerpoint/2010/main" val="23095761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8E5861-E65C-4BE8-8BCB-9B255B5A3C3D}" type="slidenum">
              <a:rPr lang="en-US" smtClean="0"/>
              <a:t>‹#›</a:t>
            </a:fld>
            <a:endParaRPr lang="en-US" dirty="0"/>
          </a:p>
        </p:txBody>
      </p:sp>
    </p:spTree>
    <p:extLst>
      <p:ext uri="{BB962C8B-B14F-4D97-AF65-F5344CB8AC3E}">
        <p14:creationId xmlns:p14="http://schemas.microsoft.com/office/powerpoint/2010/main" val="22000523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8E5861-E65C-4BE8-8BCB-9B255B5A3C3D}" type="slidenum">
              <a:rPr lang="en-US" smtClean="0"/>
              <a:pPr/>
              <a:t>‹#›</a:t>
            </a:fld>
            <a:endParaRPr lang="en-US" dirty="0"/>
          </a:p>
        </p:txBody>
      </p:sp>
    </p:spTree>
    <p:extLst>
      <p:ext uri="{BB962C8B-B14F-4D97-AF65-F5344CB8AC3E}">
        <p14:creationId xmlns:p14="http://schemas.microsoft.com/office/powerpoint/2010/main" val="40315384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8E5861-E65C-4BE8-8BCB-9B255B5A3C3D}" type="slidenum">
              <a:rPr lang="en-US" smtClean="0"/>
              <a:t>‹#›</a:t>
            </a:fld>
            <a:endParaRPr lang="en-US" dirty="0"/>
          </a:p>
        </p:txBody>
      </p:sp>
    </p:spTree>
    <p:extLst>
      <p:ext uri="{BB962C8B-B14F-4D97-AF65-F5344CB8AC3E}">
        <p14:creationId xmlns:p14="http://schemas.microsoft.com/office/powerpoint/2010/main" val="3406401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8E5861-E65C-4BE8-8BCB-9B255B5A3C3D}" type="slidenum">
              <a:rPr lang="en-US" smtClean="0"/>
              <a:t>‹#›</a:t>
            </a:fld>
            <a:endParaRPr lang="en-US" dirty="0"/>
          </a:p>
        </p:txBody>
      </p:sp>
      <p:grpSp>
        <p:nvGrpSpPr>
          <p:cNvPr id="7" name="Grupa 103"/>
          <p:cNvGrpSpPr/>
          <p:nvPr userDrawn="1"/>
        </p:nvGrpSpPr>
        <p:grpSpPr>
          <a:xfrm>
            <a:off x="6014484" y="412754"/>
            <a:ext cx="2304256" cy="2200271"/>
            <a:chOff x="948239" y="1666159"/>
            <a:chExt cx="1422788" cy="1358581"/>
          </a:xfrm>
        </p:grpSpPr>
        <p:sp>
          <p:nvSpPr>
            <p:cNvPr id="8" name="Freeform 7"/>
            <p:cNvSpPr>
              <a:spLocks/>
            </p:cNvSpPr>
            <p:nvPr/>
          </p:nvSpPr>
          <p:spPr bwMode="auto">
            <a:xfrm>
              <a:off x="1036471" y="1760888"/>
              <a:ext cx="621307" cy="771758"/>
            </a:xfrm>
            <a:custGeom>
              <a:avLst/>
              <a:gdLst/>
              <a:ahLst/>
              <a:cxnLst>
                <a:cxn ang="0">
                  <a:pos x="181" y="276"/>
                </a:cxn>
                <a:cxn ang="0">
                  <a:pos x="183" y="240"/>
                </a:cxn>
                <a:cxn ang="0">
                  <a:pos x="147" y="262"/>
                </a:cxn>
                <a:cxn ang="0">
                  <a:pos x="120" y="266"/>
                </a:cxn>
                <a:cxn ang="0">
                  <a:pos x="156" y="216"/>
                </a:cxn>
                <a:cxn ang="0">
                  <a:pos x="77" y="264"/>
                </a:cxn>
                <a:cxn ang="0">
                  <a:pos x="62" y="260"/>
                </a:cxn>
                <a:cxn ang="0">
                  <a:pos x="100" y="214"/>
                </a:cxn>
                <a:cxn ang="0">
                  <a:pos x="40" y="247"/>
                </a:cxn>
                <a:cxn ang="0">
                  <a:pos x="5" y="256"/>
                </a:cxn>
                <a:cxn ang="0">
                  <a:pos x="34" y="216"/>
                </a:cxn>
                <a:cxn ang="0">
                  <a:pos x="18" y="211"/>
                </a:cxn>
                <a:cxn ang="0">
                  <a:pos x="49" y="169"/>
                </a:cxn>
                <a:cxn ang="0">
                  <a:pos x="21" y="169"/>
                </a:cxn>
                <a:cxn ang="0">
                  <a:pos x="100" y="98"/>
                </a:cxn>
                <a:cxn ang="0">
                  <a:pos x="30" y="135"/>
                </a:cxn>
                <a:cxn ang="0">
                  <a:pos x="49" y="91"/>
                </a:cxn>
                <a:cxn ang="0">
                  <a:pos x="59" y="79"/>
                </a:cxn>
                <a:cxn ang="0">
                  <a:pos x="26" y="87"/>
                </a:cxn>
                <a:cxn ang="0">
                  <a:pos x="35" y="50"/>
                </a:cxn>
                <a:cxn ang="0">
                  <a:pos x="31" y="30"/>
                </a:cxn>
                <a:cxn ang="0">
                  <a:pos x="48" y="21"/>
                </a:cxn>
                <a:cxn ang="0">
                  <a:pos x="76" y="16"/>
                </a:cxn>
                <a:cxn ang="0">
                  <a:pos x="156" y="2"/>
                </a:cxn>
                <a:cxn ang="0">
                  <a:pos x="148" y="34"/>
                </a:cxn>
                <a:cxn ang="0">
                  <a:pos x="104" y="72"/>
                </a:cxn>
                <a:cxn ang="0">
                  <a:pos x="215" y="19"/>
                </a:cxn>
                <a:cxn ang="0">
                  <a:pos x="182" y="61"/>
                </a:cxn>
                <a:cxn ang="0">
                  <a:pos x="206" y="62"/>
                </a:cxn>
                <a:cxn ang="0">
                  <a:pos x="123" y="137"/>
                </a:cxn>
                <a:cxn ang="0">
                  <a:pos x="207" y="102"/>
                </a:cxn>
                <a:cxn ang="0">
                  <a:pos x="183" y="130"/>
                </a:cxn>
                <a:cxn ang="0">
                  <a:pos x="198" y="134"/>
                </a:cxn>
                <a:cxn ang="0">
                  <a:pos x="197" y="160"/>
                </a:cxn>
                <a:cxn ang="0">
                  <a:pos x="171" y="181"/>
                </a:cxn>
                <a:cxn ang="0">
                  <a:pos x="212" y="174"/>
                </a:cxn>
                <a:cxn ang="0">
                  <a:pos x="189" y="212"/>
                </a:cxn>
                <a:cxn ang="0">
                  <a:pos x="212" y="213"/>
                </a:cxn>
                <a:cxn ang="0">
                  <a:pos x="209" y="251"/>
                </a:cxn>
                <a:cxn ang="0">
                  <a:pos x="200" y="267"/>
                </a:cxn>
                <a:cxn ang="0">
                  <a:pos x="184" y="276"/>
                </a:cxn>
              </a:cxnLst>
              <a:rect l="0" t="0" r="r" b="b"/>
              <a:pathLst>
                <a:path w="221" h="276">
                  <a:moveTo>
                    <a:pt x="184" y="276"/>
                  </a:moveTo>
                  <a:cubicBezTo>
                    <a:pt x="183" y="276"/>
                    <a:pt x="182" y="276"/>
                    <a:pt x="181" y="276"/>
                  </a:cubicBezTo>
                  <a:cubicBezTo>
                    <a:pt x="179" y="275"/>
                    <a:pt x="176" y="273"/>
                    <a:pt x="174" y="271"/>
                  </a:cubicBezTo>
                  <a:cubicBezTo>
                    <a:pt x="172" y="266"/>
                    <a:pt x="172" y="266"/>
                    <a:pt x="183" y="240"/>
                  </a:cubicBezTo>
                  <a:cubicBezTo>
                    <a:pt x="183" y="240"/>
                    <a:pt x="183" y="239"/>
                    <a:pt x="183" y="239"/>
                  </a:cubicBezTo>
                  <a:cubicBezTo>
                    <a:pt x="170" y="247"/>
                    <a:pt x="154" y="258"/>
                    <a:pt x="147" y="262"/>
                  </a:cubicBezTo>
                  <a:cubicBezTo>
                    <a:pt x="132" y="272"/>
                    <a:pt x="132" y="272"/>
                    <a:pt x="127" y="271"/>
                  </a:cubicBezTo>
                  <a:cubicBezTo>
                    <a:pt x="124" y="271"/>
                    <a:pt x="122" y="269"/>
                    <a:pt x="120" y="266"/>
                  </a:cubicBezTo>
                  <a:cubicBezTo>
                    <a:pt x="116" y="259"/>
                    <a:pt x="120" y="254"/>
                    <a:pt x="132" y="242"/>
                  </a:cubicBezTo>
                  <a:cubicBezTo>
                    <a:pt x="138" y="234"/>
                    <a:pt x="147" y="225"/>
                    <a:pt x="156" y="216"/>
                  </a:cubicBezTo>
                  <a:cubicBezTo>
                    <a:pt x="157" y="214"/>
                    <a:pt x="159" y="213"/>
                    <a:pt x="160" y="212"/>
                  </a:cubicBezTo>
                  <a:cubicBezTo>
                    <a:pt x="136" y="226"/>
                    <a:pt x="106" y="245"/>
                    <a:pt x="77" y="264"/>
                  </a:cubicBezTo>
                  <a:cubicBezTo>
                    <a:pt x="75" y="265"/>
                    <a:pt x="72" y="266"/>
                    <a:pt x="69" y="265"/>
                  </a:cubicBezTo>
                  <a:cubicBezTo>
                    <a:pt x="66" y="265"/>
                    <a:pt x="64" y="263"/>
                    <a:pt x="62" y="260"/>
                  </a:cubicBezTo>
                  <a:cubicBezTo>
                    <a:pt x="58" y="252"/>
                    <a:pt x="64" y="246"/>
                    <a:pt x="74" y="237"/>
                  </a:cubicBezTo>
                  <a:cubicBezTo>
                    <a:pt x="80" y="231"/>
                    <a:pt x="88" y="224"/>
                    <a:pt x="100" y="214"/>
                  </a:cubicBezTo>
                  <a:cubicBezTo>
                    <a:pt x="108" y="207"/>
                    <a:pt x="117" y="199"/>
                    <a:pt x="126" y="192"/>
                  </a:cubicBezTo>
                  <a:cubicBezTo>
                    <a:pt x="103" y="206"/>
                    <a:pt x="74" y="224"/>
                    <a:pt x="40" y="247"/>
                  </a:cubicBezTo>
                  <a:cubicBezTo>
                    <a:pt x="17" y="262"/>
                    <a:pt x="17" y="262"/>
                    <a:pt x="12" y="261"/>
                  </a:cubicBezTo>
                  <a:cubicBezTo>
                    <a:pt x="9" y="261"/>
                    <a:pt x="7" y="259"/>
                    <a:pt x="5" y="256"/>
                  </a:cubicBezTo>
                  <a:cubicBezTo>
                    <a:pt x="0" y="246"/>
                    <a:pt x="9" y="237"/>
                    <a:pt x="24" y="224"/>
                  </a:cubicBezTo>
                  <a:cubicBezTo>
                    <a:pt x="27" y="222"/>
                    <a:pt x="30" y="219"/>
                    <a:pt x="34" y="216"/>
                  </a:cubicBezTo>
                  <a:cubicBezTo>
                    <a:pt x="30" y="217"/>
                    <a:pt x="27" y="217"/>
                    <a:pt x="25" y="216"/>
                  </a:cubicBezTo>
                  <a:cubicBezTo>
                    <a:pt x="22" y="216"/>
                    <a:pt x="19" y="214"/>
                    <a:pt x="18" y="211"/>
                  </a:cubicBezTo>
                  <a:cubicBezTo>
                    <a:pt x="12" y="201"/>
                    <a:pt x="20" y="194"/>
                    <a:pt x="45" y="173"/>
                  </a:cubicBezTo>
                  <a:cubicBezTo>
                    <a:pt x="46" y="172"/>
                    <a:pt x="47" y="170"/>
                    <a:pt x="49" y="169"/>
                  </a:cubicBezTo>
                  <a:cubicBezTo>
                    <a:pt x="38" y="174"/>
                    <a:pt x="32" y="176"/>
                    <a:pt x="28" y="175"/>
                  </a:cubicBezTo>
                  <a:cubicBezTo>
                    <a:pt x="25" y="174"/>
                    <a:pt x="22" y="172"/>
                    <a:pt x="21" y="169"/>
                  </a:cubicBezTo>
                  <a:cubicBezTo>
                    <a:pt x="15" y="161"/>
                    <a:pt x="23" y="155"/>
                    <a:pt x="26" y="153"/>
                  </a:cubicBezTo>
                  <a:cubicBezTo>
                    <a:pt x="54" y="132"/>
                    <a:pt x="79" y="114"/>
                    <a:pt x="100" y="98"/>
                  </a:cubicBezTo>
                  <a:cubicBezTo>
                    <a:pt x="38" y="134"/>
                    <a:pt x="38" y="134"/>
                    <a:pt x="38" y="134"/>
                  </a:cubicBezTo>
                  <a:cubicBezTo>
                    <a:pt x="36" y="135"/>
                    <a:pt x="33" y="135"/>
                    <a:pt x="30" y="135"/>
                  </a:cubicBezTo>
                  <a:cubicBezTo>
                    <a:pt x="28" y="134"/>
                    <a:pt x="25" y="132"/>
                    <a:pt x="24" y="130"/>
                  </a:cubicBezTo>
                  <a:cubicBezTo>
                    <a:pt x="19" y="121"/>
                    <a:pt x="25" y="113"/>
                    <a:pt x="49" y="91"/>
                  </a:cubicBezTo>
                  <a:cubicBezTo>
                    <a:pt x="57" y="84"/>
                    <a:pt x="66" y="77"/>
                    <a:pt x="75" y="68"/>
                  </a:cubicBezTo>
                  <a:cubicBezTo>
                    <a:pt x="69" y="73"/>
                    <a:pt x="63" y="76"/>
                    <a:pt x="59" y="79"/>
                  </a:cubicBezTo>
                  <a:cubicBezTo>
                    <a:pt x="37" y="93"/>
                    <a:pt x="37" y="93"/>
                    <a:pt x="32" y="92"/>
                  </a:cubicBezTo>
                  <a:cubicBezTo>
                    <a:pt x="29" y="91"/>
                    <a:pt x="27" y="90"/>
                    <a:pt x="26" y="87"/>
                  </a:cubicBezTo>
                  <a:cubicBezTo>
                    <a:pt x="22" y="81"/>
                    <a:pt x="23" y="79"/>
                    <a:pt x="39" y="50"/>
                  </a:cubicBezTo>
                  <a:cubicBezTo>
                    <a:pt x="38" y="50"/>
                    <a:pt x="37" y="50"/>
                    <a:pt x="35" y="50"/>
                  </a:cubicBezTo>
                  <a:cubicBezTo>
                    <a:pt x="32" y="49"/>
                    <a:pt x="29" y="47"/>
                    <a:pt x="28" y="44"/>
                  </a:cubicBezTo>
                  <a:cubicBezTo>
                    <a:pt x="25" y="39"/>
                    <a:pt x="26" y="33"/>
                    <a:pt x="31" y="30"/>
                  </a:cubicBezTo>
                  <a:cubicBezTo>
                    <a:pt x="33" y="29"/>
                    <a:pt x="35" y="28"/>
                    <a:pt x="37" y="29"/>
                  </a:cubicBezTo>
                  <a:cubicBezTo>
                    <a:pt x="40" y="27"/>
                    <a:pt x="45" y="23"/>
                    <a:pt x="48" y="21"/>
                  </a:cubicBezTo>
                  <a:cubicBezTo>
                    <a:pt x="57" y="14"/>
                    <a:pt x="62" y="10"/>
                    <a:pt x="68" y="11"/>
                  </a:cubicBezTo>
                  <a:cubicBezTo>
                    <a:pt x="71" y="12"/>
                    <a:pt x="74" y="14"/>
                    <a:pt x="76" y="16"/>
                  </a:cubicBezTo>
                  <a:cubicBezTo>
                    <a:pt x="79" y="22"/>
                    <a:pt x="79" y="23"/>
                    <a:pt x="62" y="52"/>
                  </a:cubicBezTo>
                  <a:cubicBezTo>
                    <a:pt x="137" y="4"/>
                    <a:pt x="148" y="0"/>
                    <a:pt x="156" y="2"/>
                  </a:cubicBezTo>
                  <a:cubicBezTo>
                    <a:pt x="159" y="3"/>
                    <a:pt x="162" y="5"/>
                    <a:pt x="163" y="7"/>
                  </a:cubicBezTo>
                  <a:cubicBezTo>
                    <a:pt x="168" y="16"/>
                    <a:pt x="161" y="22"/>
                    <a:pt x="148" y="34"/>
                  </a:cubicBezTo>
                  <a:cubicBezTo>
                    <a:pt x="139" y="42"/>
                    <a:pt x="127" y="52"/>
                    <a:pt x="114" y="63"/>
                  </a:cubicBezTo>
                  <a:cubicBezTo>
                    <a:pt x="111" y="66"/>
                    <a:pt x="107" y="69"/>
                    <a:pt x="104" y="72"/>
                  </a:cubicBezTo>
                  <a:cubicBezTo>
                    <a:pt x="201" y="16"/>
                    <a:pt x="201" y="16"/>
                    <a:pt x="201" y="16"/>
                  </a:cubicBezTo>
                  <a:cubicBezTo>
                    <a:pt x="206" y="13"/>
                    <a:pt x="212" y="14"/>
                    <a:pt x="215" y="19"/>
                  </a:cubicBezTo>
                  <a:cubicBezTo>
                    <a:pt x="221" y="29"/>
                    <a:pt x="214" y="35"/>
                    <a:pt x="190" y="54"/>
                  </a:cubicBezTo>
                  <a:cubicBezTo>
                    <a:pt x="188" y="57"/>
                    <a:pt x="185" y="59"/>
                    <a:pt x="182" y="61"/>
                  </a:cubicBezTo>
                  <a:cubicBezTo>
                    <a:pt x="192" y="56"/>
                    <a:pt x="195" y="56"/>
                    <a:pt x="199" y="57"/>
                  </a:cubicBezTo>
                  <a:cubicBezTo>
                    <a:pt x="202" y="57"/>
                    <a:pt x="204" y="59"/>
                    <a:pt x="206" y="62"/>
                  </a:cubicBezTo>
                  <a:cubicBezTo>
                    <a:pt x="209" y="66"/>
                    <a:pt x="207" y="72"/>
                    <a:pt x="203" y="75"/>
                  </a:cubicBezTo>
                  <a:cubicBezTo>
                    <a:pt x="178" y="94"/>
                    <a:pt x="149" y="116"/>
                    <a:pt x="123" y="137"/>
                  </a:cubicBezTo>
                  <a:cubicBezTo>
                    <a:pt x="178" y="100"/>
                    <a:pt x="191" y="94"/>
                    <a:pt x="199" y="96"/>
                  </a:cubicBezTo>
                  <a:cubicBezTo>
                    <a:pt x="203" y="97"/>
                    <a:pt x="205" y="99"/>
                    <a:pt x="207" y="102"/>
                  </a:cubicBezTo>
                  <a:cubicBezTo>
                    <a:pt x="212" y="110"/>
                    <a:pt x="205" y="115"/>
                    <a:pt x="198" y="119"/>
                  </a:cubicBezTo>
                  <a:cubicBezTo>
                    <a:pt x="195" y="122"/>
                    <a:pt x="190" y="126"/>
                    <a:pt x="183" y="130"/>
                  </a:cubicBezTo>
                  <a:cubicBezTo>
                    <a:pt x="175" y="136"/>
                    <a:pt x="166" y="143"/>
                    <a:pt x="158" y="148"/>
                  </a:cubicBezTo>
                  <a:cubicBezTo>
                    <a:pt x="182" y="136"/>
                    <a:pt x="192" y="133"/>
                    <a:pt x="198" y="134"/>
                  </a:cubicBezTo>
                  <a:cubicBezTo>
                    <a:pt x="202" y="135"/>
                    <a:pt x="205" y="137"/>
                    <a:pt x="206" y="140"/>
                  </a:cubicBezTo>
                  <a:cubicBezTo>
                    <a:pt x="211" y="148"/>
                    <a:pt x="206" y="152"/>
                    <a:pt x="197" y="160"/>
                  </a:cubicBezTo>
                  <a:cubicBezTo>
                    <a:pt x="192" y="164"/>
                    <a:pt x="185" y="169"/>
                    <a:pt x="178" y="176"/>
                  </a:cubicBezTo>
                  <a:cubicBezTo>
                    <a:pt x="176" y="177"/>
                    <a:pt x="174" y="179"/>
                    <a:pt x="171" y="181"/>
                  </a:cubicBezTo>
                  <a:cubicBezTo>
                    <a:pt x="197" y="167"/>
                    <a:pt x="202" y="168"/>
                    <a:pt x="205" y="169"/>
                  </a:cubicBezTo>
                  <a:cubicBezTo>
                    <a:pt x="208" y="169"/>
                    <a:pt x="211" y="171"/>
                    <a:pt x="212" y="174"/>
                  </a:cubicBezTo>
                  <a:cubicBezTo>
                    <a:pt x="217" y="182"/>
                    <a:pt x="212" y="187"/>
                    <a:pt x="199" y="201"/>
                  </a:cubicBezTo>
                  <a:cubicBezTo>
                    <a:pt x="196" y="204"/>
                    <a:pt x="192" y="208"/>
                    <a:pt x="189" y="212"/>
                  </a:cubicBezTo>
                  <a:cubicBezTo>
                    <a:pt x="197" y="208"/>
                    <a:pt x="201" y="207"/>
                    <a:pt x="204" y="208"/>
                  </a:cubicBezTo>
                  <a:cubicBezTo>
                    <a:pt x="208" y="209"/>
                    <a:pt x="210" y="211"/>
                    <a:pt x="212" y="213"/>
                  </a:cubicBezTo>
                  <a:cubicBezTo>
                    <a:pt x="215" y="219"/>
                    <a:pt x="215" y="219"/>
                    <a:pt x="203" y="246"/>
                  </a:cubicBezTo>
                  <a:cubicBezTo>
                    <a:pt x="205" y="247"/>
                    <a:pt x="207" y="249"/>
                    <a:pt x="209" y="251"/>
                  </a:cubicBezTo>
                  <a:cubicBezTo>
                    <a:pt x="212" y="256"/>
                    <a:pt x="210" y="263"/>
                    <a:pt x="205" y="265"/>
                  </a:cubicBezTo>
                  <a:cubicBezTo>
                    <a:pt x="203" y="266"/>
                    <a:pt x="202" y="267"/>
                    <a:pt x="200" y="267"/>
                  </a:cubicBezTo>
                  <a:cubicBezTo>
                    <a:pt x="198" y="268"/>
                    <a:pt x="194" y="271"/>
                    <a:pt x="190" y="274"/>
                  </a:cubicBezTo>
                  <a:cubicBezTo>
                    <a:pt x="188" y="275"/>
                    <a:pt x="186" y="276"/>
                    <a:pt x="184" y="276"/>
                  </a:cubicBezTo>
                  <a:close/>
                </a:path>
              </a:pathLst>
            </a:custGeom>
            <a:solidFill>
              <a:srgbClr val="FFAA1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042043" y="1738598"/>
              <a:ext cx="612948" cy="66867"/>
            </a:xfrm>
            <a:custGeom>
              <a:avLst/>
              <a:gdLst/>
              <a:ahLst/>
              <a:cxnLst>
                <a:cxn ang="0">
                  <a:pos x="209" y="11"/>
                </a:cxn>
                <a:cxn ang="0">
                  <a:pos x="115" y="19"/>
                </a:cxn>
                <a:cxn ang="0">
                  <a:pos x="17" y="22"/>
                </a:cxn>
                <a:cxn ang="0">
                  <a:pos x="16" y="7"/>
                </a:cxn>
                <a:cxn ang="0">
                  <a:pos x="117" y="5"/>
                </a:cxn>
                <a:cxn ang="0">
                  <a:pos x="209" y="4"/>
                </a:cxn>
                <a:cxn ang="0">
                  <a:pos x="209" y="11"/>
                </a:cxn>
              </a:cxnLst>
              <a:rect l="0" t="0" r="r" b="b"/>
              <a:pathLst>
                <a:path w="218" h="24">
                  <a:moveTo>
                    <a:pt x="209" y="11"/>
                  </a:moveTo>
                  <a:cubicBezTo>
                    <a:pt x="209" y="9"/>
                    <a:pt x="164" y="17"/>
                    <a:pt x="115" y="19"/>
                  </a:cubicBezTo>
                  <a:cubicBezTo>
                    <a:pt x="68" y="21"/>
                    <a:pt x="20" y="24"/>
                    <a:pt x="17" y="22"/>
                  </a:cubicBezTo>
                  <a:cubicBezTo>
                    <a:pt x="10" y="17"/>
                    <a:pt x="0" y="9"/>
                    <a:pt x="16" y="7"/>
                  </a:cubicBezTo>
                  <a:cubicBezTo>
                    <a:pt x="25" y="6"/>
                    <a:pt x="71" y="5"/>
                    <a:pt x="117" y="5"/>
                  </a:cubicBezTo>
                  <a:cubicBezTo>
                    <a:pt x="161" y="5"/>
                    <a:pt x="206" y="0"/>
                    <a:pt x="209" y="4"/>
                  </a:cubicBezTo>
                  <a:cubicBezTo>
                    <a:pt x="214" y="8"/>
                    <a:pt x="218" y="11"/>
                    <a:pt x="209" y="11"/>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1613200" y="1844472"/>
              <a:ext cx="83584" cy="688174"/>
            </a:xfrm>
            <a:custGeom>
              <a:avLst/>
              <a:gdLst/>
              <a:ahLst/>
              <a:cxnLst>
                <a:cxn ang="0">
                  <a:pos x="17" y="11"/>
                </a:cxn>
                <a:cxn ang="0">
                  <a:pos x="20" y="115"/>
                </a:cxn>
                <a:cxn ang="0">
                  <a:pos x="27" y="228"/>
                </a:cxn>
                <a:cxn ang="0">
                  <a:pos x="12" y="228"/>
                </a:cxn>
                <a:cxn ang="0">
                  <a:pos x="6" y="115"/>
                </a:cxn>
                <a:cxn ang="0">
                  <a:pos x="10" y="10"/>
                </a:cxn>
                <a:cxn ang="0">
                  <a:pos x="17" y="11"/>
                </a:cxn>
              </a:cxnLst>
              <a:rect l="0" t="0" r="r" b="b"/>
              <a:pathLst>
                <a:path w="30" h="246">
                  <a:moveTo>
                    <a:pt x="17" y="11"/>
                  </a:moveTo>
                  <a:cubicBezTo>
                    <a:pt x="17" y="10"/>
                    <a:pt x="12" y="63"/>
                    <a:pt x="20" y="115"/>
                  </a:cubicBezTo>
                  <a:cubicBezTo>
                    <a:pt x="29" y="168"/>
                    <a:pt x="30" y="225"/>
                    <a:pt x="27" y="228"/>
                  </a:cubicBezTo>
                  <a:cubicBezTo>
                    <a:pt x="22" y="236"/>
                    <a:pt x="12" y="246"/>
                    <a:pt x="12" y="228"/>
                  </a:cubicBezTo>
                  <a:cubicBezTo>
                    <a:pt x="13" y="218"/>
                    <a:pt x="12" y="167"/>
                    <a:pt x="6" y="115"/>
                  </a:cubicBezTo>
                  <a:cubicBezTo>
                    <a:pt x="0" y="63"/>
                    <a:pt x="7" y="12"/>
                    <a:pt x="10" y="10"/>
                  </a:cubicBezTo>
                  <a:cubicBezTo>
                    <a:pt x="15" y="4"/>
                    <a:pt x="19" y="0"/>
                    <a:pt x="17" y="11"/>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p:nvSpPr>
          <p:spPr bwMode="auto">
            <a:xfrm>
              <a:off x="1329015" y="2521501"/>
              <a:ext cx="55723" cy="493145"/>
            </a:xfrm>
            <a:custGeom>
              <a:avLst/>
              <a:gdLst/>
              <a:ahLst/>
              <a:cxnLst>
                <a:cxn ang="0">
                  <a:pos x="13" y="7"/>
                </a:cxn>
                <a:cxn ang="0">
                  <a:pos x="15" y="163"/>
                </a:cxn>
                <a:cxn ang="0">
                  <a:pos x="1" y="163"/>
                </a:cxn>
                <a:cxn ang="0">
                  <a:pos x="6" y="7"/>
                </a:cxn>
                <a:cxn ang="0">
                  <a:pos x="13" y="7"/>
                </a:cxn>
              </a:cxnLst>
              <a:rect l="0" t="0" r="r" b="b"/>
              <a:pathLst>
                <a:path w="20" h="176">
                  <a:moveTo>
                    <a:pt x="13" y="7"/>
                  </a:moveTo>
                  <a:cubicBezTo>
                    <a:pt x="13" y="7"/>
                    <a:pt x="20" y="157"/>
                    <a:pt x="15" y="163"/>
                  </a:cubicBezTo>
                  <a:cubicBezTo>
                    <a:pt x="11" y="168"/>
                    <a:pt x="2" y="176"/>
                    <a:pt x="1" y="163"/>
                  </a:cubicBezTo>
                  <a:cubicBezTo>
                    <a:pt x="0" y="150"/>
                    <a:pt x="2" y="12"/>
                    <a:pt x="6" y="7"/>
                  </a:cubicBezTo>
                  <a:cubicBezTo>
                    <a:pt x="10" y="3"/>
                    <a:pt x="13" y="0"/>
                    <a:pt x="13" y="7"/>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p:nvSpPr>
          <p:spPr bwMode="auto">
            <a:xfrm>
              <a:off x="1120055" y="2766681"/>
              <a:ext cx="178312" cy="225676"/>
            </a:xfrm>
            <a:custGeom>
              <a:avLst/>
              <a:gdLst/>
              <a:ahLst/>
              <a:cxnLst>
                <a:cxn ang="0">
                  <a:pos x="60" y="4"/>
                </a:cxn>
                <a:cxn ang="0">
                  <a:pos x="15" y="81"/>
                </a:cxn>
                <a:cxn ang="0">
                  <a:pos x="3" y="72"/>
                </a:cxn>
                <a:cxn ang="0">
                  <a:pos x="55" y="0"/>
                </a:cxn>
                <a:cxn ang="0">
                  <a:pos x="60" y="4"/>
                </a:cxn>
              </a:cxnLst>
              <a:rect l="0" t="0" r="r" b="b"/>
              <a:pathLst>
                <a:path w="63" h="81">
                  <a:moveTo>
                    <a:pt x="60" y="4"/>
                  </a:moveTo>
                  <a:cubicBezTo>
                    <a:pt x="59" y="3"/>
                    <a:pt x="23" y="81"/>
                    <a:pt x="15" y="81"/>
                  </a:cubicBezTo>
                  <a:cubicBezTo>
                    <a:pt x="9" y="81"/>
                    <a:pt x="0" y="78"/>
                    <a:pt x="3" y="72"/>
                  </a:cubicBezTo>
                  <a:cubicBezTo>
                    <a:pt x="8" y="67"/>
                    <a:pt x="49" y="0"/>
                    <a:pt x="55" y="0"/>
                  </a:cubicBezTo>
                  <a:cubicBezTo>
                    <a:pt x="59" y="0"/>
                    <a:pt x="63" y="1"/>
                    <a:pt x="60" y="4"/>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1412599" y="2747179"/>
              <a:ext cx="172740" cy="256324"/>
            </a:xfrm>
            <a:custGeom>
              <a:avLst/>
              <a:gdLst/>
              <a:ahLst/>
              <a:cxnLst>
                <a:cxn ang="0">
                  <a:pos x="7" y="4"/>
                </a:cxn>
                <a:cxn ang="0">
                  <a:pos x="62" y="79"/>
                </a:cxn>
                <a:cxn ang="0">
                  <a:pos x="51" y="87"/>
                </a:cxn>
                <a:cxn ang="0">
                  <a:pos x="1" y="8"/>
                </a:cxn>
                <a:cxn ang="0">
                  <a:pos x="7" y="4"/>
                </a:cxn>
              </a:cxnLst>
              <a:rect l="0" t="0" r="r" b="b"/>
              <a:pathLst>
                <a:path w="62" h="92">
                  <a:moveTo>
                    <a:pt x="7" y="4"/>
                  </a:moveTo>
                  <a:cubicBezTo>
                    <a:pt x="9" y="4"/>
                    <a:pt x="61" y="75"/>
                    <a:pt x="62" y="79"/>
                  </a:cubicBezTo>
                  <a:cubicBezTo>
                    <a:pt x="61" y="85"/>
                    <a:pt x="55" y="92"/>
                    <a:pt x="51" y="87"/>
                  </a:cubicBezTo>
                  <a:cubicBezTo>
                    <a:pt x="43" y="84"/>
                    <a:pt x="0" y="11"/>
                    <a:pt x="1" y="8"/>
                  </a:cubicBezTo>
                  <a:cubicBezTo>
                    <a:pt x="3" y="4"/>
                    <a:pt x="4" y="0"/>
                    <a:pt x="7" y="4"/>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noEditPoints="1"/>
            </p:cNvSpPr>
            <p:nvPr/>
          </p:nvSpPr>
          <p:spPr bwMode="auto">
            <a:xfrm>
              <a:off x="1838876" y="1696806"/>
              <a:ext cx="278613" cy="273041"/>
            </a:xfrm>
            <a:custGeom>
              <a:avLst/>
              <a:gdLst/>
              <a:ahLst/>
              <a:cxnLst>
                <a:cxn ang="0">
                  <a:pos x="68" y="93"/>
                </a:cxn>
                <a:cxn ang="0">
                  <a:pos x="57" y="96"/>
                </a:cxn>
                <a:cxn ang="0">
                  <a:pos x="51" y="91"/>
                </a:cxn>
                <a:cxn ang="0">
                  <a:pos x="58" y="69"/>
                </a:cxn>
                <a:cxn ang="0">
                  <a:pos x="31" y="81"/>
                </a:cxn>
                <a:cxn ang="0">
                  <a:pos x="25" y="77"/>
                </a:cxn>
                <a:cxn ang="0">
                  <a:pos x="36" y="52"/>
                </a:cxn>
                <a:cxn ang="0">
                  <a:pos x="9" y="64"/>
                </a:cxn>
                <a:cxn ang="0">
                  <a:pos x="3" y="59"/>
                </a:cxn>
                <a:cxn ang="0">
                  <a:pos x="16" y="29"/>
                </a:cxn>
                <a:cxn ang="0">
                  <a:pos x="13" y="25"/>
                </a:cxn>
                <a:cxn ang="0">
                  <a:pos x="16" y="12"/>
                </a:cxn>
                <a:cxn ang="0">
                  <a:pos x="18" y="12"/>
                </a:cxn>
                <a:cxn ang="0">
                  <a:pos x="24" y="8"/>
                </a:cxn>
                <a:cxn ang="0">
                  <a:pos x="41" y="1"/>
                </a:cxn>
                <a:cxn ang="0">
                  <a:pos x="47" y="6"/>
                </a:cxn>
                <a:cxn ang="0">
                  <a:pos x="39" y="27"/>
                </a:cxn>
                <a:cxn ang="0">
                  <a:pos x="71" y="12"/>
                </a:cxn>
                <a:cxn ang="0">
                  <a:pos x="77" y="17"/>
                </a:cxn>
                <a:cxn ang="0">
                  <a:pos x="67" y="41"/>
                </a:cxn>
                <a:cxn ang="0">
                  <a:pos x="86" y="34"/>
                </a:cxn>
                <a:cxn ang="0">
                  <a:pos x="92" y="38"/>
                </a:cxn>
                <a:cxn ang="0">
                  <a:pos x="85" y="61"/>
                </a:cxn>
                <a:cxn ang="0">
                  <a:pos x="90" y="61"/>
                </a:cxn>
                <a:cxn ang="0">
                  <a:pos x="96" y="65"/>
                </a:cxn>
                <a:cxn ang="0">
                  <a:pos x="93" y="78"/>
                </a:cxn>
                <a:cxn ang="0">
                  <a:pos x="90" y="79"/>
                </a:cxn>
                <a:cxn ang="0">
                  <a:pos x="79" y="86"/>
                </a:cxn>
                <a:cxn ang="0">
                  <a:pos x="68" y="93"/>
                </a:cxn>
                <a:cxn ang="0">
                  <a:pos x="80" y="75"/>
                </a:cxn>
                <a:cxn ang="0">
                  <a:pos x="84" y="78"/>
                </a:cxn>
                <a:cxn ang="0">
                  <a:pos x="80" y="75"/>
                </a:cxn>
              </a:cxnLst>
              <a:rect l="0" t="0" r="r" b="b"/>
              <a:pathLst>
                <a:path w="99" h="97">
                  <a:moveTo>
                    <a:pt x="68" y="93"/>
                  </a:moveTo>
                  <a:cubicBezTo>
                    <a:pt x="62" y="96"/>
                    <a:pt x="60" y="97"/>
                    <a:pt x="57" y="96"/>
                  </a:cubicBezTo>
                  <a:cubicBezTo>
                    <a:pt x="54" y="95"/>
                    <a:pt x="52" y="94"/>
                    <a:pt x="51" y="91"/>
                  </a:cubicBezTo>
                  <a:cubicBezTo>
                    <a:pt x="48" y="87"/>
                    <a:pt x="48" y="86"/>
                    <a:pt x="58" y="69"/>
                  </a:cubicBezTo>
                  <a:cubicBezTo>
                    <a:pt x="38" y="81"/>
                    <a:pt x="36" y="82"/>
                    <a:pt x="31" y="81"/>
                  </a:cubicBezTo>
                  <a:cubicBezTo>
                    <a:pt x="29" y="81"/>
                    <a:pt x="27" y="79"/>
                    <a:pt x="25" y="77"/>
                  </a:cubicBezTo>
                  <a:cubicBezTo>
                    <a:pt x="22" y="72"/>
                    <a:pt x="22" y="71"/>
                    <a:pt x="36" y="52"/>
                  </a:cubicBezTo>
                  <a:cubicBezTo>
                    <a:pt x="15" y="65"/>
                    <a:pt x="14" y="65"/>
                    <a:pt x="9" y="64"/>
                  </a:cubicBezTo>
                  <a:cubicBezTo>
                    <a:pt x="7" y="63"/>
                    <a:pt x="5" y="61"/>
                    <a:pt x="3" y="59"/>
                  </a:cubicBezTo>
                  <a:cubicBezTo>
                    <a:pt x="0" y="54"/>
                    <a:pt x="0" y="54"/>
                    <a:pt x="16" y="29"/>
                  </a:cubicBezTo>
                  <a:cubicBezTo>
                    <a:pt x="15" y="28"/>
                    <a:pt x="13" y="27"/>
                    <a:pt x="13" y="25"/>
                  </a:cubicBezTo>
                  <a:cubicBezTo>
                    <a:pt x="10" y="21"/>
                    <a:pt x="11" y="15"/>
                    <a:pt x="16" y="12"/>
                  </a:cubicBezTo>
                  <a:cubicBezTo>
                    <a:pt x="17" y="12"/>
                    <a:pt x="17" y="12"/>
                    <a:pt x="18" y="12"/>
                  </a:cubicBezTo>
                  <a:cubicBezTo>
                    <a:pt x="20" y="11"/>
                    <a:pt x="22" y="9"/>
                    <a:pt x="24" y="8"/>
                  </a:cubicBezTo>
                  <a:cubicBezTo>
                    <a:pt x="34" y="2"/>
                    <a:pt x="36" y="0"/>
                    <a:pt x="41" y="1"/>
                  </a:cubicBezTo>
                  <a:cubicBezTo>
                    <a:pt x="43" y="2"/>
                    <a:pt x="45" y="3"/>
                    <a:pt x="47" y="6"/>
                  </a:cubicBezTo>
                  <a:cubicBezTo>
                    <a:pt x="49" y="10"/>
                    <a:pt x="50" y="11"/>
                    <a:pt x="39" y="27"/>
                  </a:cubicBezTo>
                  <a:cubicBezTo>
                    <a:pt x="66" y="11"/>
                    <a:pt x="67" y="11"/>
                    <a:pt x="71" y="12"/>
                  </a:cubicBezTo>
                  <a:cubicBezTo>
                    <a:pt x="74" y="13"/>
                    <a:pt x="76" y="14"/>
                    <a:pt x="77" y="17"/>
                  </a:cubicBezTo>
                  <a:cubicBezTo>
                    <a:pt x="80" y="22"/>
                    <a:pt x="81" y="22"/>
                    <a:pt x="67" y="41"/>
                  </a:cubicBezTo>
                  <a:cubicBezTo>
                    <a:pt x="81" y="33"/>
                    <a:pt x="82" y="33"/>
                    <a:pt x="86" y="34"/>
                  </a:cubicBezTo>
                  <a:cubicBezTo>
                    <a:pt x="89" y="34"/>
                    <a:pt x="91" y="36"/>
                    <a:pt x="92" y="38"/>
                  </a:cubicBezTo>
                  <a:cubicBezTo>
                    <a:pt x="95" y="43"/>
                    <a:pt x="95" y="44"/>
                    <a:pt x="85" y="61"/>
                  </a:cubicBezTo>
                  <a:cubicBezTo>
                    <a:pt x="87" y="60"/>
                    <a:pt x="88" y="60"/>
                    <a:pt x="90" y="61"/>
                  </a:cubicBezTo>
                  <a:cubicBezTo>
                    <a:pt x="93" y="61"/>
                    <a:pt x="95" y="63"/>
                    <a:pt x="96" y="65"/>
                  </a:cubicBezTo>
                  <a:cubicBezTo>
                    <a:pt x="99" y="70"/>
                    <a:pt x="97" y="76"/>
                    <a:pt x="93" y="78"/>
                  </a:cubicBezTo>
                  <a:cubicBezTo>
                    <a:pt x="92" y="79"/>
                    <a:pt x="91" y="79"/>
                    <a:pt x="90" y="79"/>
                  </a:cubicBezTo>
                  <a:cubicBezTo>
                    <a:pt x="88" y="80"/>
                    <a:pt x="82" y="84"/>
                    <a:pt x="79" y="86"/>
                  </a:cubicBezTo>
                  <a:cubicBezTo>
                    <a:pt x="74" y="89"/>
                    <a:pt x="70" y="92"/>
                    <a:pt x="68" y="93"/>
                  </a:cubicBezTo>
                  <a:close/>
                  <a:moveTo>
                    <a:pt x="80" y="75"/>
                  </a:moveTo>
                  <a:cubicBezTo>
                    <a:pt x="81" y="76"/>
                    <a:pt x="82" y="78"/>
                    <a:pt x="84" y="78"/>
                  </a:cubicBezTo>
                  <a:cubicBezTo>
                    <a:pt x="82" y="77"/>
                    <a:pt x="81" y="76"/>
                    <a:pt x="80" y="75"/>
                  </a:cubicBezTo>
                  <a:close/>
                </a:path>
              </a:pathLst>
            </a:custGeom>
            <a:solidFill>
              <a:srgbClr val="FFAA1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1794298" y="1666159"/>
              <a:ext cx="356624" cy="345481"/>
            </a:xfrm>
            <a:custGeom>
              <a:avLst/>
              <a:gdLst/>
              <a:ahLst/>
              <a:cxnLst>
                <a:cxn ang="0">
                  <a:pos x="27" y="44"/>
                </a:cxn>
                <a:cxn ang="0">
                  <a:pos x="27" y="74"/>
                </a:cxn>
                <a:cxn ang="0">
                  <a:pos x="93" y="87"/>
                </a:cxn>
                <a:cxn ang="0">
                  <a:pos x="82" y="32"/>
                </a:cxn>
                <a:cxn ang="0">
                  <a:pos x="49" y="29"/>
                </a:cxn>
                <a:cxn ang="0">
                  <a:pos x="40" y="13"/>
                </a:cxn>
                <a:cxn ang="0">
                  <a:pos x="95" y="16"/>
                </a:cxn>
                <a:cxn ang="0">
                  <a:pos x="123" y="55"/>
                </a:cxn>
                <a:cxn ang="0">
                  <a:pos x="102" y="103"/>
                </a:cxn>
                <a:cxn ang="0">
                  <a:pos x="17" y="83"/>
                </a:cxn>
                <a:cxn ang="0">
                  <a:pos x="20" y="39"/>
                </a:cxn>
                <a:cxn ang="0">
                  <a:pos x="27" y="44"/>
                </a:cxn>
              </a:cxnLst>
              <a:rect l="0" t="0" r="r" b="b"/>
              <a:pathLst>
                <a:path w="127" h="123">
                  <a:moveTo>
                    <a:pt x="27" y="44"/>
                  </a:moveTo>
                  <a:cubicBezTo>
                    <a:pt x="27" y="43"/>
                    <a:pt x="14" y="57"/>
                    <a:pt x="27" y="74"/>
                  </a:cubicBezTo>
                  <a:cubicBezTo>
                    <a:pt x="38" y="90"/>
                    <a:pt x="73" y="104"/>
                    <a:pt x="93" y="87"/>
                  </a:cubicBezTo>
                  <a:cubicBezTo>
                    <a:pt x="116" y="70"/>
                    <a:pt x="100" y="39"/>
                    <a:pt x="82" y="32"/>
                  </a:cubicBezTo>
                  <a:cubicBezTo>
                    <a:pt x="63" y="22"/>
                    <a:pt x="51" y="30"/>
                    <a:pt x="49" y="29"/>
                  </a:cubicBezTo>
                  <a:cubicBezTo>
                    <a:pt x="41" y="28"/>
                    <a:pt x="19" y="29"/>
                    <a:pt x="40" y="13"/>
                  </a:cubicBezTo>
                  <a:cubicBezTo>
                    <a:pt x="44" y="9"/>
                    <a:pt x="70" y="0"/>
                    <a:pt x="95" y="16"/>
                  </a:cubicBezTo>
                  <a:cubicBezTo>
                    <a:pt x="107" y="24"/>
                    <a:pt x="119" y="37"/>
                    <a:pt x="123" y="55"/>
                  </a:cubicBezTo>
                  <a:cubicBezTo>
                    <a:pt x="127" y="73"/>
                    <a:pt x="117" y="93"/>
                    <a:pt x="102" y="103"/>
                  </a:cubicBezTo>
                  <a:cubicBezTo>
                    <a:pt x="68" y="123"/>
                    <a:pt x="32" y="103"/>
                    <a:pt x="17" y="83"/>
                  </a:cubicBezTo>
                  <a:cubicBezTo>
                    <a:pt x="0" y="58"/>
                    <a:pt x="19" y="37"/>
                    <a:pt x="20" y="39"/>
                  </a:cubicBezTo>
                  <a:cubicBezTo>
                    <a:pt x="29" y="36"/>
                    <a:pt x="34" y="36"/>
                    <a:pt x="27" y="44"/>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1944749" y="2033929"/>
              <a:ext cx="83584" cy="378914"/>
            </a:xfrm>
            <a:custGeom>
              <a:avLst/>
              <a:gdLst/>
              <a:ahLst/>
              <a:cxnLst>
                <a:cxn ang="0">
                  <a:pos x="16" y="6"/>
                </a:cxn>
                <a:cxn ang="0">
                  <a:pos x="24" y="125"/>
                </a:cxn>
                <a:cxn ang="0">
                  <a:pos x="6" y="125"/>
                </a:cxn>
                <a:cxn ang="0">
                  <a:pos x="7" y="6"/>
                </a:cxn>
                <a:cxn ang="0">
                  <a:pos x="16" y="6"/>
                </a:cxn>
              </a:cxnLst>
              <a:rect l="0" t="0" r="r" b="b"/>
              <a:pathLst>
                <a:path w="30" h="135">
                  <a:moveTo>
                    <a:pt x="16" y="6"/>
                  </a:moveTo>
                  <a:cubicBezTo>
                    <a:pt x="14" y="6"/>
                    <a:pt x="30" y="119"/>
                    <a:pt x="24" y="125"/>
                  </a:cubicBezTo>
                  <a:cubicBezTo>
                    <a:pt x="19" y="129"/>
                    <a:pt x="8" y="135"/>
                    <a:pt x="6" y="125"/>
                  </a:cubicBezTo>
                  <a:cubicBezTo>
                    <a:pt x="5" y="116"/>
                    <a:pt x="0" y="9"/>
                    <a:pt x="7" y="6"/>
                  </a:cubicBezTo>
                  <a:cubicBezTo>
                    <a:pt x="12" y="2"/>
                    <a:pt x="16" y="0"/>
                    <a:pt x="16" y="6"/>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2031119" y="2075720"/>
              <a:ext cx="339908" cy="417920"/>
            </a:xfrm>
            <a:custGeom>
              <a:avLst/>
              <a:gdLst/>
              <a:ahLst/>
              <a:cxnLst>
                <a:cxn ang="0">
                  <a:pos x="112" y="137"/>
                </a:cxn>
                <a:cxn ang="0">
                  <a:pos x="105" y="137"/>
                </a:cxn>
                <a:cxn ang="0">
                  <a:pos x="97" y="136"/>
                </a:cxn>
                <a:cxn ang="0">
                  <a:pos x="91" y="136"/>
                </a:cxn>
                <a:cxn ang="0">
                  <a:pos x="93" y="134"/>
                </a:cxn>
                <a:cxn ang="0">
                  <a:pos x="79" y="77"/>
                </a:cxn>
                <a:cxn ang="0">
                  <a:pos x="20" y="3"/>
                </a:cxn>
                <a:cxn ang="0">
                  <a:pos x="11" y="19"/>
                </a:cxn>
                <a:cxn ang="0">
                  <a:pos x="63" y="84"/>
                </a:cxn>
                <a:cxn ang="0">
                  <a:pos x="81" y="139"/>
                </a:cxn>
                <a:cxn ang="0">
                  <a:pos x="84" y="145"/>
                </a:cxn>
                <a:cxn ang="0">
                  <a:pos x="84" y="145"/>
                </a:cxn>
                <a:cxn ang="0">
                  <a:pos x="84" y="145"/>
                </a:cxn>
                <a:cxn ang="0">
                  <a:pos x="90" y="148"/>
                </a:cxn>
                <a:cxn ang="0">
                  <a:pos x="91" y="148"/>
                </a:cxn>
                <a:cxn ang="0">
                  <a:pos x="91" y="148"/>
                </a:cxn>
                <a:cxn ang="0">
                  <a:pos x="92" y="148"/>
                </a:cxn>
                <a:cxn ang="0">
                  <a:pos x="93" y="148"/>
                </a:cxn>
                <a:cxn ang="0">
                  <a:pos x="95" y="148"/>
                </a:cxn>
                <a:cxn ang="0">
                  <a:pos x="104" y="147"/>
                </a:cxn>
                <a:cxn ang="0">
                  <a:pos x="112" y="146"/>
                </a:cxn>
                <a:cxn ang="0">
                  <a:pos x="112" y="137"/>
                </a:cxn>
              </a:cxnLst>
              <a:rect l="0" t="0" r="r" b="b"/>
              <a:pathLst>
                <a:path w="121" h="149">
                  <a:moveTo>
                    <a:pt x="112" y="137"/>
                  </a:moveTo>
                  <a:cubicBezTo>
                    <a:pt x="112" y="137"/>
                    <a:pt x="110" y="137"/>
                    <a:pt x="105" y="137"/>
                  </a:cubicBezTo>
                  <a:cubicBezTo>
                    <a:pt x="103" y="137"/>
                    <a:pt x="100" y="136"/>
                    <a:pt x="97" y="136"/>
                  </a:cubicBezTo>
                  <a:cubicBezTo>
                    <a:pt x="91" y="136"/>
                    <a:pt x="91" y="136"/>
                    <a:pt x="91" y="136"/>
                  </a:cubicBezTo>
                  <a:cubicBezTo>
                    <a:pt x="98" y="140"/>
                    <a:pt x="92" y="135"/>
                    <a:pt x="93" y="134"/>
                  </a:cubicBezTo>
                  <a:cubicBezTo>
                    <a:pt x="87" y="121"/>
                    <a:pt x="85" y="99"/>
                    <a:pt x="79" y="77"/>
                  </a:cubicBezTo>
                  <a:cubicBezTo>
                    <a:pt x="69" y="30"/>
                    <a:pt x="24" y="0"/>
                    <a:pt x="20" y="3"/>
                  </a:cubicBezTo>
                  <a:cubicBezTo>
                    <a:pt x="11" y="5"/>
                    <a:pt x="0" y="12"/>
                    <a:pt x="11" y="19"/>
                  </a:cubicBezTo>
                  <a:cubicBezTo>
                    <a:pt x="17" y="22"/>
                    <a:pt x="51" y="44"/>
                    <a:pt x="63" y="84"/>
                  </a:cubicBezTo>
                  <a:cubicBezTo>
                    <a:pt x="69" y="103"/>
                    <a:pt x="72" y="123"/>
                    <a:pt x="81" y="139"/>
                  </a:cubicBezTo>
                  <a:cubicBezTo>
                    <a:pt x="84" y="145"/>
                    <a:pt x="84" y="145"/>
                    <a:pt x="84" y="145"/>
                  </a:cubicBezTo>
                  <a:cubicBezTo>
                    <a:pt x="84" y="145"/>
                    <a:pt x="84" y="145"/>
                    <a:pt x="84" y="145"/>
                  </a:cubicBezTo>
                  <a:cubicBezTo>
                    <a:pt x="84" y="145"/>
                    <a:pt x="84" y="145"/>
                    <a:pt x="84" y="145"/>
                  </a:cubicBezTo>
                  <a:cubicBezTo>
                    <a:pt x="79" y="142"/>
                    <a:pt x="92" y="149"/>
                    <a:pt x="90" y="148"/>
                  </a:cubicBezTo>
                  <a:cubicBezTo>
                    <a:pt x="91" y="148"/>
                    <a:pt x="91" y="148"/>
                    <a:pt x="91" y="148"/>
                  </a:cubicBezTo>
                  <a:cubicBezTo>
                    <a:pt x="91" y="148"/>
                    <a:pt x="91" y="148"/>
                    <a:pt x="91" y="148"/>
                  </a:cubicBezTo>
                  <a:cubicBezTo>
                    <a:pt x="92" y="148"/>
                    <a:pt x="92" y="148"/>
                    <a:pt x="92" y="148"/>
                  </a:cubicBezTo>
                  <a:cubicBezTo>
                    <a:pt x="93" y="148"/>
                    <a:pt x="93" y="148"/>
                    <a:pt x="93" y="148"/>
                  </a:cubicBezTo>
                  <a:cubicBezTo>
                    <a:pt x="95" y="148"/>
                    <a:pt x="95" y="148"/>
                    <a:pt x="95" y="148"/>
                  </a:cubicBezTo>
                  <a:cubicBezTo>
                    <a:pt x="99" y="148"/>
                    <a:pt x="102" y="148"/>
                    <a:pt x="104" y="147"/>
                  </a:cubicBezTo>
                  <a:cubicBezTo>
                    <a:pt x="109" y="147"/>
                    <a:pt x="112" y="146"/>
                    <a:pt x="112" y="146"/>
                  </a:cubicBezTo>
                  <a:cubicBezTo>
                    <a:pt x="117" y="141"/>
                    <a:pt x="121" y="137"/>
                    <a:pt x="112" y="137"/>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1429316" y="2086864"/>
              <a:ext cx="468069" cy="142092"/>
            </a:xfrm>
            <a:custGeom>
              <a:avLst/>
              <a:gdLst/>
              <a:ahLst/>
              <a:cxnLst>
                <a:cxn ang="0">
                  <a:pos x="7" y="34"/>
                </a:cxn>
                <a:cxn ang="0">
                  <a:pos x="14" y="31"/>
                </a:cxn>
                <a:cxn ang="0">
                  <a:pos x="21" y="27"/>
                </a:cxn>
                <a:cxn ang="0">
                  <a:pos x="25" y="25"/>
                </a:cxn>
                <a:cxn ang="0">
                  <a:pos x="27" y="24"/>
                </a:cxn>
                <a:cxn ang="0">
                  <a:pos x="22" y="24"/>
                </a:cxn>
                <a:cxn ang="0">
                  <a:pos x="23" y="24"/>
                </a:cxn>
                <a:cxn ang="0">
                  <a:pos x="25" y="26"/>
                </a:cxn>
                <a:cxn ang="0">
                  <a:pos x="81" y="45"/>
                </a:cxn>
                <a:cxn ang="0">
                  <a:pos x="143" y="42"/>
                </a:cxn>
                <a:cxn ang="0">
                  <a:pos x="166" y="15"/>
                </a:cxn>
                <a:cxn ang="0">
                  <a:pos x="148" y="10"/>
                </a:cxn>
                <a:cxn ang="0">
                  <a:pos x="133" y="25"/>
                </a:cxn>
                <a:cxn ang="0">
                  <a:pos x="82" y="27"/>
                </a:cxn>
                <a:cxn ang="0">
                  <a:pos x="32" y="14"/>
                </a:cxn>
                <a:cxn ang="0">
                  <a:pos x="30" y="13"/>
                </a:cxn>
                <a:cxn ang="0">
                  <a:pos x="28" y="13"/>
                </a:cxn>
                <a:cxn ang="0">
                  <a:pos x="28" y="13"/>
                </a:cxn>
                <a:cxn ang="0">
                  <a:pos x="28" y="13"/>
                </a:cxn>
                <a:cxn ang="0">
                  <a:pos x="21" y="13"/>
                </a:cxn>
                <a:cxn ang="0">
                  <a:pos x="21" y="13"/>
                </a:cxn>
                <a:cxn ang="0">
                  <a:pos x="20" y="13"/>
                </a:cxn>
                <a:cxn ang="0">
                  <a:pos x="20" y="13"/>
                </a:cxn>
                <a:cxn ang="0">
                  <a:pos x="16" y="16"/>
                </a:cxn>
                <a:cxn ang="0">
                  <a:pos x="9" y="21"/>
                </a:cxn>
                <a:cxn ang="0">
                  <a:pos x="3" y="26"/>
                </a:cxn>
                <a:cxn ang="0">
                  <a:pos x="7" y="34"/>
                </a:cxn>
              </a:cxnLst>
              <a:rect l="0" t="0" r="r" b="b"/>
              <a:pathLst>
                <a:path w="167" h="50">
                  <a:moveTo>
                    <a:pt x="7" y="34"/>
                  </a:moveTo>
                  <a:cubicBezTo>
                    <a:pt x="7" y="34"/>
                    <a:pt x="10" y="33"/>
                    <a:pt x="14" y="31"/>
                  </a:cubicBezTo>
                  <a:cubicBezTo>
                    <a:pt x="16" y="30"/>
                    <a:pt x="18" y="28"/>
                    <a:pt x="21" y="27"/>
                  </a:cubicBezTo>
                  <a:cubicBezTo>
                    <a:pt x="25" y="25"/>
                    <a:pt x="25" y="25"/>
                    <a:pt x="25" y="25"/>
                  </a:cubicBezTo>
                  <a:cubicBezTo>
                    <a:pt x="27" y="24"/>
                    <a:pt x="27" y="24"/>
                    <a:pt x="27" y="24"/>
                  </a:cubicBezTo>
                  <a:cubicBezTo>
                    <a:pt x="25" y="24"/>
                    <a:pt x="32" y="24"/>
                    <a:pt x="22" y="24"/>
                  </a:cubicBezTo>
                  <a:cubicBezTo>
                    <a:pt x="23" y="24"/>
                    <a:pt x="23" y="24"/>
                    <a:pt x="23" y="24"/>
                  </a:cubicBezTo>
                  <a:cubicBezTo>
                    <a:pt x="25" y="26"/>
                    <a:pt x="25" y="26"/>
                    <a:pt x="25" y="26"/>
                  </a:cubicBezTo>
                  <a:cubicBezTo>
                    <a:pt x="40" y="33"/>
                    <a:pt x="60" y="41"/>
                    <a:pt x="81" y="45"/>
                  </a:cubicBezTo>
                  <a:cubicBezTo>
                    <a:pt x="102" y="49"/>
                    <a:pt x="125" y="50"/>
                    <a:pt x="143" y="42"/>
                  </a:cubicBezTo>
                  <a:cubicBezTo>
                    <a:pt x="163" y="34"/>
                    <a:pt x="167" y="16"/>
                    <a:pt x="166" y="15"/>
                  </a:cubicBezTo>
                  <a:cubicBezTo>
                    <a:pt x="162" y="5"/>
                    <a:pt x="152" y="0"/>
                    <a:pt x="148" y="10"/>
                  </a:cubicBezTo>
                  <a:cubicBezTo>
                    <a:pt x="147" y="12"/>
                    <a:pt x="145" y="20"/>
                    <a:pt x="133" y="25"/>
                  </a:cubicBezTo>
                  <a:cubicBezTo>
                    <a:pt x="121" y="30"/>
                    <a:pt x="101" y="30"/>
                    <a:pt x="82" y="27"/>
                  </a:cubicBezTo>
                  <a:cubicBezTo>
                    <a:pt x="63" y="24"/>
                    <a:pt x="45" y="19"/>
                    <a:pt x="32" y="14"/>
                  </a:cubicBezTo>
                  <a:cubicBezTo>
                    <a:pt x="30" y="13"/>
                    <a:pt x="30" y="13"/>
                    <a:pt x="30" y="13"/>
                  </a:cubicBezTo>
                  <a:cubicBezTo>
                    <a:pt x="28" y="13"/>
                    <a:pt x="28" y="13"/>
                    <a:pt x="28" y="13"/>
                  </a:cubicBezTo>
                  <a:cubicBezTo>
                    <a:pt x="28" y="13"/>
                    <a:pt x="28" y="13"/>
                    <a:pt x="28" y="13"/>
                  </a:cubicBezTo>
                  <a:cubicBezTo>
                    <a:pt x="28" y="13"/>
                    <a:pt x="28" y="13"/>
                    <a:pt x="28" y="13"/>
                  </a:cubicBezTo>
                  <a:cubicBezTo>
                    <a:pt x="13" y="13"/>
                    <a:pt x="24" y="13"/>
                    <a:pt x="21" y="13"/>
                  </a:cubicBezTo>
                  <a:cubicBezTo>
                    <a:pt x="21" y="13"/>
                    <a:pt x="21" y="13"/>
                    <a:pt x="21" y="13"/>
                  </a:cubicBezTo>
                  <a:cubicBezTo>
                    <a:pt x="20" y="13"/>
                    <a:pt x="20" y="13"/>
                    <a:pt x="20" y="13"/>
                  </a:cubicBezTo>
                  <a:cubicBezTo>
                    <a:pt x="20" y="13"/>
                    <a:pt x="20" y="13"/>
                    <a:pt x="20" y="13"/>
                  </a:cubicBezTo>
                  <a:cubicBezTo>
                    <a:pt x="16" y="16"/>
                    <a:pt x="16" y="16"/>
                    <a:pt x="16" y="16"/>
                  </a:cubicBezTo>
                  <a:cubicBezTo>
                    <a:pt x="13" y="18"/>
                    <a:pt x="11" y="19"/>
                    <a:pt x="9" y="21"/>
                  </a:cubicBezTo>
                  <a:cubicBezTo>
                    <a:pt x="6" y="24"/>
                    <a:pt x="3" y="25"/>
                    <a:pt x="3" y="26"/>
                  </a:cubicBezTo>
                  <a:cubicBezTo>
                    <a:pt x="1" y="33"/>
                    <a:pt x="0" y="38"/>
                    <a:pt x="7" y="34"/>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p:cNvSpPr>
            <p:nvPr/>
          </p:nvSpPr>
          <p:spPr bwMode="auto">
            <a:xfrm>
              <a:off x="948239" y="1798216"/>
              <a:ext cx="671433" cy="768872"/>
            </a:xfrm>
            <a:custGeom>
              <a:avLst/>
              <a:gdLst/>
              <a:ahLst/>
              <a:cxnLst>
                <a:cxn ang="0">
                  <a:pos x="422" y="494"/>
                </a:cxn>
                <a:cxn ang="0">
                  <a:pos x="264" y="466"/>
                </a:cxn>
                <a:cxn ang="0">
                  <a:pos x="116" y="472"/>
                </a:cxn>
                <a:cxn ang="0">
                  <a:pos x="103" y="473"/>
                </a:cxn>
                <a:cxn ang="0">
                  <a:pos x="109" y="182"/>
                </a:cxn>
                <a:cxn ang="0">
                  <a:pos x="85" y="45"/>
                </a:cxn>
                <a:cxn ang="0">
                  <a:pos x="69" y="49"/>
                </a:cxn>
                <a:cxn ang="0">
                  <a:pos x="84" y="189"/>
                </a:cxn>
                <a:cxn ang="0">
                  <a:pos x="69" y="470"/>
                </a:cxn>
                <a:cxn ang="0">
                  <a:pos x="67" y="475"/>
                </a:cxn>
                <a:cxn ang="0">
                  <a:pos x="29" y="478"/>
                </a:cxn>
                <a:cxn ang="0">
                  <a:pos x="20" y="524"/>
                </a:cxn>
                <a:cxn ang="0">
                  <a:pos x="55" y="527"/>
                </a:cxn>
                <a:cxn ang="0">
                  <a:pos x="82" y="511"/>
                </a:cxn>
                <a:cxn ang="0">
                  <a:pos x="105" y="510"/>
                </a:cxn>
                <a:cxn ang="0">
                  <a:pos x="248" y="505"/>
                </a:cxn>
                <a:cxn ang="0">
                  <a:pos x="411" y="527"/>
                </a:cxn>
                <a:cxn ang="0">
                  <a:pos x="422" y="494"/>
                </a:cxn>
              </a:cxnLst>
              <a:rect l="0" t="0" r="r" b="b"/>
              <a:pathLst>
                <a:path w="481" h="551">
                  <a:moveTo>
                    <a:pt x="422" y="494"/>
                  </a:moveTo>
                  <a:cubicBezTo>
                    <a:pt x="416" y="488"/>
                    <a:pt x="353" y="467"/>
                    <a:pt x="264" y="466"/>
                  </a:cubicBezTo>
                  <a:cubicBezTo>
                    <a:pt x="219" y="465"/>
                    <a:pt x="169" y="469"/>
                    <a:pt x="116" y="472"/>
                  </a:cubicBezTo>
                  <a:cubicBezTo>
                    <a:pt x="112" y="473"/>
                    <a:pt x="107" y="473"/>
                    <a:pt x="103" y="473"/>
                  </a:cubicBezTo>
                  <a:cubicBezTo>
                    <a:pt x="139" y="363"/>
                    <a:pt x="115" y="260"/>
                    <a:pt x="109" y="182"/>
                  </a:cubicBezTo>
                  <a:cubicBezTo>
                    <a:pt x="98" y="99"/>
                    <a:pt x="85" y="45"/>
                    <a:pt x="85" y="45"/>
                  </a:cubicBezTo>
                  <a:cubicBezTo>
                    <a:pt x="75" y="0"/>
                    <a:pt x="73" y="22"/>
                    <a:pt x="69" y="49"/>
                  </a:cubicBezTo>
                  <a:cubicBezTo>
                    <a:pt x="68" y="55"/>
                    <a:pt x="77" y="109"/>
                    <a:pt x="84" y="189"/>
                  </a:cubicBezTo>
                  <a:cubicBezTo>
                    <a:pt x="89" y="266"/>
                    <a:pt x="104" y="380"/>
                    <a:pt x="69" y="470"/>
                  </a:cubicBezTo>
                  <a:cubicBezTo>
                    <a:pt x="69" y="472"/>
                    <a:pt x="68" y="473"/>
                    <a:pt x="67" y="475"/>
                  </a:cubicBezTo>
                  <a:cubicBezTo>
                    <a:pt x="56" y="475"/>
                    <a:pt x="44" y="476"/>
                    <a:pt x="29" y="478"/>
                  </a:cubicBezTo>
                  <a:cubicBezTo>
                    <a:pt x="17" y="481"/>
                    <a:pt x="0" y="506"/>
                    <a:pt x="20" y="524"/>
                  </a:cubicBezTo>
                  <a:cubicBezTo>
                    <a:pt x="42" y="533"/>
                    <a:pt x="43" y="528"/>
                    <a:pt x="55" y="527"/>
                  </a:cubicBezTo>
                  <a:cubicBezTo>
                    <a:pt x="66" y="524"/>
                    <a:pt x="75" y="518"/>
                    <a:pt x="82" y="511"/>
                  </a:cubicBezTo>
                  <a:cubicBezTo>
                    <a:pt x="105" y="510"/>
                    <a:pt x="105" y="510"/>
                    <a:pt x="105" y="510"/>
                  </a:cubicBezTo>
                  <a:cubicBezTo>
                    <a:pt x="157" y="508"/>
                    <a:pt x="205" y="505"/>
                    <a:pt x="248" y="505"/>
                  </a:cubicBezTo>
                  <a:cubicBezTo>
                    <a:pt x="334" y="505"/>
                    <a:pt x="394" y="522"/>
                    <a:pt x="411" y="527"/>
                  </a:cubicBezTo>
                  <a:cubicBezTo>
                    <a:pt x="481" y="551"/>
                    <a:pt x="452" y="515"/>
                    <a:pt x="422" y="494"/>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8"/>
            <p:cNvSpPr>
              <a:spLocks/>
            </p:cNvSpPr>
            <p:nvPr/>
          </p:nvSpPr>
          <p:spPr bwMode="auto">
            <a:xfrm>
              <a:off x="1706920" y="2428508"/>
              <a:ext cx="253539" cy="565584"/>
            </a:xfrm>
            <a:custGeom>
              <a:avLst/>
              <a:gdLst/>
              <a:ahLst/>
              <a:cxnLst>
                <a:cxn ang="0">
                  <a:pos x="72" y="16"/>
                </a:cxn>
                <a:cxn ang="0">
                  <a:pos x="54" y="60"/>
                </a:cxn>
                <a:cxn ang="0">
                  <a:pos x="53" y="138"/>
                </a:cxn>
                <a:cxn ang="0">
                  <a:pos x="56" y="177"/>
                </a:cxn>
                <a:cxn ang="0">
                  <a:pos x="56" y="186"/>
                </a:cxn>
                <a:cxn ang="0">
                  <a:pos x="48" y="187"/>
                </a:cxn>
                <a:cxn ang="0">
                  <a:pos x="13" y="192"/>
                </a:cxn>
                <a:cxn ang="0">
                  <a:pos x="12" y="201"/>
                </a:cxn>
                <a:cxn ang="0">
                  <a:pos x="48" y="200"/>
                </a:cxn>
                <a:cxn ang="0">
                  <a:pos x="63" y="201"/>
                </a:cxn>
                <a:cxn ang="0">
                  <a:pos x="63" y="201"/>
                </a:cxn>
                <a:cxn ang="0">
                  <a:pos x="70" y="196"/>
                </a:cxn>
                <a:cxn ang="0">
                  <a:pos x="70" y="196"/>
                </a:cxn>
                <a:cxn ang="0">
                  <a:pos x="70" y="195"/>
                </a:cxn>
                <a:cxn ang="0">
                  <a:pos x="70" y="195"/>
                </a:cxn>
                <a:cxn ang="0">
                  <a:pos x="70" y="193"/>
                </a:cxn>
                <a:cxn ang="0">
                  <a:pos x="70" y="191"/>
                </a:cxn>
                <a:cxn ang="0">
                  <a:pos x="71" y="186"/>
                </a:cxn>
                <a:cxn ang="0">
                  <a:pos x="71" y="176"/>
                </a:cxn>
                <a:cxn ang="0">
                  <a:pos x="71" y="135"/>
                </a:cxn>
                <a:cxn ang="0">
                  <a:pos x="75" y="60"/>
                </a:cxn>
                <a:cxn ang="0">
                  <a:pos x="86" y="27"/>
                </a:cxn>
                <a:cxn ang="0">
                  <a:pos x="72" y="16"/>
                </a:cxn>
              </a:cxnLst>
              <a:rect l="0" t="0" r="r" b="b"/>
              <a:pathLst>
                <a:path w="90" h="202">
                  <a:moveTo>
                    <a:pt x="72" y="16"/>
                  </a:moveTo>
                  <a:cubicBezTo>
                    <a:pt x="68" y="20"/>
                    <a:pt x="57" y="37"/>
                    <a:pt x="54" y="60"/>
                  </a:cubicBezTo>
                  <a:cubicBezTo>
                    <a:pt x="50" y="83"/>
                    <a:pt x="51" y="111"/>
                    <a:pt x="53" y="138"/>
                  </a:cubicBezTo>
                  <a:cubicBezTo>
                    <a:pt x="54" y="151"/>
                    <a:pt x="55" y="165"/>
                    <a:pt x="56" y="177"/>
                  </a:cubicBezTo>
                  <a:cubicBezTo>
                    <a:pt x="56" y="180"/>
                    <a:pt x="56" y="183"/>
                    <a:pt x="56" y="186"/>
                  </a:cubicBezTo>
                  <a:cubicBezTo>
                    <a:pt x="53" y="186"/>
                    <a:pt x="50" y="186"/>
                    <a:pt x="48" y="187"/>
                  </a:cubicBezTo>
                  <a:cubicBezTo>
                    <a:pt x="26" y="190"/>
                    <a:pt x="15" y="191"/>
                    <a:pt x="13" y="192"/>
                  </a:cubicBezTo>
                  <a:cubicBezTo>
                    <a:pt x="7" y="195"/>
                    <a:pt x="0" y="198"/>
                    <a:pt x="12" y="201"/>
                  </a:cubicBezTo>
                  <a:cubicBezTo>
                    <a:pt x="12" y="201"/>
                    <a:pt x="28" y="202"/>
                    <a:pt x="48" y="200"/>
                  </a:cubicBezTo>
                  <a:cubicBezTo>
                    <a:pt x="53" y="199"/>
                    <a:pt x="58" y="200"/>
                    <a:pt x="63" y="201"/>
                  </a:cubicBezTo>
                  <a:cubicBezTo>
                    <a:pt x="63" y="201"/>
                    <a:pt x="63" y="201"/>
                    <a:pt x="63" y="201"/>
                  </a:cubicBezTo>
                  <a:cubicBezTo>
                    <a:pt x="61" y="202"/>
                    <a:pt x="77" y="191"/>
                    <a:pt x="70" y="196"/>
                  </a:cubicBezTo>
                  <a:cubicBezTo>
                    <a:pt x="70" y="196"/>
                    <a:pt x="70" y="196"/>
                    <a:pt x="70" y="196"/>
                  </a:cubicBezTo>
                  <a:cubicBezTo>
                    <a:pt x="70" y="195"/>
                    <a:pt x="70" y="195"/>
                    <a:pt x="70" y="195"/>
                  </a:cubicBezTo>
                  <a:cubicBezTo>
                    <a:pt x="70" y="195"/>
                    <a:pt x="70" y="195"/>
                    <a:pt x="70" y="195"/>
                  </a:cubicBezTo>
                  <a:cubicBezTo>
                    <a:pt x="70" y="193"/>
                    <a:pt x="70" y="193"/>
                    <a:pt x="70" y="193"/>
                  </a:cubicBezTo>
                  <a:cubicBezTo>
                    <a:pt x="70" y="191"/>
                    <a:pt x="70" y="191"/>
                    <a:pt x="70" y="191"/>
                  </a:cubicBezTo>
                  <a:cubicBezTo>
                    <a:pt x="71" y="186"/>
                    <a:pt x="71" y="186"/>
                    <a:pt x="71" y="186"/>
                  </a:cubicBezTo>
                  <a:cubicBezTo>
                    <a:pt x="71" y="176"/>
                    <a:pt x="71" y="176"/>
                    <a:pt x="71" y="176"/>
                  </a:cubicBezTo>
                  <a:cubicBezTo>
                    <a:pt x="71" y="163"/>
                    <a:pt x="71" y="149"/>
                    <a:pt x="71" y="135"/>
                  </a:cubicBezTo>
                  <a:cubicBezTo>
                    <a:pt x="70" y="107"/>
                    <a:pt x="71" y="79"/>
                    <a:pt x="75" y="60"/>
                  </a:cubicBezTo>
                  <a:cubicBezTo>
                    <a:pt x="78" y="39"/>
                    <a:pt x="86" y="29"/>
                    <a:pt x="86" y="27"/>
                  </a:cubicBezTo>
                  <a:cubicBezTo>
                    <a:pt x="86" y="20"/>
                    <a:pt x="90" y="0"/>
                    <a:pt x="72" y="16"/>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9"/>
            <p:cNvSpPr>
              <a:spLocks/>
            </p:cNvSpPr>
            <p:nvPr/>
          </p:nvSpPr>
          <p:spPr bwMode="auto">
            <a:xfrm>
              <a:off x="2013395" y="2478658"/>
              <a:ext cx="231250" cy="546082"/>
            </a:xfrm>
            <a:custGeom>
              <a:avLst/>
              <a:gdLst/>
              <a:ahLst/>
              <a:cxnLst>
                <a:cxn ang="0">
                  <a:pos x="71" y="177"/>
                </a:cxn>
                <a:cxn ang="0">
                  <a:pos x="38" y="176"/>
                </a:cxn>
                <a:cxn ang="0">
                  <a:pos x="37" y="175"/>
                </a:cxn>
                <a:cxn ang="0">
                  <a:pos x="37" y="172"/>
                </a:cxn>
                <a:cxn ang="0">
                  <a:pos x="38" y="155"/>
                </a:cxn>
                <a:cxn ang="0">
                  <a:pos x="41" y="116"/>
                </a:cxn>
                <a:cxn ang="0">
                  <a:pos x="41" y="40"/>
                </a:cxn>
                <a:cxn ang="0">
                  <a:pos x="23" y="4"/>
                </a:cxn>
                <a:cxn ang="0">
                  <a:pos x="9" y="15"/>
                </a:cxn>
                <a:cxn ang="0">
                  <a:pos x="22" y="48"/>
                </a:cxn>
                <a:cxn ang="0">
                  <a:pos x="24" y="117"/>
                </a:cxn>
                <a:cxn ang="0">
                  <a:pos x="22" y="154"/>
                </a:cxn>
                <a:cxn ang="0">
                  <a:pos x="22" y="172"/>
                </a:cxn>
                <a:cxn ang="0">
                  <a:pos x="23" y="180"/>
                </a:cxn>
                <a:cxn ang="0">
                  <a:pos x="23" y="181"/>
                </a:cxn>
                <a:cxn ang="0">
                  <a:pos x="23" y="181"/>
                </a:cxn>
                <a:cxn ang="0">
                  <a:pos x="23" y="181"/>
                </a:cxn>
                <a:cxn ang="0">
                  <a:pos x="31" y="189"/>
                </a:cxn>
                <a:cxn ang="0">
                  <a:pos x="31" y="189"/>
                </a:cxn>
                <a:cxn ang="0">
                  <a:pos x="31" y="189"/>
                </a:cxn>
                <a:cxn ang="0">
                  <a:pos x="33" y="189"/>
                </a:cxn>
                <a:cxn ang="0">
                  <a:pos x="37" y="189"/>
                </a:cxn>
                <a:cxn ang="0">
                  <a:pos x="71" y="186"/>
                </a:cxn>
                <a:cxn ang="0">
                  <a:pos x="71" y="177"/>
                </a:cxn>
              </a:cxnLst>
              <a:rect l="0" t="0" r="r" b="b"/>
              <a:pathLst>
                <a:path w="82" h="195">
                  <a:moveTo>
                    <a:pt x="71" y="177"/>
                  </a:moveTo>
                  <a:cubicBezTo>
                    <a:pt x="71" y="177"/>
                    <a:pt x="58" y="177"/>
                    <a:pt x="38" y="176"/>
                  </a:cubicBezTo>
                  <a:cubicBezTo>
                    <a:pt x="37" y="175"/>
                    <a:pt x="37" y="175"/>
                    <a:pt x="37" y="175"/>
                  </a:cubicBezTo>
                  <a:cubicBezTo>
                    <a:pt x="37" y="172"/>
                    <a:pt x="37" y="172"/>
                    <a:pt x="37" y="172"/>
                  </a:cubicBezTo>
                  <a:cubicBezTo>
                    <a:pt x="37" y="167"/>
                    <a:pt x="37" y="161"/>
                    <a:pt x="38" y="155"/>
                  </a:cubicBezTo>
                  <a:cubicBezTo>
                    <a:pt x="39" y="143"/>
                    <a:pt x="40" y="130"/>
                    <a:pt x="41" y="116"/>
                  </a:cubicBezTo>
                  <a:cubicBezTo>
                    <a:pt x="44" y="90"/>
                    <a:pt x="45" y="62"/>
                    <a:pt x="41" y="40"/>
                  </a:cubicBezTo>
                  <a:cubicBezTo>
                    <a:pt x="37" y="18"/>
                    <a:pt x="25" y="4"/>
                    <a:pt x="23" y="4"/>
                  </a:cubicBezTo>
                  <a:cubicBezTo>
                    <a:pt x="11" y="0"/>
                    <a:pt x="0" y="4"/>
                    <a:pt x="9" y="15"/>
                  </a:cubicBezTo>
                  <a:cubicBezTo>
                    <a:pt x="11" y="18"/>
                    <a:pt x="18" y="29"/>
                    <a:pt x="22" y="48"/>
                  </a:cubicBezTo>
                  <a:cubicBezTo>
                    <a:pt x="25" y="67"/>
                    <a:pt x="25" y="92"/>
                    <a:pt x="24" y="117"/>
                  </a:cubicBezTo>
                  <a:cubicBezTo>
                    <a:pt x="23" y="130"/>
                    <a:pt x="22" y="142"/>
                    <a:pt x="22" y="154"/>
                  </a:cubicBezTo>
                  <a:cubicBezTo>
                    <a:pt x="22" y="160"/>
                    <a:pt x="22" y="166"/>
                    <a:pt x="22" y="172"/>
                  </a:cubicBezTo>
                  <a:cubicBezTo>
                    <a:pt x="23" y="180"/>
                    <a:pt x="23" y="180"/>
                    <a:pt x="23" y="180"/>
                  </a:cubicBezTo>
                  <a:cubicBezTo>
                    <a:pt x="23" y="181"/>
                    <a:pt x="23" y="181"/>
                    <a:pt x="23" y="181"/>
                  </a:cubicBezTo>
                  <a:cubicBezTo>
                    <a:pt x="23" y="181"/>
                    <a:pt x="23" y="181"/>
                    <a:pt x="23" y="181"/>
                  </a:cubicBezTo>
                  <a:cubicBezTo>
                    <a:pt x="23" y="181"/>
                    <a:pt x="23" y="181"/>
                    <a:pt x="23" y="181"/>
                  </a:cubicBezTo>
                  <a:cubicBezTo>
                    <a:pt x="21" y="180"/>
                    <a:pt x="37" y="195"/>
                    <a:pt x="31" y="189"/>
                  </a:cubicBezTo>
                  <a:cubicBezTo>
                    <a:pt x="31" y="189"/>
                    <a:pt x="31" y="189"/>
                    <a:pt x="31" y="189"/>
                  </a:cubicBezTo>
                  <a:cubicBezTo>
                    <a:pt x="31" y="189"/>
                    <a:pt x="31" y="189"/>
                    <a:pt x="31" y="189"/>
                  </a:cubicBezTo>
                  <a:cubicBezTo>
                    <a:pt x="33" y="189"/>
                    <a:pt x="33" y="189"/>
                    <a:pt x="33" y="189"/>
                  </a:cubicBezTo>
                  <a:cubicBezTo>
                    <a:pt x="37" y="189"/>
                    <a:pt x="37" y="189"/>
                    <a:pt x="37" y="189"/>
                  </a:cubicBezTo>
                  <a:cubicBezTo>
                    <a:pt x="56" y="188"/>
                    <a:pt x="69" y="187"/>
                    <a:pt x="71" y="186"/>
                  </a:cubicBezTo>
                  <a:cubicBezTo>
                    <a:pt x="77" y="181"/>
                    <a:pt x="82" y="177"/>
                    <a:pt x="71" y="177"/>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6905263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8E5861-E65C-4BE8-8BCB-9B255B5A3C3D}" type="slidenum">
              <a:rPr lang="en-US" smtClean="0"/>
              <a:t>‹#›</a:t>
            </a:fld>
            <a:endParaRPr lang="en-US" dirty="0"/>
          </a:p>
        </p:txBody>
      </p:sp>
    </p:spTree>
    <p:extLst>
      <p:ext uri="{BB962C8B-B14F-4D97-AF65-F5344CB8AC3E}">
        <p14:creationId xmlns:p14="http://schemas.microsoft.com/office/powerpoint/2010/main" val="31892041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8E5861-E65C-4BE8-8BCB-9B255B5A3C3D}" type="slidenum">
              <a:rPr lang="en-US" smtClean="0"/>
              <a:t>‹#›</a:t>
            </a:fld>
            <a:endParaRPr lang="en-US" dirty="0"/>
          </a:p>
        </p:txBody>
      </p:sp>
    </p:spTree>
    <p:extLst>
      <p:ext uri="{BB962C8B-B14F-4D97-AF65-F5344CB8AC3E}">
        <p14:creationId xmlns:p14="http://schemas.microsoft.com/office/powerpoint/2010/main" val="2228300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a:t>
            </a:fld>
            <a:endParaRPr lang="en-US" dirty="0"/>
          </a:p>
        </p:txBody>
      </p:sp>
    </p:spTree>
    <p:extLst>
      <p:ext uri="{BB962C8B-B14F-4D97-AF65-F5344CB8AC3E}">
        <p14:creationId xmlns:p14="http://schemas.microsoft.com/office/powerpoint/2010/main" val="21325331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a:t>
            </a:fld>
            <a:endParaRPr lang="en-US" dirty="0"/>
          </a:p>
        </p:txBody>
      </p:sp>
    </p:spTree>
    <p:extLst>
      <p:ext uri="{BB962C8B-B14F-4D97-AF65-F5344CB8AC3E}">
        <p14:creationId xmlns:p14="http://schemas.microsoft.com/office/powerpoint/2010/main" val="61626071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8E5861-E65C-4BE8-8BCB-9B255B5A3C3D}" type="slidenum">
              <a:rPr lang="en-US" smtClean="0"/>
              <a:t>‹#›</a:t>
            </a:fld>
            <a:endParaRPr lang="en-US" dirty="0"/>
          </a:p>
        </p:txBody>
      </p:sp>
    </p:spTree>
    <p:extLst>
      <p:ext uri="{BB962C8B-B14F-4D97-AF65-F5344CB8AC3E}">
        <p14:creationId xmlns:p14="http://schemas.microsoft.com/office/powerpoint/2010/main" val="266835911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8E5861-E65C-4BE8-8BCB-9B255B5A3C3D}" type="slidenum">
              <a:rPr lang="en-US" smtClean="0"/>
              <a:t>‹#›</a:t>
            </a:fld>
            <a:endParaRPr lang="en-US" dirty="0"/>
          </a:p>
        </p:txBody>
      </p:sp>
    </p:spTree>
    <p:extLst>
      <p:ext uri="{BB962C8B-B14F-4D97-AF65-F5344CB8AC3E}">
        <p14:creationId xmlns:p14="http://schemas.microsoft.com/office/powerpoint/2010/main" val="9081383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00800" y="634693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57200" y="6340475"/>
            <a:ext cx="2133600" cy="365125"/>
          </a:xfrm>
          <a:prstGeom prst="rect">
            <a:avLst/>
          </a:prstGeom>
        </p:spPr>
        <p:txBody>
          <a:bodyPr vert="horz" lIns="91440" tIns="45720" rIns="91440" bIns="45720" rtlCol="0" anchor="ctr"/>
          <a:lstStyle>
            <a:lvl1pPr algn="l">
              <a:defRPr sz="3600" b="1">
                <a:solidFill>
                  <a:schemeClr val="tx1">
                    <a:tint val="75000"/>
                  </a:schemeClr>
                </a:solidFill>
              </a:defRPr>
            </a:lvl1pPr>
          </a:lstStyle>
          <a:p>
            <a:fld id="{5F8E5861-E65C-4BE8-8BCB-9B255B5A3C3D}" type="slidenum">
              <a:rPr lang="en-US" smtClean="0"/>
              <a:pPr/>
              <a:t>‹#›</a:t>
            </a:fld>
            <a:endParaRPr lang="en-US" dirty="0"/>
          </a:p>
        </p:txBody>
      </p:sp>
      <p:sp>
        <p:nvSpPr>
          <p:cNvPr id="7" name="Rectangle 6"/>
          <p:cNvSpPr/>
          <p:nvPr/>
        </p:nvSpPr>
        <p:spPr>
          <a:xfrm>
            <a:off x="0" y="0"/>
            <a:ext cx="1524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1999" y="6381748"/>
            <a:ext cx="762001" cy="476251"/>
          </a:xfrm>
          <a:prstGeom prst="rect">
            <a:avLst/>
          </a:prstGeom>
        </p:spPr>
      </p:pic>
    </p:spTree>
    <p:extLst>
      <p:ext uri="{BB962C8B-B14F-4D97-AF65-F5344CB8AC3E}">
        <p14:creationId xmlns:p14="http://schemas.microsoft.com/office/powerpoint/2010/main" val="3028141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8.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tmp"/><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3.tmp"/><Relationship Id="rId5" Type="http://schemas.openxmlformats.org/officeDocument/2006/relationships/image" Target="../media/image72.tmp"/><Relationship Id="rId4" Type="http://schemas.openxmlformats.org/officeDocument/2006/relationships/image" Target="../media/image71.tmp"/></Relationships>
</file>

<file path=ppt/slides/_rels/slide121.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image" Target="../media/image76.tmp"/><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9.tmp"/><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hyperlink" Target="http://xkcd.com/552/" TargetMode="External"/><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hyperlink" Target="http://creativecommons.org/licenses/by-nc/2.5/"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7.xml"/><Relationship Id="rId5" Type="http://schemas.openxmlformats.org/officeDocument/2006/relationships/image" Target="../media/image23.WMF"/><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68.xml.rels><?xml version="1.0" encoding="UTF-8" standalone="yes"?>
<Relationships xmlns="http://schemas.openxmlformats.org/package/2006/relationships"><Relationship Id="rId2" Type="http://schemas.openxmlformats.org/officeDocument/2006/relationships/slide" Target="slide7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40.png"/><Relationship Id="rId4" Type="http://schemas.openxmlformats.org/officeDocument/2006/relationships/diagramQuickStyle" Target="../diagrams/quickStyle1.xml"/><Relationship Id="rId9" Type="http://schemas.openxmlformats.org/officeDocument/2006/relationships/image" Target="../media/image39.png"/></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40.png"/><Relationship Id="rId5" Type="http://schemas.openxmlformats.org/officeDocument/2006/relationships/diagramQuickStyle" Target="../diagrams/quickStyle2.xml"/><Relationship Id="rId10" Type="http://schemas.openxmlformats.org/officeDocument/2006/relationships/image" Target="../media/image39.png"/><Relationship Id="rId4" Type="http://schemas.openxmlformats.org/officeDocument/2006/relationships/diagramLayout" Target="../diagrams/layout2.xml"/><Relationship Id="rId9"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hyperlink" Target="http://www.amazon.com/Stephen-H.-Kan/e/B001HD09XW/ref=ntt_athr_dp_pel_1" TargetMode="External"/><Relationship Id="rId3" Type="http://schemas.openxmlformats.org/officeDocument/2006/relationships/image" Target="../media/image58.jpeg"/><Relationship Id="rId7" Type="http://schemas.openxmlformats.org/officeDocument/2006/relationships/image" Target="../media/image59.jpeg"/><Relationship Id="rId2" Type="http://schemas.openxmlformats.org/officeDocument/2006/relationships/image" Target="../media/image57.emf"/><Relationship Id="rId1" Type="http://schemas.openxmlformats.org/officeDocument/2006/relationships/slideLayout" Target="../slideLayouts/slideLayout7.xml"/><Relationship Id="rId6" Type="http://schemas.openxmlformats.org/officeDocument/2006/relationships/hyperlink" Target="http://www.amazon.com/Ware-Myers/e/B000APT754/ref=ntt_athr_dp_pel_3" TargetMode="External"/><Relationship Id="rId5" Type="http://schemas.openxmlformats.org/officeDocument/2006/relationships/hyperlink" Target="http://www.amazon.com/s/ref=ntt_athr_dp_sr_2?ie=UTF8&amp;field-author=IEEE&amp;search-alias=books&amp;text=IEEE&amp;sort=relevancerank" TargetMode="External"/><Relationship Id="rId4" Type="http://schemas.openxmlformats.org/officeDocument/2006/relationships/hyperlink" Target="http://www.amazon.com/Lawrence-H.-Putnam/e/B000APT73Q/ref=ntt_athr_dp_pel_1"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1.tmp"/></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mailto:Troy.Magennis@focusedobjective.com" TargetMode="External"/><Relationship Id="rId2" Type="http://schemas.openxmlformats.org/officeDocument/2006/relationships/hyperlink" Target="http://www.focusedobjective.com/" TargetMode="Externa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Metrics Analysis and Forecasting</a:t>
            </a:r>
            <a:endParaRPr lang="en-US" dirty="0"/>
          </a:p>
        </p:txBody>
      </p:sp>
      <p:sp>
        <p:nvSpPr>
          <p:cNvPr id="3" name="Subtitle 2"/>
          <p:cNvSpPr>
            <a:spLocks noGrp="1"/>
          </p:cNvSpPr>
          <p:nvPr>
            <p:ph type="subTitle" idx="1"/>
          </p:nvPr>
        </p:nvSpPr>
        <p:spPr/>
        <p:txBody>
          <a:bodyPr>
            <a:normAutofit/>
          </a:bodyPr>
          <a:lstStyle/>
          <a:p>
            <a:r>
              <a:rPr lang="en-US" dirty="0" smtClean="0"/>
              <a:t>Reliable Forecasting Agile Teams and Projects</a:t>
            </a:r>
          </a:p>
          <a:p>
            <a:r>
              <a:rPr lang="en-US" dirty="0" smtClean="0"/>
              <a:t>Troy Magennis</a:t>
            </a:r>
            <a:endParaRPr lang="en-US" dirty="0"/>
          </a:p>
        </p:txBody>
      </p:sp>
    </p:spTree>
    <p:extLst>
      <p:ext uri="{BB962C8B-B14F-4D97-AF65-F5344CB8AC3E}">
        <p14:creationId xmlns:p14="http://schemas.microsoft.com/office/powerpoint/2010/main" val="340744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75570" y="1371599"/>
            <a:ext cx="7606430" cy="487765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9770" y="1371600"/>
            <a:ext cx="685800" cy="487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Total Story Lead Time</a:t>
            </a:r>
          </a:p>
          <a:p>
            <a:pPr algn="ctr"/>
            <a:endParaRPr lang="en-US" b="1" dirty="0"/>
          </a:p>
          <a:p>
            <a:pPr algn="ctr"/>
            <a:r>
              <a:rPr lang="en-US" b="1" dirty="0" smtClean="0"/>
              <a:t>30 days</a:t>
            </a:r>
            <a:endParaRPr lang="en-US" b="1" dirty="0"/>
          </a:p>
        </p:txBody>
      </p:sp>
      <p:sp>
        <p:nvSpPr>
          <p:cNvPr id="4" name="Rectangle 3"/>
          <p:cNvSpPr/>
          <p:nvPr/>
        </p:nvSpPr>
        <p:spPr>
          <a:xfrm>
            <a:off x="1004170" y="1371600"/>
            <a:ext cx="685800" cy="7239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89970" y="2113697"/>
            <a:ext cx="685800" cy="1295400"/>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375770" y="3409097"/>
            <a:ext cx="685800" cy="4009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61570" y="3823648"/>
            <a:ext cx="685800" cy="443552"/>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33170" y="4690564"/>
            <a:ext cx="685800" cy="1257586"/>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18970" y="5948150"/>
            <a:ext cx="685800" cy="282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 name="Straight Connector 9"/>
          <p:cNvCxnSpPr/>
          <p:nvPr/>
        </p:nvCxnSpPr>
        <p:spPr>
          <a:xfrm>
            <a:off x="89770" y="1371600"/>
            <a:ext cx="5715000"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9770" y="2100049"/>
            <a:ext cx="5715000"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9770" y="3409097"/>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9770" y="3809147"/>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9770" y="5948150"/>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9770" y="6248400"/>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49694" y="1419230"/>
            <a:ext cx="2000291" cy="646331"/>
          </a:xfrm>
          <a:prstGeom prst="rect">
            <a:avLst/>
          </a:prstGeom>
          <a:noFill/>
        </p:spPr>
        <p:txBody>
          <a:bodyPr wrap="none" rtlCol="0">
            <a:spAutoFit/>
          </a:bodyPr>
          <a:lstStyle/>
          <a:p>
            <a:r>
              <a:rPr lang="en-US" b="1" dirty="0" smtClean="0"/>
              <a:t>Development Time</a:t>
            </a:r>
            <a:br>
              <a:rPr lang="en-US" b="1" dirty="0" smtClean="0"/>
            </a:br>
            <a:r>
              <a:rPr lang="en-US" b="1" dirty="0" smtClean="0"/>
              <a:t>5 Days (~ 15%)</a:t>
            </a:r>
            <a:endParaRPr lang="en-US" b="1" dirty="0"/>
          </a:p>
        </p:txBody>
      </p:sp>
      <p:sp>
        <p:nvSpPr>
          <p:cNvPr id="17" name="TextBox 16"/>
          <p:cNvSpPr txBox="1"/>
          <p:nvPr/>
        </p:nvSpPr>
        <p:spPr>
          <a:xfrm>
            <a:off x="5849694" y="3454316"/>
            <a:ext cx="2054473" cy="369332"/>
          </a:xfrm>
          <a:prstGeom prst="rect">
            <a:avLst/>
          </a:prstGeom>
          <a:noFill/>
        </p:spPr>
        <p:txBody>
          <a:bodyPr wrap="none" rtlCol="0">
            <a:spAutoFit/>
          </a:bodyPr>
          <a:lstStyle/>
          <a:p>
            <a:r>
              <a:rPr lang="en-US" b="1" dirty="0" smtClean="0"/>
              <a:t>Testing Time 2 Days</a:t>
            </a:r>
            <a:endParaRPr lang="en-US" b="1" dirty="0"/>
          </a:p>
        </p:txBody>
      </p:sp>
      <p:sp>
        <p:nvSpPr>
          <p:cNvPr id="18" name="Rectangle 17"/>
          <p:cNvSpPr/>
          <p:nvPr/>
        </p:nvSpPr>
        <p:spPr>
          <a:xfrm>
            <a:off x="3747370" y="4289661"/>
            <a:ext cx="685800" cy="4009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89770" y="4267200"/>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9770" y="4689711"/>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49694" y="4305446"/>
            <a:ext cx="2314864" cy="369332"/>
          </a:xfrm>
          <a:prstGeom prst="rect">
            <a:avLst/>
          </a:prstGeom>
          <a:noFill/>
        </p:spPr>
        <p:txBody>
          <a:bodyPr wrap="none" rtlCol="0">
            <a:spAutoFit/>
          </a:bodyPr>
          <a:lstStyle/>
          <a:p>
            <a:r>
              <a:rPr lang="en-US" b="1" dirty="0" smtClean="0"/>
              <a:t>Defect Rework  2 Days</a:t>
            </a:r>
            <a:endParaRPr lang="en-US" b="1" dirty="0"/>
          </a:p>
        </p:txBody>
      </p:sp>
      <p:sp>
        <p:nvSpPr>
          <p:cNvPr id="22" name="TextBox 21"/>
          <p:cNvSpPr txBox="1"/>
          <p:nvPr/>
        </p:nvSpPr>
        <p:spPr>
          <a:xfrm>
            <a:off x="5849695" y="5766153"/>
            <a:ext cx="2021066" cy="646331"/>
          </a:xfrm>
          <a:prstGeom prst="rect">
            <a:avLst/>
          </a:prstGeom>
          <a:noFill/>
        </p:spPr>
        <p:txBody>
          <a:bodyPr wrap="square" rtlCol="0">
            <a:spAutoFit/>
          </a:bodyPr>
          <a:lstStyle/>
          <a:p>
            <a:r>
              <a:rPr lang="en-US" b="1" dirty="0" smtClean="0"/>
              <a:t>Release / DevOps Time 1 Day</a:t>
            </a:r>
            <a:endParaRPr lang="en-US" b="1" dirty="0"/>
          </a:p>
        </p:txBody>
      </p:sp>
      <p:sp>
        <p:nvSpPr>
          <p:cNvPr id="23" name="TextBox 22"/>
          <p:cNvSpPr txBox="1"/>
          <p:nvPr/>
        </p:nvSpPr>
        <p:spPr>
          <a:xfrm>
            <a:off x="5849693" y="2438400"/>
            <a:ext cx="2342373" cy="646331"/>
          </a:xfrm>
          <a:prstGeom prst="rect">
            <a:avLst/>
          </a:prstGeom>
          <a:noFill/>
        </p:spPr>
        <p:txBody>
          <a:bodyPr wrap="square" rtlCol="0">
            <a:spAutoFit/>
          </a:bodyPr>
          <a:lstStyle/>
          <a:p>
            <a:r>
              <a:rPr lang="en-US" b="1" dirty="0" smtClean="0"/>
              <a:t>Blocked and Waiting Time 9 Days</a:t>
            </a:r>
            <a:endParaRPr lang="en-US" b="1" dirty="0"/>
          </a:p>
        </p:txBody>
      </p:sp>
      <p:sp>
        <p:nvSpPr>
          <p:cNvPr id="24" name="TextBox 23"/>
          <p:cNvSpPr txBox="1"/>
          <p:nvPr/>
        </p:nvSpPr>
        <p:spPr>
          <a:xfrm>
            <a:off x="5849694" y="3860042"/>
            <a:ext cx="2469676" cy="369332"/>
          </a:xfrm>
          <a:prstGeom prst="rect">
            <a:avLst/>
          </a:prstGeom>
          <a:noFill/>
        </p:spPr>
        <p:txBody>
          <a:bodyPr wrap="square" rtlCol="0">
            <a:spAutoFit/>
          </a:bodyPr>
          <a:lstStyle/>
          <a:p>
            <a:r>
              <a:rPr lang="en-US" b="1" dirty="0" smtClean="0"/>
              <a:t>Waiting Time 3 Days</a:t>
            </a:r>
            <a:endParaRPr lang="en-US" b="1" dirty="0"/>
          </a:p>
        </p:txBody>
      </p:sp>
      <p:sp>
        <p:nvSpPr>
          <p:cNvPr id="25" name="TextBox 24"/>
          <p:cNvSpPr txBox="1"/>
          <p:nvPr/>
        </p:nvSpPr>
        <p:spPr>
          <a:xfrm>
            <a:off x="5849694" y="4996191"/>
            <a:ext cx="1926936" cy="646331"/>
          </a:xfrm>
          <a:prstGeom prst="rect">
            <a:avLst/>
          </a:prstGeom>
          <a:noFill/>
        </p:spPr>
        <p:txBody>
          <a:bodyPr wrap="square" rtlCol="0">
            <a:spAutoFit/>
          </a:bodyPr>
          <a:lstStyle/>
          <a:p>
            <a:r>
              <a:rPr lang="en-US" b="1" dirty="0" smtClean="0"/>
              <a:t>Waiting Time</a:t>
            </a:r>
            <a:br>
              <a:rPr lang="en-US" b="1" dirty="0" smtClean="0"/>
            </a:br>
            <a:r>
              <a:rPr lang="en-US" b="1" dirty="0" smtClean="0"/>
              <a:t>8 Days</a:t>
            </a:r>
            <a:endParaRPr lang="en-US" b="1" dirty="0"/>
          </a:p>
        </p:txBody>
      </p:sp>
    </p:spTree>
    <p:extLst>
      <p:ext uri="{BB962C8B-B14F-4D97-AF65-F5344CB8AC3E}">
        <p14:creationId xmlns:p14="http://schemas.microsoft.com/office/powerpoint/2010/main" val="35145818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Context – Does History Repeat?</a:t>
            </a:r>
            <a:endParaRPr lang="en-US" dirty="0"/>
          </a:p>
        </p:txBody>
      </p:sp>
      <p:sp>
        <p:nvSpPr>
          <p:cNvPr id="3" name="Content Placeholder 2"/>
          <p:cNvSpPr>
            <a:spLocks noGrp="1"/>
          </p:cNvSpPr>
          <p:nvPr>
            <p:ph sz="half" idx="1"/>
          </p:nvPr>
        </p:nvSpPr>
        <p:spPr/>
        <p:txBody>
          <a:bodyPr>
            <a:normAutofit fontScale="40000" lnSpcReduction="20000"/>
          </a:bodyPr>
          <a:lstStyle/>
          <a:p>
            <a:r>
              <a:rPr lang="en-US" dirty="0"/>
              <a:t>Internal differences in team skills</a:t>
            </a:r>
          </a:p>
          <a:p>
            <a:r>
              <a:rPr lang="en-US" dirty="0"/>
              <a:t>Any change (Hawthorn Effect)</a:t>
            </a:r>
          </a:p>
          <a:p>
            <a:r>
              <a:rPr lang="en-US" dirty="0"/>
              <a:t>Change of Risk Profile</a:t>
            </a:r>
          </a:p>
          <a:p>
            <a:r>
              <a:rPr lang="en-US" dirty="0"/>
              <a:t>Unstable WIP</a:t>
            </a:r>
          </a:p>
          <a:p>
            <a:r>
              <a:rPr lang="en-US" dirty="0"/>
              <a:t>Poor Quality</a:t>
            </a:r>
          </a:p>
          <a:p>
            <a:r>
              <a:rPr lang="en-US" dirty="0"/>
              <a:t>Unstable Test Environment</a:t>
            </a:r>
          </a:p>
          <a:p>
            <a:r>
              <a:rPr lang="en-US" dirty="0"/>
              <a:t>Seasons - Vacations</a:t>
            </a:r>
          </a:p>
          <a:p>
            <a:r>
              <a:rPr lang="en-US" dirty="0"/>
              <a:t>Executive Re-org</a:t>
            </a:r>
          </a:p>
          <a:p>
            <a:r>
              <a:rPr lang="en-US" dirty="0"/>
              <a:t>Natural Disasters</a:t>
            </a:r>
          </a:p>
          <a:p>
            <a:r>
              <a:rPr lang="en-US" dirty="0"/>
              <a:t>Exceptional Sickness</a:t>
            </a:r>
          </a:p>
          <a:p>
            <a:r>
              <a:rPr lang="en-US" dirty="0"/>
              <a:t>Changes in Staff</a:t>
            </a:r>
          </a:p>
          <a:p>
            <a:r>
              <a:rPr lang="en-US" dirty="0"/>
              <a:t>Team Changes</a:t>
            </a:r>
          </a:p>
          <a:p>
            <a:r>
              <a:rPr lang="en-US" dirty="0"/>
              <a:t>Location</a:t>
            </a:r>
          </a:p>
          <a:p>
            <a:r>
              <a:rPr lang="en-US" dirty="0"/>
              <a:t>Environmental Disturbance</a:t>
            </a:r>
          </a:p>
          <a:p>
            <a:r>
              <a:rPr lang="en-US" dirty="0"/>
              <a:t>Moral Shifts</a:t>
            </a:r>
          </a:p>
          <a:p>
            <a:r>
              <a:rPr lang="en-US" dirty="0"/>
              <a:t>Process Change</a:t>
            </a:r>
          </a:p>
          <a:p>
            <a:r>
              <a:rPr lang="en-US" dirty="0"/>
              <a:t>Architectural Change</a:t>
            </a:r>
          </a:p>
          <a:p>
            <a:r>
              <a:rPr lang="en-US" dirty="0"/>
              <a:t>Fatigue (Low Work Moral)</a:t>
            </a:r>
          </a:p>
          <a:p>
            <a:r>
              <a:rPr lang="en-US" dirty="0"/>
              <a:t>Added Scope</a:t>
            </a:r>
          </a:p>
          <a:p>
            <a:r>
              <a:rPr lang="en-US" dirty="0"/>
              <a:t>Change of demand for different classes of service</a:t>
            </a:r>
          </a:p>
          <a:p>
            <a:r>
              <a:rPr lang="en-US" dirty="0"/>
              <a:t>Account of Expedites</a:t>
            </a:r>
          </a:p>
          <a:p>
            <a:r>
              <a:rPr lang="en-US" dirty="0"/>
              <a:t>Changes in how to measure</a:t>
            </a:r>
          </a:p>
          <a:p>
            <a:r>
              <a:rPr lang="en-US" dirty="0"/>
              <a:t>Poor record keeping</a:t>
            </a:r>
          </a:p>
          <a:p>
            <a:r>
              <a:rPr lang="en-US" dirty="0"/>
              <a:t>Delivery frequency / cadence</a:t>
            </a:r>
          </a:p>
          <a:p>
            <a:r>
              <a:rPr lang="en-US" dirty="0"/>
              <a:t>Org changes / staffing</a:t>
            </a:r>
          </a:p>
          <a:p>
            <a:pPr marL="0" indent="0">
              <a:buNone/>
            </a:pPr>
            <a:endParaRPr lang="en-US" dirty="0"/>
          </a:p>
        </p:txBody>
      </p:sp>
      <p:sp>
        <p:nvSpPr>
          <p:cNvPr id="6" name="Content Placeholder 5"/>
          <p:cNvSpPr>
            <a:spLocks noGrp="1"/>
          </p:cNvSpPr>
          <p:nvPr>
            <p:ph sz="half" idx="2"/>
          </p:nvPr>
        </p:nvSpPr>
        <p:spPr/>
        <p:txBody>
          <a:bodyPr>
            <a:normAutofit fontScale="40000" lnSpcReduction="20000"/>
          </a:bodyPr>
          <a:lstStyle/>
          <a:p>
            <a:r>
              <a:rPr lang="en-US" sz="3100" dirty="0" smtClean="0"/>
              <a:t>Gaming the System</a:t>
            </a:r>
          </a:p>
          <a:p>
            <a:r>
              <a:rPr lang="en-US" sz="3100" dirty="0" smtClean="0"/>
              <a:t>Mergers and Acquisitions</a:t>
            </a:r>
          </a:p>
          <a:p>
            <a:r>
              <a:rPr lang="en-US" sz="3100" dirty="0" smtClean="0"/>
              <a:t>Multi </a:t>
            </a:r>
            <a:r>
              <a:rPr lang="en-US" sz="3100" dirty="0"/>
              <a:t>tasking</a:t>
            </a:r>
          </a:p>
          <a:p>
            <a:r>
              <a:rPr lang="en-US" sz="3100" dirty="0"/>
              <a:t>High attrition rates</a:t>
            </a:r>
          </a:p>
          <a:p>
            <a:r>
              <a:rPr lang="en-US" sz="3100" dirty="0"/>
              <a:t>Staff availability due to prod issues</a:t>
            </a:r>
          </a:p>
          <a:p>
            <a:r>
              <a:rPr lang="en-US" sz="3100" dirty="0" smtClean="0"/>
              <a:t>Critical </a:t>
            </a:r>
            <a:r>
              <a:rPr lang="en-US" sz="3100" dirty="0"/>
              <a:t>specialists not available</a:t>
            </a:r>
          </a:p>
          <a:p>
            <a:r>
              <a:rPr lang="en-US" sz="3100" dirty="0"/>
              <a:t>Introduce new technology</a:t>
            </a:r>
          </a:p>
          <a:p>
            <a:r>
              <a:rPr lang="en-US" sz="3100" dirty="0"/>
              <a:t>Technical architectural changes</a:t>
            </a:r>
          </a:p>
          <a:p>
            <a:r>
              <a:rPr lang="en-US" sz="3100" dirty="0"/>
              <a:t>Legal requirements (date fixed)</a:t>
            </a:r>
          </a:p>
          <a:p>
            <a:r>
              <a:rPr lang="en-US" sz="3100" dirty="0"/>
              <a:t>Beginning the project</a:t>
            </a:r>
          </a:p>
          <a:p>
            <a:r>
              <a:rPr lang="en-US" sz="3100" dirty="0"/>
              <a:t>User stories too large</a:t>
            </a:r>
          </a:p>
          <a:p>
            <a:r>
              <a:rPr lang="en-US" sz="3100" dirty="0"/>
              <a:t>Dependency identification</a:t>
            </a:r>
          </a:p>
          <a:p>
            <a:r>
              <a:rPr lang="en-US" sz="3100" dirty="0"/>
              <a:t>Technical complexity</a:t>
            </a:r>
          </a:p>
          <a:p>
            <a:r>
              <a:rPr lang="en-US" sz="3100" dirty="0"/>
              <a:t>External spot demands</a:t>
            </a:r>
          </a:p>
          <a:p>
            <a:r>
              <a:rPr lang="en-US" sz="3100" dirty="0"/>
              <a:t>Changing prioritization</a:t>
            </a:r>
          </a:p>
          <a:p>
            <a:r>
              <a:rPr lang="en-US" sz="3100" dirty="0"/>
              <a:t>Expedited work</a:t>
            </a:r>
          </a:p>
          <a:p>
            <a:r>
              <a:rPr lang="en-US" sz="3100" dirty="0"/>
              <a:t>External dependencies</a:t>
            </a:r>
          </a:p>
          <a:p>
            <a:r>
              <a:rPr lang="en-US" sz="3100" dirty="0"/>
              <a:t>Types of contract</a:t>
            </a:r>
          </a:p>
          <a:p>
            <a:r>
              <a:rPr lang="en-US" sz="3100" dirty="0"/>
              <a:t>Better coffee</a:t>
            </a:r>
          </a:p>
          <a:p>
            <a:r>
              <a:rPr lang="en-US" sz="3100" dirty="0"/>
              <a:t>Relevant training</a:t>
            </a:r>
          </a:p>
          <a:p>
            <a:r>
              <a:rPr lang="en-US" sz="3100" dirty="0"/>
              <a:t>Process changes</a:t>
            </a:r>
          </a:p>
          <a:p>
            <a:r>
              <a:rPr lang="en-US" sz="3100" dirty="0"/>
              <a:t>Process problem moving tickets</a:t>
            </a:r>
          </a:p>
          <a:p>
            <a:r>
              <a:rPr lang="en-US" sz="3100" dirty="0"/>
              <a:t>Policy changed</a:t>
            </a:r>
          </a:p>
          <a:p>
            <a:r>
              <a:rPr lang="en-US" sz="3100" dirty="0"/>
              <a:t>New management </a:t>
            </a:r>
            <a:r>
              <a:rPr lang="en-US" sz="3100" dirty="0" smtClean="0"/>
              <a:t>policy</a:t>
            </a:r>
          </a:p>
          <a:p>
            <a:endParaRPr lang="en-US" sz="3100" dirty="0" smtClean="0"/>
          </a:p>
          <a:p>
            <a:endParaRPr lang="en-US" sz="3100" dirty="0" smtClean="0"/>
          </a:p>
          <a:p>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100</a:t>
            </a:fld>
            <a:endParaRPr lang="en-US" dirty="0"/>
          </a:p>
        </p:txBody>
      </p:sp>
    </p:spTree>
    <p:extLst>
      <p:ext uri="{BB962C8B-B14F-4D97-AF65-F5344CB8AC3E}">
        <p14:creationId xmlns:p14="http://schemas.microsoft.com/office/powerpoint/2010/main" val="68641086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Forecasting strategies</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5F8E5861-E65C-4BE8-8BCB-9B255B5A3C3D}" type="slidenum">
              <a:rPr lang="en-US" smtClean="0"/>
              <a:t>101</a:t>
            </a:fld>
            <a:endParaRPr lang="en-US" dirty="0"/>
          </a:p>
        </p:txBody>
      </p:sp>
    </p:spTree>
    <p:extLst>
      <p:ext uri="{BB962C8B-B14F-4D97-AF65-F5344CB8AC3E}">
        <p14:creationId xmlns:p14="http://schemas.microsoft.com/office/powerpoint/2010/main" val="323277015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Arrow 20"/>
          <p:cNvSpPr/>
          <p:nvPr/>
        </p:nvSpPr>
        <p:spPr>
          <a:xfrm>
            <a:off x="5161809" y="3936165"/>
            <a:ext cx="3776129" cy="373487"/>
          </a:xfrm>
          <a:prstGeom prst="rightArrow">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p:cNvSpPr/>
          <p:nvPr/>
        </p:nvSpPr>
        <p:spPr>
          <a:xfrm>
            <a:off x="463639" y="3928064"/>
            <a:ext cx="4997003"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09093" y="3859930"/>
            <a:ext cx="515154" cy="508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1236372" y="3859930"/>
            <a:ext cx="515154" cy="508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163651" y="3859930"/>
            <a:ext cx="515154" cy="508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90930" y="3859930"/>
            <a:ext cx="515154" cy="508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18209" y="3859930"/>
            <a:ext cx="515154" cy="508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45488" y="3859930"/>
            <a:ext cx="515154" cy="508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72767" y="3859930"/>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00046" y="3859930"/>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727325" y="3859930"/>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18392699">
            <a:off x="-66306" y="4768681"/>
            <a:ext cx="1030309" cy="400110"/>
          </a:xfrm>
          <a:prstGeom prst="rect">
            <a:avLst/>
          </a:prstGeom>
          <a:noFill/>
        </p:spPr>
        <p:txBody>
          <a:bodyPr wrap="square" rtlCol="0">
            <a:spAutoFit/>
          </a:bodyPr>
          <a:lstStyle/>
          <a:p>
            <a:pPr algn="r"/>
            <a:r>
              <a:rPr lang="en-US" sz="2000" dirty="0" smtClean="0"/>
              <a:t>January</a:t>
            </a:r>
            <a:endParaRPr lang="en-US" sz="2000" dirty="0"/>
          </a:p>
        </p:txBody>
      </p:sp>
      <p:sp>
        <p:nvSpPr>
          <p:cNvPr id="13" name="TextBox 12"/>
          <p:cNvSpPr txBox="1"/>
          <p:nvPr/>
        </p:nvSpPr>
        <p:spPr>
          <a:xfrm rot="18392699">
            <a:off x="605432" y="4768684"/>
            <a:ext cx="1364382" cy="400110"/>
          </a:xfrm>
          <a:prstGeom prst="rect">
            <a:avLst/>
          </a:prstGeom>
          <a:noFill/>
        </p:spPr>
        <p:txBody>
          <a:bodyPr wrap="square" rtlCol="0">
            <a:spAutoFit/>
          </a:bodyPr>
          <a:lstStyle/>
          <a:p>
            <a:pPr algn="r"/>
            <a:r>
              <a:rPr lang="en-US" sz="2000" dirty="0" smtClean="0"/>
              <a:t>February</a:t>
            </a:r>
            <a:endParaRPr lang="en-US" sz="2000" dirty="0"/>
          </a:p>
        </p:txBody>
      </p:sp>
      <p:sp>
        <p:nvSpPr>
          <p:cNvPr id="14" name="TextBox 13"/>
          <p:cNvSpPr txBox="1"/>
          <p:nvPr/>
        </p:nvSpPr>
        <p:spPr>
          <a:xfrm rot="18392699">
            <a:off x="1806876" y="4768683"/>
            <a:ext cx="1030309" cy="400110"/>
          </a:xfrm>
          <a:prstGeom prst="rect">
            <a:avLst/>
          </a:prstGeom>
          <a:noFill/>
        </p:spPr>
        <p:txBody>
          <a:bodyPr wrap="square" rtlCol="0">
            <a:spAutoFit/>
          </a:bodyPr>
          <a:lstStyle/>
          <a:p>
            <a:pPr algn="r"/>
            <a:r>
              <a:rPr lang="en-US" sz="2000" dirty="0" smtClean="0"/>
              <a:t>March</a:t>
            </a:r>
            <a:endParaRPr lang="en-US" sz="2000" dirty="0"/>
          </a:p>
        </p:txBody>
      </p:sp>
      <p:sp>
        <p:nvSpPr>
          <p:cNvPr id="15" name="TextBox 14"/>
          <p:cNvSpPr txBox="1"/>
          <p:nvPr/>
        </p:nvSpPr>
        <p:spPr>
          <a:xfrm rot="18392699">
            <a:off x="2734155" y="4768684"/>
            <a:ext cx="1030309" cy="400110"/>
          </a:xfrm>
          <a:prstGeom prst="rect">
            <a:avLst/>
          </a:prstGeom>
          <a:noFill/>
        </p:spPr>
        <p:txBody>
          <a:bodyPr wrap="square" rtlCol="0">
            <a:spAutoFit/>
          </a:bodyPr>
          <a:lstStyle/>
          <a:p>
            <a:pPr algn="r"/>
            <a:r>
              <a:rPr lang="en-US" sz="2000" dirty="0" smtClean="0"/>
              <a:t>April</a:t>
            </a:r>
            <a:endParaRPr lang="en-US" sz="2000" dirty="0"/>
          </a:p>
        </p:txBody>
      </p:sp>
      <p:sp>
        <p:nvSpPr>
          <p:cNvPr id="16" name="TextBox 15"/>
          <p:cNvSpPr txBox="1"/>
          <p:nvPr/>
        </p:nvSpPr>
        <p:spPr>
          <a:xfrm rot="18392699">
            <a:off x="3653238" y="4768682"/>
            <a:ext cx="1030309" cy="400110"/>
          </a:xfrm>
          <a:prstGeom prst="rect">
            <a:avLst/>
          </a:prstGeom>
          <a:noFill/>
        </p:spPr>
        <p:txBody>
          <a:bodyPr wrap="square" rtlCol="0">
            <a:spAutoFit/>
          </a:bodyPr>
          <a:lstStyle/>
          <a:p>
            <a:pPr algn="r"/>
            <a:r>
              <a:rPr lang="en-US" sz="2000" dirty="0" smtClean="0"/>
              <a:t>May</a:t>
            </a:r>
            <a:endParaRPr lang="en-US" sz="2000" dirty="0"/>
          </a:p>
        </p:txBody>
      </p:sp>
      <p:sp>
        <p:nvSpPr>
          <p:cNvPr id="17" name="TextBox 16"/>
          <p:cNvSpPr txBox="1"/>
          <p:nvPr/>
        </p:nvSpPr>
        <p:spPr>
          <a:xfrm rot="18392699">
            <a:off x="4577757" y="4768683"/>
            <a:ext cx="1030309" cy="400110"/>
          </a:xfrm>
          <a:prstGeom prst="rect">
            <a:avLst/>
          </a:prstGeom>
          <a:noFill/>
        </p:spPr>
        <p:txBody>
          <a:bodyPr wrap="square" rtlCol="0">
            <a:spAutoFit/>
          </a:bodyPr>
          <a:lstStyle/>
          <a:p>
            <a:pPr algn="r"/>
            <a:r>
              <a:rPr lang="en-US" sz="2000" dirty="0" smtClean="0"/>
              <a:t>June</a:t>
            </a:r>
            <a:endParaRPr lang="en-US" sz="2000" dirty="0"/>
          </a:p>
        </p:txBody>
      </p:sp>
      <p:sp>
        <p:nvSpPr>
          <p:cNvPr id="18" name="TextBox 17"/>
          <p:cNvSpPr txBox="1"/>
          <p:nvPr/>
        </p:nvSpPr>
        <p:spPr>
          <a:xfrm rot="18392699">
            <a:off x="5512703" y="4768680"/>
            <a:ext cx="1030309" cy="400110"/>
          </a:xfrm>
          <a:prstGeom prst="rect">
            <a:avLst/>
          </a:prstGeom>
          <a:noFill/>
        </p:spPr>
        <p:txBody>
          <a:bodyPr wrap="square" rtlCol="0">
            <a:spAutoFit/>
          </a:bodyPr>
          <a:lstStyle/>
          <a:p>
            <a:pPr algn="r"/>
            <a:r>
              <a:rPr lang="en-US" sz="2000" dirty="0" smtClean="0"/>
              <a:t>July</a:t>
            </a:r>
            <a:endParaRPr lang="en-US" sz="2000" dirty="0"/>
          </a:p>
        </p:txBody>
      </p:sp>
      <p:sp>
        <p:nvSpPr>
          <p:cNvPr id="19" name="TextBox 18"/>
          <p:cNvSpPr txBox="1"/>
          <p:nvPr/>
        </p:nvSpPr>
        <p:spPr>
          <a:xfrm rot="18392699">
            <a:off x="6443800" y="4768683"/>
            <a:ext cx="1030309" cy="400110"/>
          </a:xfrm>
          <a:prstGeom prst="rect">
            <a:avLst/>
          </a:prstGeom>
          <a:noFill/>
        </p:spPr>
        <p:txBody>
          <a:bodyPr wrap="square" rtlCol="0">
            <a:spAutoFit/>
          </a:bodyPr>
          <a:lstStyle/>
          <a:p>
            <a:pPr algn="r"/>
            <a:r>
              <a:rPr lang="en-US" sz="2000" dirty="0" smtClean="0"/>
              <a:t>August</a:t>
            </a:r>
            <a:endParaRPr lang="en-US" sz="2000" dirty="0"/>
          </a:p>
        </p:txBody>
      </p:sp>
      <p:sp>
        <p:nvSpPr>
          <p:cNvPr id="20" name="TextBox 19"/>
          <p:cNvSpPr txBox="1"/>
          <p:nvPr/>
        </p:nvSpPr>
        <p:spPr>
          <a:xfrm rot="18392699">
            <a:off x="7078892" y="4911688"/>
            <a:ext cx="1386312" cy="400110"/>
          </a:xfrm>
          <a:prstGeom prst="rect">
            <a:avLst/>
          </a:prstGeom>
          <a:noFill/>
        </p:spPr>
        <p:txBody>
          <a:bodyPr wrap="square" rtlCol="0">
            <a:spAutoFit/>
          </a:bodyPr>
          <a:lstStyle/>
          <a:p>
            <a:pPr algn="r"/>
            <a:r>
              <a:rPr lang="en-US" sz="2000" dirty="0" smtClean="0"/>
              <a:t>September</a:t>
            </a:r>
            <a:endParaRPr lang="en-US" sz="2000" dirty="0"/>
          </a:p>
        </p:txBody>
      </p:sp>
      <p:sp>
        <p:nvSpPr>
          <p:cNvPr id="22" name="TextBox 21"/>
          <p:cNvSpPr txBox="1"/>
          <p:nvPr/>
        </p:nvSpPr>
        <p:spPr>
          <a:xfrm>
            <a:off x="6311179" y="5656254"/>
            <a:ext cx="1403266" cy="954107"/>
          </a:xfrm>
          <a:prstGeom prst="rect">
            <a:avLst/>
          </a:prstGeom>
          <a:noFill/>
        </p:spPr>
        <p:txBody>
          <a:bodyPr wrap="square" rtlCol="0">
            <a:spAutoFit/>
          </a:bodyPr>
          <a:lstStyle/>
          <a:p>
            <a:r>
              <a:rPr lang="en-US" sz="2800" dirty="0" smtClean="0"/>
              <a:t>The Future</a:t>
            </a:r>
            <a:endParaRPr lang="en-US" sz="2800" dirty="0"/>
          </a:p>
        </p:txBody>
      </p:sp>
      <p:sp>
        <p:nvSpPr>
          <p:cNvPr id="23" name="TextBox 22"/>
          <p:cNvSpPr txBox="1"/>
          <p:nvPr/>
        </p:nvSpPr>
        <p:spPr>
          <a:xfrm>
            <a:off x="2721275" y="5530161"/>
            <a:ext cx="1056067" cy="954107"/>
          </a:xfrm>
          <a:prstGeom prst="rect">
            <a:avLst/>
          </a:prstGeom>
          <a:noFill/>
        </p:spPr>
        <p:txBody>
          <a:bodyPr wrap="square" rtlCol="0">
            <a:spAutoFit/>
          </a:bodyPr>
          <a:lstStyle/>
          <a:p>
            <a:r>
              <a:rPr lang="en-US" sz="2800" dirty="0" smtClean="0"/>
              <a:t>The Past</a:t>
            </a:r>
            <a:endParaRPr lang="en-US" sz="2800" dirty="0"/>
          </a:p>
        </p:txBody>
      </p:sp>
      <p:sp>
        <p:nvSpPr>
          <p:cNvPr id="24" name="Right Brace 23"/>
          <p:cNvSpPr/>
          <p:nvPr/>
        </p:nvSpPr>
        <p:spPr>
          <a:xfrm rot="16200000">
            <a:off x="1468191" y="1880320"/>
            <a:ext cx="540913" cy="2704565"/>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rot="16200000">
            <a:off x="4207029" y="1867443"/>
            <a:ext cx="540913" cy="2730321"/>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rot="16200000">
            <a:off x="6928126" y="1875544"/>
            <a:ext cx="540913" cy="2730321"/>
          </a:xfrm>
          <a:prstGeom prst="rightBrace">
            <a:avLst/>
          </a:prstGeom>
          <a:ln w="762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489396" y="1444696"/>
            <a:ext cx="2524260" cy="1200329"/>
          </a:xfrm>
          <a:prstGeom prst="rect">
            <a:avLst/>
          </a:prstGeom>
          <a:noFill/>
        </p:spPr>
        <p:txBody>
          <a:bodyPr wrap="square" rtlCol="0">
            <a:spAutoFit/>
          </a:bodyPr>
          <a:lstStyle/>
          <a:p>
            <a:pPr algn="ctr"/>
            <a:r>
              <a:rPr lang="en-US" sz="2400" dirty="0" smtClean="0"/>
              <a:t>1. Model Baseline using historically known truths</a:t>
            </a:r>
            <a:endParaRPr lang="en-US" sz="2400" dirty="0"/>
          </a:p>
        </p:txBody>
      </p:sp>
      <p:sp>
        <p:nvSpPr>
          <p:cNvPr id="28" name="TextBox 27"/>
          <p:cNvSpPr txBox="1"/>
          <p:nvPr/>
        </p:nvSpPr>
        <p:spPr>
          <a:xfrm>
            <a:off x="3279750" y="1442437"/>
            <a:ext cx="2553672" cy="1200329"/>
          </a:xfrm>
          <a:prstGeom prst="rect">
            <a:avLst/>
          </a:prstGeom>
          <a:noFill/>
        </p:spPr>
        <p:txBody>
          <a:bodyPr wrap="square" rtlCol="0">
            <a:spAutoFit/>
          </a:bodyPr>
          <a:lstStyle/>
          <a:p>
            <a:pPr algn="ctr"/>
            <a:r>
              <a:rPr lang="en-US" sz="2400" dirty="0" smtClean="0"/>
              <a:t>2. Test Model against historically known truths</a:t>
            </a:r>
            <a:endParaRPr lang="en-US" sz="2400" dirty="0"/>
          </a:p>
        </p:txBody>
      </p:sp>
      <p:sp>
        <p:nvSpPr>
          <p:cNvPr id="29" name="TextBox 28"/>
          <p:cNvSpPr txBox="1"/>
          <p:nvPr/>
        </p:nvSpPr>
        <p:spPr>
          <a:xfrm>
            <a:off x="5955799" y="1944715"/>
            <a:ext cx="2395470" cy="461665"/>
          </a:xfrm>
          <a:prstGeom prst="rect">
            <a:avLst/>
          </a:prstGeom>
          <a:noFill/>
        </p:spPr>
        <p:txBody>
          <a:bodyPr wrap="square" rtlCol="0">
            <a:spAutoFit/>
          </a:bodyPr>
          <a:lstStyle/>
          <a:p>
            <a:pPr algn="ctr"/>
            <a:r>
              <a:rPr lang="en-US" sz="2400" dirty="0" smtClean="0"/>
              <a:t>3. Forecast</a:t>
            </a:r>
            <a:endParaRPr lang="en-US" sz="2400" dirty="0"/>
          </a:p>
        </p:txBody>
      </p:sp>
      <p:cxnSp>
        <p:nvCxnSpPr>
          <p:cNvPr id="32" name="Straight Connector 31"/>
          <p:cNvCxnSpPr/>
          <p:nvPr/>
        </p:nvCxnSpPr>
        <p:spPr>
          <a:xfrm flipV="1">
            <a:off x="5560384" y="5530161"/>
            <a:ext cx="0" cy="1080201"/>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35" name="Title 34"/>
          <p:cNvSpPr>
            <a:spLocks noGrp="1"/>
          </p:cNvSpPr>
          <p:nvPr>
            <p:ph type="title"/>
          </p:nvPr>
        </p:nvSpPr>
        <p:spPr/>
        <p:txBody>
          <a:bodyPr/>
          <a:lstStyle/>
          <a:p>
            <a:r>
              <a:rPr lang="en-US" dirty="0" smtClean="0"/>
              <a:t>When you have historical data</a:t>
            </a:r>
            <a:endParaRPr lang="en-US" dirty="0"/>
          </a:p>
        </p:txBody>
      </p:sp>
    </p:spTree>
    <p:extLst>
      <p:ext uri="{BB962C8B-B14F-4D97-AF65-F5344CB8AC3E}">
        <p14:creationId xmlns:p14="http://schemas.microsoft.com/office/powerpoint/2010/main" val="412503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have no historical data</a:t>
            </a:r>
            <a:endParaRPr lang="en-US" dirty="0"/>
          </a:p>
        </p:txBody>
      </p:sp>
      <p:sp>
        <p:nvSpPr>
          <p:cNvPr id="3" name="Right Arrow 2"/>
          <p:cNvSpPr/>
          <p:nvPr/>
        </p:nvSpPr>
        <p:spPr>
          <a:xfrm>
            <a:off x="5161809" y="3794496"/>
            <a:ext cx="3776129" cy="373487"/>
          </a:xfrm>
          <a:prstGeom prst="rightArrow">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a:off x="463639" y="3786395"/>
            <a:ext cx="4997003" cy="373487"/>
          </a:xfrm>
          <a:prstGeom prst="rightArrow">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09093" y="3718261"/>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236372" y="3718261"/>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163651" y="3718261"/>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090930" y="3718261"/>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018209" y="3718261"/>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45488" y="3718261"/>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72767" y="3718261"/>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800046" y="3718261"/>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727325" y="3718261"/>
            <a:ext cx="515154" cy="508715"/>
          </a:xfrm>
          <a:prstGeom prst="ellipse">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8392699">
            <a:off x="-66306" y="4627012"/>
            <a:ext cx="1030309" cy="400110"/>
          </a:xfrm>
          <a:prstGeom prst="rect">
            <a:avLst/>
          </a:prstGeom>
          <a:noFill/>
        </p:spPr>
        <p:txBody>
          <a:bodyPr wrap="square" rtlCol="0">
            <a:spAutoFit/>
          </a:bodyPr>
          <a:lstStyle/>
          <a:p>
            <a:pPr algn="r"/>
            <a:r>
              <a:rPr lang="en-US" sz="2000" dirty="0" smtClean="0"/>
              <a:t>January</a:t>
            </a:r>
            <a:endParaRPr lang="en-US" sz="2000" dirty="0"/>
          </a:p>
        </p:txBody>
      </p:sp>
      <p:sp>
        <p:nvSpPr>
          <p:cNvPr id="15" name="TextBox 14"/>
          <p:cNvSpPr txBox="1"/>
          <p:nvPr/>
        </p:nvSpPr>
        <p:spPr>
          <a:xfrm rot="18392699">
            <a:off x="605432" y="4627015"/>
            <a:ext cx="1364382" cy="400110"/>
          </a:xfrm>
          <a:prstGeom prst="rect">
            <a:avLst/>
          </a:prstGeom>
          <a:noFill/>
        </p:spPr>
        <p:txBody>
          <a:bodyPr wrap="square" rtlCol="0">
            <a:spAutoFit/>
          </a:bodyPr>
          <a:lstStyle/>
          <a:p>
            <a:pPr algn="r"/>
            <a:r>
              <a:rPr lang="en-US" sz="2000" dirty="0" smtClean="0"/>
              <a:t>February</a:t>
            </a:r>
            <a:endParaRPr lang="en-US" sz="2000" dirty="0"/>
          </a:p>
        </p:txBody>
      </p:sp>
      <p:sp>
        <p:nvSpPr>
          <p:cNvPr id="16" name="TextBox 15"/>
          <p:cNvSpPr txBox="1"/>
          <p:nvPr/>
        </p:nvSpPr>
        <p:spPr>
          <a:xfrm rot="18392699">
            <a:off x="1806876" y="4627014"/>
            <a:ext cx="1030309" cy="400110"/>
          </a:xfrm>
          <a:prstGeom prst="rect">
            <a:avLst/>
          </a:prstGeom>
          <a:noFill/>
        </p:spPr>
        <p:txBody>
          <a:bodyPr wrap="square" rtlCol="0">
            <a:spAutoFit/>
          </a:bodyPr>
          <a:lstStyle/>
          <a:p>
            <a:pPr algn="r"/>
            <a:r>
              <a:rPr lang="en-US" sz="2000" dirty="0" smtClean="0"/>
              <a:t>March</a:t>
            </a:r>
            <a:endParaRPr lang="en-US" sz="2000" dirty="0"/>
          </a:p>
        </p:txBody>
      </p:sp>
      <p:sp>
        <p:nvSpPr>
          <p:cNvPr id="17" name="TextBox 16"/>
          <p:cNvSpPr txBox="1"/>
          <p:nvPr/>
        </p:nvSpPr>
        <p:spPr>
          <a:xfrm rot="18392699">
            <a:off x="2734155" y="4627015"/>
            <a:ext cx="1030309" cy="400110"/>
          </a:xfrm>
          <a:prstGeom prst="rect">
            <a:avLst/>
          </a:prstGeom>
          <a:noFill/>
        </p:spPr>
        <p:txBody>
          <a:bodyPr wrap="square" rtlCol="0">
            <a:spAutoFit/>
          </a:bodyPr>
          <a:lstStyle/>
          <a:p>
            <a:pPr algn="r"/>
            <a:r>
              <a:rPr lang="en-US" sz="2000" dirty="0" smtClean="0"/>
              <a:t>April</a:t>
            </a:r>
            <a:endParaRPr lang="en-US" sz="2000" dirty="0"/>
          </a:p>
        </p:txBody>
      </p:sp>
      <p:sp>
        <p:nvSpPr>
          <p:cNvPr id="18" name="TextBox 17"/>
          <p:cNvSpPr txBox="1"/>
          <p:nvPr/>
        </p:nvSpPr>
        <p:spPr>
          <a:xfrm rot="18392699">
            <a:off x="3653238" y="4627013"/>
            <a:ext cx="1030309" cy="400110"/>
          </a:xfrm>
          <a:prstGeom prst="rect">
            <a:avLst/>
          </a:prstGeom>
          <a:noFill/>
        </p:spPr>
        <p:txBody>
          <a:bodyPr wrap="square" rtlCol="0">
            <a:spAutoFit/>
          </a:bodyPr>
          <a:lstStyle/>
          <a:p>
            <a:pPr algn="r"/>
            <a:r>
              <a:rPr lang="en-US" sz="2000" dirty="0" smtClean="0"/>
              <a:t>May</a:t>
            </a:r>
            <a:endParaRPr lang="en-US" sz="2000" dirty="0"/>
          </a:p>
        </p:txBody>
      </p:sp>
      <p:sp>
        <p:nvSpPr>
          <p:cNvPr id="19" name="TextBox 18"/>
          <p:cNvSpPr txBox="1"/>
          <p:nvPr/>
        </p:nvSpPr>
        <p:spPr>
          <a:xfrm rot="18392699">
            <a:off x="4577757" y="4627014"/>
            <a:ext cx="1030309" cy="400110"/>
          </a:xfrm>
          <a:prstGeom prst="rect">
            <a:avLst/>
          </a:prstGeom>
          <a:noFill/>
        </p:spPr>
        <p:txBody>
          <a:bodyPr wrap="square" rtlCol="0">
            <a:spAutoFit/>
          </a:bodyPr>
          <a:lstStyle/>
          <a:p>
            <a:pPr algn="r"/>
            <a:r>
              <a:rPr lang="en-US" sz="2000" dirty="0" smtClean="0"/>
              <a:t>June</a:t>
            </a:r>
            <a:endParaRPr lang="en-US" sz="2000" dirty="0"/>
          </a:p>
        </p:txBody>
      </p:sp>
      <p:sp>
        <p:nvSpPr>
          <p:cNvPr id="20" name="TextBox 19"/>
          <p:cNvSpPr txBox="1"/>
          <p:nvPr/>
        </p:nvSpPr>
        <p:spPr>
          <a:xfrm rot="18392699">
            <a:off x="5512703" y="4627011"/>
            <a:ext cx="1030309" cy="400110"/>
          </a:xfrm>
          <a:prstGeom prst="rect">
            <a:avLst/>
          </a:prstGeom>
          <a:noFill/>
        </p:spPr>
        <p:txBody>
          <a:bodyPr wrap="square" rtlCol="0">
            <a:spAutoFit/>
          </a:bodyPr>
          <a:lstStyle/>
          <a:p>
            <a:pPr algn="r"/>
            <a:r>
              <a:rPr lang="en-US" sz="2000" dirty="0" smtClean="0"/>
              <a:t>July</a:t>
            </a:r>
            <a:endParaRPr lang="en-US" sz="2000" dirty="0"/>
          </a:p>
        </p:txBody>
      </p:sp>
      <p:sp>
        <p:nvSpPr>
          <p:cNvPr id="21" name="TextBox 20"/>
          <p:cNvSpPr txBox="1"/>
          <p:nvPr/>
        </p:nvSpPr>
        <p:spPr>
          <a:xfrm rot="18392699">
            <a:off x="6443800" y="4627014"/>
            <a:ext cx="1030309" cy="400110"/>
          </a:xfrm>
          <a:prstGeom prst="rect">
            <a:avLst/>
          </a:prstGeom>
          <a:noFill/>
        </p:spPr>
        <p:txBody>
          <a:bodyPr wrap="square" rtlCol="0">
            <a:spAutoFit/>
          </a:bodyPr>
          <a:lstStyle/>
          <a:p>
            <a:pPr algn="r"/>
            <a:r>
              <a:rPr lang="en-US" sz="2000" dirty="0" smtClean="0"/>
              <a:t>August</a:t>
            </a:r>
            <a:endParaRPr lang="en-US" sz="2000" dirty="0"/>
          </a:p>
        </p:txBody>
      </p:sp>
      <p:sp>
        <p:nvSpPr>
          <p:cNvPr id="22" name="TextBox 21"/>
          <p:cNvSpPr txBox="1"/>
          <p:nvPr/>
        </p:nvSpPr>
        <p:spPr>
          <a:xfrm rot="18392699">
            <a:off x="7078892" y="4770019"/>
            <a:ext cx="1386312" cy="400110"/>
          </a:xfrm>
          <a:prstGeom prst="rect">
            <a:avLst/>
          </a:prstGeom>
          <a:noFill/>
        </p:spPr>
        <p:txBody>
          <a:bodyPr wrap="square" rtlCol="0">
            <a:spAutoFit/>
          </a:bodyPr>
          <a:lstStyle/>
          <a:p>
            <a:pPr algn="r"/>
            <a:r>
              <a:rPr lang="en-US" sz="2000" dirty="0" smtClean="0"/>
              <a:t>September</a:t>
            </a:r>
            <a:endParaRPr lang="en-US" sz="2000" dirty="0"/>
          </a:p>
        </p:txBody>
      </p:sp>
      <p:sp>
        <p:nvSpPr>
          <p:cNvPr id="23" name="TextBox 22"/>
          <p:cNvSpPr txBox="1"/>
          <p:nvPr/>
        </p:nvSpPr>
        <p:spPr>
          <a:xfrm>
            <a:off x="2538365" y="5360060"/>
            <a:ext cx="1403266" cy="954107"/>
          </a:xfrm>
          <a:prstGeom prst="rect">
            <a:avLst/>
          </a:prstGeom>
          <a:noFill/>
        </p:spPr>
        <p:txBody>
          <a:bodyPr wrap="square" rtlCol="0">
            <a:spAutoFit/>
          </a:bodyPr>
          <a:lstStyle/>
          <a:p>
            <a:r>
              <a:rPr lang="en-US" sz="2800" dirty="0" smtClean="0"/>
              <a:t>The Future</a:t>
            </a:r>
            <a:endParaRPr lang="en-US" sz="2800" dirty="0"/>
          </a:p>
        </p:txBody>
      </p:sp>
      <p:cxnSp>
        <p:nvCxnSpPr>
          <p:cNvPr id="25" name="Straight Connector 24"/>
          <p:cNvCxnSpPr/>
          <p:nvPr/>
        </p:nvCxnSpPr>
        <p:spPr>
          <a:xfrm flipV="1">
            <a:off x="215652" y="5360060"/>
            <a:ext cx="0" cy="1080201"/>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26" name="Footer Placeholder 3"/>
          <p:cNvSpPr>
            <a:spLocks noGrp="1"/>
          </p:cNvSpPr>
          <p:nvPr>
            <p:ph type="ftr" sz="quarter" idx="11"/>
          </p:nvPr>
        </p:nvSpPr>
        <p:spPr>
          <a:xfrm>
            <a:off x="3124200" y="6356350"/>
            <a:ext cx="2895600" cy="365125"/>
          </a:xfrm>
        </p:spPr>
        <p:txBody>
          <a:bodyPr/>
          <a:lstStyle/>
          <a:p>
            <a:r>
              <a:rPr lang="en-US" dirty="0" smtClean="0"/>
              <a:t>@</a:t>
            </a:r>
            <a:r>
              <a:rPr lang="en-US" dirty="0" err="1" smtClean="0"/>
              <a:t>t_Magennis</a:t>
            </a:r>
            <a:r>
              <a:rPr lang="en-US" dirty="0" smtClean="0"/>
              <a:t>  slides at bit.ly/</a:t>
            </a:r>
            <a:r>
              <a:rPr lang="en-US" dirty="0" err="1" smtClean="0"/>
              <a:t>agilesim</a:t>
            </a:r>
            <a:endParaRPr lang="en-US" dirty="0"/>
          </a:p>
        </p:txBody>
      </p:sp>
    </p:spTree>
    <p:extLst>
      <p:ext uri="{BB962C8B-B14F-4D97-AF65-F5344CB8AC3E}">
        <p14:creationId xmlns:p14="http://schemas.microsoft.com/office/powerpoint/2010/main" val="302909545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Capturing Cycle Time and WIP</a:t>
            </a:r>
            <a:endParaRPr lang="en-US" dirty="0"/>
          </a:p>
        </p:txBody>
      </p:sp>
      <p:sp>
        <p:nvSpPr>
          <p:cNvPr id="3" name="Footer Placeholder 2"/>
          <p:cNvSpPr>
            <a:spLocks noGrp="1"/>
          </p:cNvSpPr>
          <p:nvPr>
            <p:ph type="ftr" sz="quarter" idx="11"/>
          </p:nvPr>
        </p:nvSpPr>
        <p:spPr/>
        <p:txBody>
          <a:bodyPr/>
          <a:lstStyle/>
          <a:p>
            <a:r>
              <a:rPr lang="en-US" smtClean="0"/>
              <a:t>Use with attribution</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104</a:t>
            </a:fld>
            <a:endParaRPr lang="en-US" dirty="0"/>
          </a:p>
        </p:txBody>
      </p:sp>
      <p:graphicFrame>
        <p:nvGraphicFramePr>
          <p:cNvPr id="5" name="Table 4"/>
          <p:cNvGraphicFramePr>
            <a:graphicFrameLocks noGrp="1"/>
          </p:cNvGraphicFramePr>
          <p:nvPr>
            <p:extLst/>
          </p:nvPr>
        </p:nvGraphicFramePr>
        <p:xfrm>
          <a:off x="0" y="1463040"/>
          <a:ext cx="6019802" cy="5394960"/>
        </p:xfrm>
        <a:graphic>
          <a:graphicData uri="http://schemas.openxmlformats.org/drawingml/2006/table">
            <a:tbl>
              <a:tblPr firstRow="1" bandRow="1">
                <a:tableStyleId>{5C22544A-7EE6-4342-B048-85BDC9FD1C3A}</a:tableStyleId>
              </a:tblPr>
              <a:tblGrid>
                <a:gridCol w="978218"/>
                <a:gridCol w="1730693"/>
                <a:gridCol w="1730693"/>
                <a:gridCol w="1580198"/>
              </a:tblGrid>
              <a:tr h="370840">
                <a:tc>
                  <a:txBody>
                    <a:bodyPr/>
                    <a:lstStyle/>
                    <a:p>
                      <a:pPr algn="ctr"/>
                      <a:r>
                        <a:rPr lang="en-US" sz="2400" dirty="0" smtClean="0"/>
                        <a:t>Story</a:t>
                      </a:r>
                      <a:endParaRPr lang="en-US" sz="2400" dirty="0"/>
                    </a:p>
                  </a:txBody>
                  <a:tcPr/>
                </a:tc>
                <a:tc>
                  <a:txBody>
                    <a:bodyPr/>
                    <a:lstStyle/>
                    <a:p>
                      <a:pPr algn="ctr"/>
                      <a:r>
                        <a:rPr lang="en-US" sz="2400" dirty="0" smtClean="0"/>
                        <a:t>Start Date</a:t>
                      </a:r>
                      <a:endParaRPr lang="en-US" sz="2400" dirty="0"/>
                    </a:p>
                  </a:txBody>
                  <a:tcPr/>
                </a:tc>
                <a:tc>
                  <a:txBody>
                    <a:bodyPr/>
                    <a:lstStyle/>
                    <a:p>
                      <a:pPr algn="ctr"/>
                      <a:r>
                        <a:rPr lang="en-US" sz="2400" dirty="0" smtClean="0"/>
                        <a:t>Completed Date</a:t>
                      </a:r>
                      <a:endParaRPr lang="en-US" sz="2400" dirty="0"/>
                    </a:p>
                  </a:txBody>
                  <a:tcPr/>
                </a:tc>
                <a:tc>
                  <a:txBody>
                    <a:bodyPr/>
                    <a:lstStyle/>
                    <a:p>
                      <a:pPr algn="ctr"/>
                      <a:r>
                        <a:rPr lang="en-US" sz="2400" dirty="0" smtClean="0"/>
                        <a:t>Cycle Time</a:t>
                      </a:r>
                      <a:r>
                        <a:rPr lang="en-US" sz="2400" baseline="0" dirty="0" smtClean="0"/>
                        <a:t> (d</a:t>
                      </a:r>
                      <a:r>
                        <a:rPr lang="en-US" sz="2400" dirty="0" smtClean="0"/>
                        <a:t>ays)</a:t>
                      </a:r>
                      <a:endParaRPr lang="en-US" sz="2400" dirty="0"/>
                    </a:p>
                  </a:txBody>
                  <a:tcPr/>
                </a:tc>
              </a:tr>
              <a:tr h="370840">
                <a:tc>
                  <a:txBody>
                    <a:bodyPr/>
                    <a:lstStyle/>
                    <a:p>
                      <a:pPr algn="ctr"/>
                      <a:r>
                        <a:rPr lang="en-US" sz="2400" dirty="0" smtClean="0"/>
                        <a:t>1</a:t>
                      </a:r>
                      <a:endParaRPr lang="en-US" sz="2400" dirty="0"/>
                    </a:p>
                  </a:txBody>
                  <a:tcPr/>
                </a:tc>
                <a:tc>
                  <a:txBody>
                    <a:bodyPr/>
                    <a:lstStyle/>
                    <a:p>
                      <a:pPr algn="ctr"/>
                      <a:r>
                        <a:rPr lang="en-US" sz="2400" dirty="0" smtClean="0"/>
                        <a:t>1 Jan</a:t>
                      </a:r>
                      <a:r>
                        <a:rPr lang="en-US" sz="2400" baseline="0" dirty="0" smtClean="0"/>
                        <a:t> 2013</a:t>
                      </a:r>
                      <a:endParaRPr lang="en-US" sz="2400" dirty="0"/>
                    </a:p>
                  </a:txBody>
                  <a:tcPr/>
                </a:tc>
                <a:tc>
                  <a:txBody>
                    <a:bodyPr/>
                    <a:lstStyle/>
                    <a:p>
                      <a:pPr algn="ctr"/>
                      <a:r>
                        <a:rPr lang="en-US" sz="2400" dirty="0" smtClean="0"/>
                        <a:t>15 Jan 2013</a:t>
                      </a:r>
                      <a:endParaRPr lang="en-US" sz="2400" dirty="0"/>
                    </a:p>
                  </a:txBody>
                  <a:tcPr/>
                </a:tc>
                <a:tc>
                  <a:txBody>
                    <a:bodyPr/>
                    <a:lstStyle/>
                    <a:p>
                      <a:pPr algn="ctr"/>
                      <a:endParaRPr lang="en-US" sz="2400" dirty="0"/>
                    </a:p>
                  </a:txBody>
                  <a:tcPr/>
                </a:tc>
              </a:tr>
              <a:tr h="370840">
                <a:tc>
                  <a:txBody>
                    <a:bodyPr/>
                    <a:lstStyle/>
                    <a:p>
                      <a:pPr algn="ctr"/>
                      <a:r>
                        <a:rPr lang="en-US" sz="2400" dirty="0" smtClean="0"/>
                        <a:t>2</a:t>
                      </a:r>
                      <a:endParaRPr lang="en-US" sz="2400" dirty="0"/>
                    </a:p>
                  </a:txBody>
                  <a:tcPr/>
                </a:tc>
                <a:tc>
                  <a:txBody>
                    <a:bodyPr/>
                    <a:lstStyle/>
                    <a:p>
                      <a:pPr algn="ctr"/>
                      <a:r>
                        <a:rPr lang="en-US" sz="2400" dirty="0" smtClean="0"/>
                        <a:t>5</a:t>
                      </a:r>
                      <a:r>
                        <a:rPr lang="en-US" sz="2400" baseline="0" dirty="0" smtClean="0"/>
                        <a:t> Jan 2013</a:t>
                      </a:r>
                      <a:endParaRPr lang="en-US" sz="2400" dirty="0"/>
                    </a:p>
                  </a:txBody>
                  <a:tcPr/>
                </a:tc>
                <a:tc>
                  <a:txBody>
                    <a:bodyPr/>
                    <a:lstStyle/>
                    <a:p>
                      <a:pPr algn="ctr"/>
                      <a:r>
                        <a:rPr lang="en-US" sz="2400" dirty="0" smtClean="0"/>
                        <a:t>12 Jan 2013</a:t>
                      </a:r>
                      <a:endParaRPr lang="en-US" sz="2400" dirty="0"/>
                    </a:p>
                  </a:txBody>
                  <a:tcPr/>
                </a:tc>
                <a:tc>
                  <a:txBody>
                    <a:bodyPr/>
                    <a:lstStyle/>
                    <a:p>
                      <a:pPr algn="ctr"/>
                      <a:endParaRPr lang="en-US" sz="2400" dirty="0"/>
                    </a:p>
                  </a:txBody>
                  <a:tcPr/>
                </a:tc>
              </a:tr>
              <a:tr h="370840">
                <a:tc>
                  <a:txBody>
                    <a:bodyPr/>
                    <a:lstStyle/>
                    <a:p>
                      <a:pPr algn="ctr"/>
                      <a:r>
                        <a:rPr lang="en-US" sz="2400" dirty="0" smtClean="0"/>
                        <a:t>3</a:t>
                      </a:r>
                      <a:endParaRPr lang="en-US" sz="2400" dirty="0"/>
                    </a:p>
                  </a:txBody>
                  <a:tcPr/>
                </a:tc>
                <a:tc>
                  <a:txBody>
                    <a:bodyPr/>
                    <a:lstStyle/>
                    <a:p>
                      <a:pPr algn="ctr"/>
                      <a:r>
                        <a:rPr lang="en-US" sz="2400" dirty="0" smtClean="0"/>
                        <a:t>5 Jan</a:t>
                      </a:r>
                      <a:r>
                        <a:rPr lang="en-US" sz="2400" baseline="0" dirty="0" smtClean="0"/>
                        <a:t> 2013</a:t>
                      </a:r>
                      <a:endParaRPr lang="en-US" sz="2400" dirty="0"/>
                    </a:p>
                  </a:txBody>
                  <a:tcPr/>
                </a:tc>
                <a:tc>
                  <a:txBody>
                    <a:bodyPr/>
                    <a:lstStyle/>
                    <a:p>
                      <a:pPr algn="ctr"/>
                      <a:endParaRPr lang="en-US" sz="2400" dirty="0"/>
                    </a:p>
                  </a:txBody>
                  <a:tcPr/>
                </a:tc>
                <a:tc>
                  <a:txBody>
                    <a:bodyPr/>
                    <a:lstStyle/>
                    <a:p>
                      <a:pPr algn="ctr"/>
                      <a:endParaRPr lang="en-US" sz="2400" dirty="0"/>
                    </a:p>
                  </a:txBody>
                  <a:tcPr/>
                </a:tc>
              </a:tr>
              <a:tr h="370840">
                <a:tc>
                  <a:txBody>
                    <a:bodyPr/>
                    <a:lstStyle/>
                    <a:p>
                      <a:pPr algn="ctr"/>
                      <a:r>
                        <a:rPr lang="en-US" sz="2400" dirty="0" smtClean="0"/>
                        <a:t>4</a:t>
                      </a:r>
                      <a:endParaRPr lang="en-US" sz="2400" dirty="0"/>
                    </a:p>
                  </a:txBody>
                  <a:tcPr/>
                </a:tc>
                <a:tc>
                  <a:txBody>
                    <a:bodyPr/>
                    <a:lstStyle/>
                    <a:p>
                      <a:pPr algn="ctr"/>
                      <a:r>
                        <a:rPr lang="en-US" sz="2400" dirty="0" smtClean="0"/>
                        <a:t>6 Jan 2013</a:t>
                      </a:r>
                      <a:endParaRPr lang="en-US" sz="2400" dirty="0"/>
                    </a:p>
                  </a:txBody>
                  <a:tcPr/>
                </a:tc>
                <a:tc>
                  <a:txBody>
                    <a:bodyPr/>
                    <a:lstStyle/>
                    <a:p>
                      <a:pPr algn="ctr"/>
                      <a:endParaRPr lang="en-US" sz="2400"/>
                    </a:p>
                  </a:txBody>
                  <a:tcPr/>
                </a:tc>
                <a:tc>
                  <a:txBody>
                    <a:bodyPr/>
                    <a:lstStyle/>
                    <a:p>
                      <a:pPr algn="ctr"/>
                      <a:endParaRPr lang="en-US" sz="2400" dirty="0"/>
                    </a:p>
                  </a:txBody>
                  <a:tcPr/>
                </a:tc>
              </a:tr>
              <a:tr h="370840">
                <a:tc>
                  <a:txBody>
                    <a:bodyPr/>
                    <a:lstStyle/>
                    <a:p>
                      <a:pPr algn="ctr"/>
                      <a:r>
                        <a:rPr lang="en-US" sz="2400" dirty="0" smtClean="0"/>
                        <a:t>5</a:t>
                      </a:r>
                      <a:endParaRPr lang="en-US" sz="2400" dirty="0"/>
                    </a:p>
                  </a:txBody>
                  <a:tcPr/>
                </a:tc>
                <a:tc>
                  <a:txBody>
                    <a:bodyPr/>
                    <a:lstStyle/>
                    <a:p>
                      <a:pPr algn="ctr"/>
                      <a:r>
                        <a:rPr lang="en-US" sz="2400" dirty="0" smtClean="0"/>
                        <a:t>3</a:t>
                      </a:r>
                      <a:r>
                        <a:rPr lang="en-US" sz="2400" baseline="0" dirty="0" smtClean="0"/>
                        <a:t> Jan 2013</a:t>
                      </a:r>
                      <a:endParaRPr lang="en-US" sz="2400" dirty="0"/>
                    </a:p>
                  </a:txBody>
                  <a:tcPr/>
                </a:tc>
                <a:tc>
                  <a:txBody>
                    <a:bodyPr/>
                    <a:lstStyle/>
                    <a:p>
                      <a:pPr algn="ctr"/>
                      <a:r>
                        <a:rPr lang="en-US" sz="2400" dirty="0" smtClean="0"/>
                        <a:t>7 Jan 2013</a:t>
                      </a:r>
                      <a:endParaRPr lang="en-US" sz="2400" dirty="0"/>
                    </a:p>
                  </a:txBody>
                  <a:tcPr/>
                </a:tc>
                <a:tc>
                  <a:txBody>
                    <a:bodyPr/>
                    <a:lstStyle/>
                    <a:p>
                      <a:pPr algn="ctr"/>
                      <a:endParaRPr lang="en-US" sz="2400" dirty="0"/>
                    </a:p>
                  </a:txBody>
                  <a:tcPr/>
                </a:tc>
              </a:tr>
              <a:tr h="370840">
                <a:tc>
                  <a:txBody>
                    <a:bodyPr/>
                    <a:lstStyle/>
                    <a:p>
                      <a:pPr algn="ctr"/>
                      <a:r>
                        <a:rPr lang="en-US" sz="2400" dirty="0" smtClean="0"/>
                        <a:t>6</a:t>
                      </a:r>
                      <a:endParaRPr lang="en-US" sz="2400" dirty="0"/>
                    </a:p>
                  </a:txBody>
                  <a:tcPr/>
                </a:tc>
                <a:tc>
                  <a:txBody>
                    <a:bodyPr/>
                    <a:lstStyle/>
                    <a:p>
                      <a:pPr algn="ctr"/>
                      <a:r>
                        <a:rPr lang="en-US" sz="2400" dirty="0" smtClean="0"/>
                        <a:t>7 Jan 2013</a:t>
                      </a:r>
                      <a:endParaRPr lang="en-US" sz="2400" dirty="0"/>
                    </a:p>
                  </a:txBody>
                  <a:tcPr/>
                </a:tc>
                <a:tc>
                  <a:txBody>
                    <a:bodyPr/>
                    <a:lstStyle/>
                    <a:p>
                      <a:pPr algn="ctr"/>
                      <a:r>
                        <a:rPr lang="en-US" sz="2400" dirty="0" smtClean="0"/>
                        <a:t>18 Feb</a:t>
                      </a:r>
                      <a:r>
                        <a:rPr lang="en-US" sz="2400" baseline="0" dirty="0" smtClean="0"/>
                        <a:t> 2013</a:t>
                      </a:r>
                      <a:endParaRPr lang="en-US" sz="2400" dirty="0"/>
                    </a:p>
                  </a:txBody>
                  <a:tcPr/>
                </a:tc>
                <a:tc>
                  <a:txBody>
                    <a:bodyPr/>
                    <a:lstStyle/>
                    <a:p>
                      <a:pPr algn="ctr"/>
                      <a:endParaRPr lang="en-US" sz="2400" dirty="0"/>
                    </a:p>
                  </a:txBody>
                  <a:tcPr/>
                </a:tc>
              </a:tr>
              <a:tr h="370840">
                <a:tc>
                  <a:txBody>
                    <a:bodyPr/>
                    <a:lstStyle/>
                    <a:p>
                      <a:pPr algn="ctr"/>
                      <a:r>
                        <a:rPr lang="en-US" sz="2400" dirty="0" smtClean="0"/>
                        <a:t>7</a:t>
                      </a:r>
                      <a:endParaRPr lang="en-US" sz="2400" dirty="0"/>
                    </a:p>
                  </a:txBody>
                  <a:tcPr/>
                </a:tc>
                <a:tc>
                  <a:txBody>
                    <a:bodyPr/>
                    <a:lstStyle/>
                    <a:p>
                      <a:pPr algn="ctr"/>
                      <a:r>
                        <a:rPr lang="en-US" sz="2400" dirty="0" smtClean="0"/>
                        <a:t>10 Jan</a:t>
                      </a:r>
                      <a:r>
                        <a:rPr lang="en-US" sz="2400" baseline="0" dirty="0" smtClean="0"/>
                        <a:t> 2013</a:t>
                      </a:r>
                      <a:endParaRPr lang="en-US" sz="2400" dirty="0"/>
                    </a:p>
                  </a:txBody>
                  <a:tcPr/>
                </a:tc>
                <a:tc>
                  <a:txBody>
                    <a:bodyPr/>
                    <a:lstStyle/>
                    <a:p>
                      <a:pPr algn="ctr"/>
                      <a:r>
                        <a:rPr lang="en-US" sz="2400" dirty="0" smtClean="0"/>
                        <a:t>22 Jan 2013</a:t>
                      </a:r>
                      <a:endParaRPr lang="en-US" sz="2400" dirty="0"/>
                    </a:p>
                  </a:txBody>
                  <a:tcPr/>
                </a:tc>
                <a:tc>
                  <a:txBody>
                    <a:bodyPr/>
                    <a:lstStyle/>
                    <a:p>
                      <a:pPr algn="ctr"/>
                      <a:endParaRPr lang="en-US" sz="2400" dirty="0"/>
                    </a:p>
                  </a:txBody>
                  <a:tcPr/>
                </a:tc>
              </a:tr>
              <a:tr h="370840">
                <a:tc>
                  <a:txBody>
                    <a:bodyPr/>
                    <a:lstStyle/>
                    <a:p>
                      <a:pPr algn="ctr"/>
                      <a:r>
                        <a:rPr lang="en-US" sz="2400" dirty="0" smtClean="0"/>
                        <a:t>8</a:t>
                      </a:r>
                      <a:endParaRPr lang="en-US" sz="2400" dirty="0"/>
                    </a:p>
                  </a:txBody>
                  <a:tcPr/>
                </a:tc>
                <a:tc>
                  <a:txBody>
                    <a:bodyPr/>
                    <a:lstStyle/>
                    <a:p>
                      <a:pPr algn="ctr"/>
                      <a:r>
                        <a:rPr lang="en-US" sz="2400" dirty="0" smtClean="0"/>
                        <a:t>10 Jan 2013</a:t>
                      </a:r>
                      <a:endParaRPr lang="en-US" sz="2400" dirty="0"/>
                    </a:p>
                  </a:txBody>
                  <a:tcPr/>
                </a:tc>
                <a:tc>
                  <a:txBody>
                    <a:bodyPr/>
                    <a:lstStyle/>
                    <a:p>
                      <a:pPr algn="ctr"/>
                      <a:r>
                        <a:rPr lang="en-US" sz="2400" dirty="0" smtClean="0"/>
                        <a:t>18 Jan 2013</a:t>
                      </a:r>
                      <a:endParaRPr lang="en-US" sz="2400" dirty="0"/>
                    </a:p>
                  </a:txBody>
                  <a:tcPr/>
                </a:tc>
                <a:tc>
                  <a:txBody>
                    <a:bodyPr/>
                    <a:lstStyle/>
                    <a:p>
                      <a:pPr algn="ctr"/>
                      <a:endParaRPr lang="en-US" sz="2400" dirty="0"/>
                    </a:p>
                  </a:txBody>
                  <a:tcPr/>
                </a:tc>
              </a:tr>
              <a:tr h="370840">
                <a:tc>
                  <a:txBody>
                    <a:bodyPr/>
                    <a:lstStyle/>
                    <a:p>
                      <a:pPr algn="ctr"/>
                      <a:r>
                        <a:rPr lang="en-US" sz="2400" dirty="0" smtClean="0"/>
                        <a:t>9</a:t>
                      </a:r>
                      <a:endParaRPr lang="en-US" sz="2400" dirty="0"/>
                    </a:p>
                  </a:txBody>
                  <a:tcPr/>
                </a:tc>
                <a:tc>
                  <a:txBody>
                    <a:bodyPr/>
                    <a:lstStyle/>
                    <a:p>
                      <a:pPr algn="ctr"/>
                      <a:r>
                        <a:rPr lang="en-US" sz="2400" dirty="0" smtClean="0"/>
                        <a:t>13 Jan 2013</a:t>
                      </a:r>
                      <a:endParaRPr lang="en-US" sz="2400" dirty="0"/>
                    </a:p>
                  </a:txBody>
                  <a:tcPr/>
                </a:tc>
                <a:tc>
                  <a:txBody>
                    <a:bodyPr/>
                    <a:lstStyle/>
                    <a:p>
                      <a:pPr algn="ctr"/>
                      <a:r>
                        <a:rPr lang="en-US" sz="2400" dirty="0" smtClean="0"/>
                        <a:t>26 Jan 2013</a:t>
                      </a:r>
                      <a:endParaRPr lang="en-US" sz="2400" dirty="0"/>
                    </a:p>
                  </a:txBody>
                  <a:tcPr/>
                </a:tc>
                <a:tc>
                  <a:txBody>
                    <a:bodyPr/>
                    <a:lstStyle/>
                    <a:p>
                      <a:pPr algn="ctr"/>
                      <a:endParaRPr lang="en-US" sz="2400" dirty="0"/>
                    </a:p>
                  </a:txBody>
                  <a:tcPr/>
                </a:tc>
              </a:tr>
              <a:tr h="370840">
                <a:tc>
                  <a:txBody>
                    <a:bodyPr/>
                    <a:lstStyle/>
                    <a:p>
                      <a:pPr algn="ctr"/>
                      <a:r>
                        <a:rPr lang="en-US" sz="2400" dirty="0" smtClean="0"/>
                        <a:t>10</a:t>
                      </a:r>
                      <a:endParaRPr lang="en-US" sz="2400" dirty="0"/>
                    </a:p>
                  </a:txBody>
                  <a:tcPr/>
                </a:tc>
                <a:tc>
                  <a:txBody>
                    <a:bodyPr/>
                    <a:lstStyle/>
                    <a:p>
                      <a:pPr algn="ctr"/>
                      <a:r>
                        <a:rPr lang="en-US" sz="2400" dirty="0" smtClean="0"/>
                        <a:t>15 Jan 2013</a:t>
                      </a:r>
                      <a:endParaRPr lang="en-US" sz="2400" dirty="0"/>
                    </a:p>
                  </a:txBody>
                  <a:tcPr/>
                </a:tc>
                <a:tc>
                  <a:txBody>
                    <a:bodyPr/>
                    <a:lstStyle/>
                    <a:p>
                      <a:pPr algn="ctr"/>
                      <a:endParaRPr lang="en-US" sz="2400" dirty="0"/>
                    </a:p>
                  </a:txBody>
                  <a:tcPr/>
                </a:tc>
                <a:tc>
                  <a:txBody>
                    <a:bodyPr/>
                    <a:lstStyle/>
                    <a:p>
                      <a:pPr algn="ctr"/>
                      <a:endParaRPr lang="en-US" sz="2400" dirty="0"/>
                    </a:p>
                  </a:txBody>
                  <a:tcPr/>
                </a:tc>
              </a:tr>
            </a:tbl>
          </a:graphicData>
        </a:graphic>
      </p:graphicFrame>
      <p:sp>
        <p:nvSpPr>
          <p:cNvPr id="10" name="Rounded Rectangular Callout 9"/>
          <p:cNvSpPr/>
          <p:nvPr/>
        </p:nvSpPr>
        <p:spPr>
          <a:xfrm>
            <a:off x="36871" y="3124200"/>
            <a:ext cx="7696200" cy="842912"/>
          </a:xfrm>
          <a:prstGeom prst="wedgeRoundRectCallout">
            <a:avLst>
              <a:gd name="adj1" fmla="val 19415"/>
              <a:gd name="adj2" fmla="val -877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sz="4000" b="1" dirty="0"/>
              <a:t>Date “Complete” – Date “Started</a:t>
            </a:r>
            <a:r>
              <a:rPr lang="en-US" sz="4000" b="1" dirty="0" smtClean="0"/>
              <a:t>”</a:t>
            </a:r>
            <a:endParaRPr lang="en-US" sz="4000" b="1" dirty="0"/>
          </a:p>
        </p:txBody>
      </p:sp>
      <p:sp>
        <p:nvSpPr>
          <p:cNvPr id="12" name="TextBox 11"/>
          <p:cNvSpPr txBox="1"/>
          <p:nvPr/>
        </p:nvSpPr>
        <p:spPr>
          <a:xfrm>
            <a:off x="5029200" y="2286000"/>
            <a:ext cx="685800" cy="461665"/>
          </a:xfrm>
          <a:prstGeom prst="rect">
            <a:avLst/>
          </a:prstGeom>
          <a:noFill/>
        </p:spPr>
        <p:txBody>
          <a:bodyPr wrap="square" rtlCol="0">
            <a:spAutoFit/>
          </a:bodyPr>
          <a:lstStyle/>
          <a:p>
            <a:r>
              <a:rPr lang="en-US" sz="2400" b="1" dirty="0" smtClean="0"/>
              <a:t>14</a:t>
            </a:r>
            <a:endParaRPr lang="en-US" b="1" dirty="0"/>
          </a:p>
        </p:txBody>
      </p:sp>
    </p:spTree>
    <p:extLst>
      <p:ext uri="{BB962C8B-B14F-4D97-AF65-F5344CB8AC3E}">
        <p14:creationId xmlns:p14="http://schemas.microsoft.com/office/powerpoint/2010/main" val="259904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Capturing Cycle Time and WIP</a:t>
            </a:r>
            <a:endParaRPr lang="en-US" dirty="0"/>
          </a:p>
        </p:txBody>
      </p:sp>
      <p:sp>
        <p:nvSpPr>
          <p:cNvPr id="3" name="Footer Placeholder 2"/>
          <p:cNvSpPr>
            <a:spLocks noGrp="1"/>
          </p:cNvSpPr>
          <p:nvPr>
            <p:ph type="ftr" sz="quarter" idx="11"/>
          </p:nvPr>
        </p:nvSpPr>
        <p:spPr/>
        <p:txBody>
          <a:bodyPr/>
          <a:lstStyle/>
          <a:p>
            <a:r>
              <a:rPr lang="en-US" smtClean="0"/>
              <a:t>Use with attribution</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105</a:t>
            </a:fld>
            <a:endParaRPr lang="en-US" dirty="0"/>
          </a:p>
        </p:txBody>
      </p:sp>
      <p:graphicFrame>
        <p:nvGraphicFramePr>
          <p:cNvPr id="5" name="Table 4"/>
          <p:cNvGraphicFramePr>
            <a:graphicFrameLocks noGrp="1"/>
          </p:cNvGraphicFramePr>
          <p:nvPr>
            <p:extLst/>
          </p:nvPr>
        </p:nvGraphicFramePr>
        <p:xfrm>
          <a:off x="0" y="1463040"/>
          <a:ext cx="6019802" cy="5394960"/>
        </p:xfrm>
        <a:graphic>
          <a:graphicData uri="http://schemas.openxmlformats.org/drawingml/2006/table">
            <a:tbl>
              <a:tblPr firstRow="1" bandRow="1">
                <a:tableStyleId>{5C22544A-7EE6-4342-B048-85BDC9FD1C3A}</a:tableStyleId>
              </a:tblPr>
              <a:tblGrid>
                <a:gridCol w="978218"/>
                <a:gridCol w="1730693"/>
                <a:gridCol w="1730693"/>
                <a:gridCol w="1580198"/>
              </a:tblGrid>
              <a:tr h="370840">
                <a:tc>
                  <a:txBody>
                    <a:bodyPr/>
                    <a:lstStyle/>
                    <a:p>
                      <a:pPr algn="ctr"/>
                      <a:r>
                        <a:rPr lang="en-US" sz="2400" dirty="0" smtClean="0"/>
                        <a:t>Story</a:t>
                      </a:r>
                      <a:endParaRPr lang="en-US" sz="2400" dirty="0"/>
                    </a:p>
                  </a:txBody>
                  <a:tcPr/>
                </a:tc>
                <a:tc>
                  <a:txBody>
                    <a:bodyPr/>
                    <a:lstStyle/>
                    <a:p>
                      <a:pPr algn="ctr"/>
                      <a:r>
                        <a:rPr lang="en-US" sz="2400" dirty="0" smtClean="0"/>
                        <a:t>Start Date</a:t>
                      </a:r>
                      <a:endParaRPr lang="en-US" sz="2400" dirty="0"/>
                    </a:p>
                  </a:txBody>
                  <a:tcPr/>
                </a:tc>
                <a:tc>
                  <a:txBody>
                    <a:bodyPr/>
                    <a:lstStyle/>
                    <a:p>
                      <a:pPr algn="ctr"/>
                      <a:r>
                        <a:rPr lang="en-US" sz="2400" dirty="0" smtClean="0"/>
                        <a:t>Completed Date</a:t>
                      </a:r>
                      <a:endParaRPr lang="en-US" sz="2400" dirty="0"/>
                    </a:p>
                  </a:txBody>
                  <a:tcPr/>
                </a:tc>
                <a:tc>
                  <a:txBody>
                    <a:bodyPr/>
                    <a:lstStyle/>
                    <a:p>
                      <a:pPr algn="ctr"/>
                      <a:r>
                        <a:rPr lang="en-US" sz="2400" dirty="0" smtClean="0"/>
                        <a:t>Cycle Time</a:t>
                      </a:r>
                      <a:r>
                        <a:rPr lang="en-US" sz="2400" baseline="0" dirty="0" smtClean="0"/>
                        <a:t> (d</a:t>
                      </a:r>
                      <a:r>
                        <a:rPr lang="en-US" sz="2400" dirty="0" smtClean="0"/>
                        <a:t>ays)</a:t>
                      </a:r>
                      <a:endParaRPr lang="en-US" sz="2400" dirty="0"/>
                    </a:p>
                  </a:txBody>
                  <a:tcPr/>
                </a:tc>
              </a:tr>
              <a:tr h="370840">
                <a:tc>
                  <a:txBody>
                    <a:bodyPr/>
                    <a:lstStyle/>
                    <a:p>
                      <a:pPr algn="ctr"/>
                      <a:r>
                        <a:rPr lang="en-US" sz="2400" dirty="0" smtClean="0"/>
                        <a:t>1</a:t>
                      </a:r>
                      <a:endParaRPr lang="en-US" sz="2400" dirty="0"/>
                    </a:p>
                  </a:txBody>
                  <a:tcPr/>
                </a:tc>
                <a:tc>
                  <a:txBody>
                    <a:bodyPr/>
                    <a:lstStyle/>
                    <a:p>
                      <a:pPr algn="ctr"/>
                      <a:r>
                        <a:rPr lang="en-US" sz="2400" dirty="0" smtClean="0"/>
                        <a:t>1 Jan</a:t>
                      </a:r>
                      <a:r>
                        <a:rPr lang="en-US" sz="2400" baseline="0" dirty="0" smtClean="0"/>
                        <a:t> 2013</a:t>
                      </a:r>
                      <a:endParaRPr lang="en-US" sz="2400" dirty="0"/>
                    </a:p>
                  </a:txBody>
                  <a:tcPr/>
                </a:tc>
                <a:tc>
                  <a:txBody>
                    <a:bodyPr/>
                    <a:lstStyle/>
                    <a:p>
                      <a:pPr algn="ctr"/>
                      <a:r>
                        <a:rPr lang="en-US" sz="2400" dirty="0" smtClean="0"/>
                        <a:t>15 Jan 2013</a:t>
                      </a:r>
                      <a:endParaRPr lang="en-US" sz="2400" dirty="0"/>
                    </a:p>
                  </a:txBody>
                  <a:tcPr/>
                </a:tc>
                <a:tc>
                  <a:txBody>
                    <a:bodyPr/>
                    <a:lstStyle/>
                    <a:p>
                      <a:pPr algn="ctr"/>
                      <a:endParaRPr lang="en-US" sz="2400" dirty="0"/>
                    </a:p>
                  </a:txBody>
                  <a:tcPr/>
                </a:tc>
              </a:tr>
              <a:tr h="370840">
                <a:tc>
                  <a:txBody>
                    <a:bodyPr/>
                    <a:lstStyle/>
                    <a:p>
                      <a:pPr algn="ctr"/>
                      <a:r>
                        <a:rPr lang="en-US" sz="2400" dirty="0" smtClean="0"/>
                        <a:t>2</a:t>
                      </a:r>
                      <a:endParaRPr lang="en-US" sz="2400" dirty="0"/>
                    </a:p>
                  </a:txBody>
                  <a:tcPr/>
                </a:tc>
                <a:tc>
                  <a:txBody>
                    <a:bodyPr/>
                    <a:lstStyle/>
                    <a:p>
                      <a:pPr algn="ctr"/>
                      <a:r>
                        <a:rPr lang="en-US" sz="2400" dirty="0" smtClean="0"/>
                        <a:t>5</a:t>
                      </a:r>
                      <a:r>
                        <a:rPr lang="en-US" sz="2400" baseline="0" dirty="0" smtClean="0"/>
                        <a:t> Jan 2013</a:t>
                      </a:r>
                      <a:endParaRPr lang="en-US" sz="2400" dirty="0"/>
                    </a:p>
                  </a:txBody>
                  <a:tcPr/>
                </a:tc>
                <a:tc>
                  <a:txBody>
                    <a:bodyPr/>
                    <a:lstStyle/>
                    <a:p>
                      <a:pPr algn="ctr"/>
                      <a:r>
                        <a:rPr lang="en-US" sz="2400" dirty="0" smtClean="0"/>
                        <a:t>12 Jan 2013</a:t>
                      </a:r>
                      <a:endParaRPr lang="en-US" sz="2400" dirty="0"/>
                    </a:p>
                  </a:txBody>
                  <a:tcPr/>
                </a:tc>
                <a:tc>
                  <a:txBody>
                    <a:bodyPr/>
                    <a:lstStyle/>
                    <a:p>
                      <a:pPr algn="ctr"/>
                      <a:endParaRPr lang="en-US" sz="2400" dirty="0"/>
                    </a:p>
                  </a:txBody>
                  <a:tcPr/>
                </a:tc>
              </a:tr>
              <a:tr h="370840">
                <a:tc>
                  <a:txBody>
                    <a:bodyPr/>
                    <a:lstStyle/>
                    <a:p>
                      <a:pPr algn="ctr"/>
                      <a:r>
                        <a:rPr lang="en-US" sz="2400" dirty="0" smtClean="0"/>
                        <a:t>3</a:t>
                      </a:r>
                      <a:endParaRPr lang="en-US" sz="2400" dirty="0"/>
                    </a:p>
                  </a:txBody>
                  <a:tcPr/>
                </a:tc>
                <a:tc>
                  <a:txBody>
                    <a:bodyPr/>
                    <a:lstStyle/>
                    <a:p>
                      <a:pPr algn="ctr"/>
                      <a:r>
                        <a:rPr lang="en-US" sz="2400" dirty="0" smtClean="0"/>
                        <a:t>5 Jan</a:t>
                      </a:r>
                      <a:r>
                        <a:rPr lang="en-US" sz="2400" baseline="0" dirty="0" smtClean="0"/>
                        <a:t> 2013</a:t>
                      </a:r>
                      <a:endParaRPr lang="en-US" sz="2400" dirty="0"/>
                    </a:p>
                  </a:txBody>
                  <a:tcPr/>
                </a:tc>
                <a:tc>
                  <a:txBody>
                    <a:bodyPr/>
                    <a:lstStyle/>
                    <a:p>
                      <a:pPr algn="ctr"/>
                      <a:endParaRPr lang="en-US" sz="2400" dirty="0"/>
                    </a:p>
                  </a:txBody>
                  <a:tcPr/>
                </a:tc>
                <a:tc>
                  <a:txBody>
                    <a:bodyPr/>
                    <a:lstStyle/>
                    <a:p>
                      <a:pPr algn="ctr"/>
                      <a:endParaRPr lang="en-US" sz="2400" dirty="0"/>
                    </a:p>
                  </a:txBody>
                  <a:tcPr/>
                </a:tc>
              </a:tr>
              <a:tr h="370840">
                <a:tc>
                  <a:txBody>
                    <a:bodyPr/>
                    <a:lstStyle/>
                    <a:p>
                      <a:pPr algn="ctr"/>
                      <a:r>
                        <a:rPr lang="en-US" sz="2400" dirty="0" smtClean="0"/>
                        <a:t>4</a:t>
                      </a:r>
                      <a:endParaRPr lang="en-US" sz="2400" dirty="0"/>
                    </a:p>
                  </a:txBody>
                  <a:tcPr/>
                </a:tc>
                <a:tc>
                  <a:txBody>
                    <a:bodyPr/>
                    <a:lstStyle/>
                    <a:p>
                      <a:pPr algn="ctr"/>
                      <a:r>
                        <a:rPr lang="en-US" sz="2400" dirty="0" smtClean="0"/>
                        <a:t>6 Jan 2013</a:t>
                      </a:r>
                      <a:endParaRPr lang="en-US" sz="2400" dirty="0"/>
                    </a:p>
                  </a:txBody>
                  <a:tcPr/>
                </a:tc>
                <a:tc>
                  <a:txBody>
                    <a:bodyPr/>
                    <a:lstStyle/>
                    <a:p>
                      <a:pPr algn="ctr"/>
                      <a:endParaRPr lang="en-US" sz="2400"/>
                    </a:p>
                  </a:txBody>
                  <a:tcPr/>
                </a:tc>
                <a:tc>
                  <a:txBody>
                    <a:bodyPr/>
                    <a:lstStyle/>
                    <a:p>
                      <a:pPr algn="ctr"/>
                      <a:endParaRPr lang="en-US" sz="2400" dirty="0"/>
                    </a:p>
                  </a:txBody>
                  <a:tcPr/>
                </a:tc>
              </a:tr>
              <a:tr h="370840">
                <a:tc>
                  <a:txBody>
                    <a:bodyPr/>
                    <a:lstStyle/>
                    <a:p>
                      <a:pPr algn="ctr"/>
                      <a:r>
                        <a:rPr lang="en-US" sz="2400" dirty="0" smtClean="0"/>
                        <a:t>5</a:t>
                      </a:r>
                      <a:endParaRPr lang="en-US" sz="2400" dirty="0"/>
                    </a:p>
                  </a:txBody>
                  <a:tcPr/>
                </a:tc>
                <a:tc>
                  <a:txBody>
                    <a:bodyPr/>
                    <a:lstStyle/>
                    <a:p>
                      <a:pPr algn="ctr"/>
                      <a:r>
                        <a:rPr lang="en-US" sz="2400" dirty="0" smtClean="0"/>
                        <a:t>3</a:t>
                      </a:r>
                      <a:r>
                        <a:rPr lang="en-US" sz="2400" baseline="0" dirty="0" smtClean="0"/>
                        <a:t> Jan 2013</a:t>
                      </a:r>
                      <a:endParaRPr lang="en-US" sz="2400" dirty="0"/>
                    </a:p>
                  </a:txBody>
                  <a:tcPr/>
                </a:tc>
                <a:tc>
                  <a:txBody>
                    <a:bodyPr/>
                    <a:lstStyle/>
                    <a:p>
                      <a:pPr algn="ctr"/>
                      <a:r>
                        <a:rPr lang="en-US" sz="2400" dirty="0" smtClean="0"/>
                        <a:t>7 Jan 2013</a:t>
                      </a:r>
                      <a:endParaRPr lang="en-US" sz="2400" dirty="0"/>
                    </a:p>
                  </a:txBody>
                  <a:tcPr/>
                </a:tc>
                <a:tc>
                  <a:txBody>
                    <a:bodyPr/>
                    <a:lstStyle/>
                    <a:p>
                      <a:pPr algn="ctr"/>
                      <a:endParaRPr lang="en-US" sz="2400" dirty="0"/>
                    </a:p>
                  </a:txBody>
                  <a:tcPr/>
                </a:tc>
              </a:tr>
              <a:tr h="370840">
                <a:tc>
                  <a:txBody>
                    <a:bodyPr/>
                    <a:lstStyle/>
                    <a:p>
                      <a:pPr algn="ctr"/>
                      <a:r>
                        <a:rPr lang="en-US" sz="2400" dirty="0" smtClean="0"/>
                        <a:t>6</a:t>
                      </a:r>
                      <a:endParaRPr lang="en-US" sz="2400" dirty="0"/>
                    </a:p>
                  </a:txBody>
                  <a:tcPr/>
                </a:tc>
                <a:tc>
                  <a:txBody>
                    <a:bodyPr/>
                    <a:lstStyle/>
                    <a:p>
                      <a:pPr algn="ctr"/>
                      <a:r>
                        <a:rPr lang="en-US" sz="2400" dirty="0" smtClean="0"/>
                        <a:t>7 Jan 2013</a:t>
                      </a:r>
                      <a:endParaRPr lang="en-US" sz="2400" dirty="0"/>
                    </a:p>
                  </a:txBody>
                  <a:tcPr/>
                </a:tc>
                <a:tc>
                  <a:txBody>
                    <a:bodyPr/>
                    <a:lstStyle/>
                    <a:p>
                      <a:pPr algn="ctr"/>
                      <a:r>
                        <a:rPr lang="en-US" sz="2400" dirty="0" smtClean="0"/>
                        <a:t>18 Feb</a:t>
                      </a:r>
                      <a:r>
                        <a:rPr lang="en-US" sz="2400" baseline="0" dirty="0" smtClean="0"/>
                        <a:t> 2013</a:t>
                      </a:r>
                      <a:endParaRPr lang="en-US" sz="2400" dirty="0"/>
                    </a:p>
                  </a:txBody>
                  <a:tcPr/>
                </a:tc>
                <a:tc>
                  <a:txBody>
                    <a:bodyPr/>
                    <a:lstStyle/>
                    <a:p>
                      <a:pPr algn="ctr"/>
                      <a:endParaRPr lang="en-US" sz="2400" dirty="0"/>
                    </a:p>
                  </a:txBody>
                  <a:tcPr/>
                </a:tc>
              </a:tr>
              <a:tr h="370840">
                <a:tc>
                  <a:txBody>
                    <a:bodyPr/>
                    <a:lstStyle/>
                    <a:p>
                      <a:pPr algn="ctr"/>
                      <a:r>
                        <a:rPr lang="en-US" sz="2400" dirty="0" smtClean="0"/>
                        <a:t>7</a:t>
                      </a:r>
                      <a:endParaRPr lang="en-US" sz="2400" dirty="0"/>
                    </a:p>
                  </a:txBody>
                  <a:tcPr/>
                </a:tc>
                <a:tc>
                  <a:txBody>
                    <a:bodyPr/>
                    <a:lstStyle/>
                    <a:p>
                      <a:pPr algn="ctr"/>
                      <a:r>
                        <a:rPr lang="en-US" sz="2400" dirty="0" smtClean="0"/>
                        <a:t>10 Jan</a:t>
                      </a:r>
                      <a:r>
                        <a:rPr lang="en-US" sz="2400" baseline="0" dirty="0" smtClean="0"/>
                        <a:t> 2013</a:t>
                      </a:r>
                      <a:endParaRPr lang="en-US" sz="2400" dirty="0"/>
                    </a:p>
                  </a:txBody>
                  <a:tcPr/>
                </a:tc>
                <a:tc>
                  <a:txBody>
                    <a:bodyPr/>
                    <a:lstStyle/>
                    <a:p>
                      <a:pPr algn="ctr"/>
                      <a:r>
                        <a:rPr lang="en-US" sz="2400" dirty="0" smtClean="0"/>
                        <a:t>22 Jan 2013</a:t>
                      </a:r>
                      <a:endParaRPr lang="en-US" sz="2400" dirty="0"/>
                    </a:p>
                  </a:txBody>
                  <a:tcPr/>
                </a:tc>
                <a:tc>
                  <a:txBody>
                    <a:bodyPr/>
                    <a:lstStyle/>
                    <a:p>
                      <a:pPr algn="ctr"/>
                      <a:endParaRPr lang="en-US" sz="2400" dirty="0"/>
                    </a:p>
                  </a:txBody>
                  <a:tcPr/>
                </a:tc>
              </a:tr>
              <a:tr h="370840">
                <a:tc>
                  <a:txBody>
                    <a:bodyPr/>
                    <a:lstStyle/>
                    <a:p>
                      <a:pPr algn="ctr"/>
                      <a:r>
                        <a:rPr lang="en-US" sz="2400" dirty="0" smtClean="0"/>
                        <a:t>8</a:t>
                      </a:r>
                      <a:endParaRPr lang="en-US" sz="2400" dirty="0"/>
                    </a:p>
                  </a:txBody>
                  <a:tcPr/>
                </a:tc>
                <a:tc>
                  <a:txBody>
                    <a:bodyPr/>
                    <a:lstStyle/>
                    <a:p>
                      <a:pPr algn="ctr"/>
                      <a:r>
                        <a:rPr lang="en-US" sz="2400" dirty="0" smtClean="0"/>
                        <a:t>10 Jan 2013</a:t>
                      </a:r>
                      <a:endParaRPr lang="en-US" sz="2400" dirty="0"/>
                    </a:p>
                  </a:txBody>
                  <a:tcPr/>
                </a:tc>
                <a:tc>
                  <a:txBody>
                    <a:bodyPr/>
                    <a:lstStyle/>
                    <a:p>
                      <a:pPr algn="ctr"/>
                      <a:r>
                        <a:rPr lang="en-US" sz="2400" dirty="0" smtClean="0"/>
                        <a:t>18 Jan 2013</a:t>
                      </a:r>
                      <a:endParaRPr lang="en-US" sz="2400" dirty="0"/>
                    </a:p>
                  </a:txBody>
                  <a:tcPr/>
                </a:tc>
                <a:tc>
                  <a:txBody>
                    <a:bodyPr/>
                    <a:lstStyle/>
                    <a:p>
                      <a:pPr algn="ctr"/>
                      <a:endParaRPr lang="en-US" sz="2400" dirty="0"/>
                    </a:p>
                  </a:txBody>
                  <a:tcPr/>
                </a:tc>
              </a:tr>
              <a:tr h="370840">
                <a:tc>
                  <a:txBody>
                    <a:bodyPr/>
                    <a:lstStyle/>
                    <a:p>
                      <a:pPr algn="ctr"/>
                      <a:r>
                        <a:rPr lang="en-US" sz="2400" dirty="0" smtClean="0"/>
                        <a:t>9</a:t>
                      </a:r>
                      <a:endParaRPr lang="en-US" sz="2400" dirty="0"/>
                    </a:p>
                  </a:txBody>
                  <a:tcPr/>
                </a:tc>
                <a:tc>
                  <a:txBody>
                    <a:bodyPr/>
                    <a:lstStyle/>
                    <a:p>
                      <a:pPr algn="ctr"/>
                      <a:r>
                        <a:rPr lang="en-US" sz="2400" dirty="0" smtClean="0"/>
                        <a:t>13 Jan 2013</a:t>
                      </a:r>
                      <a:endParaRPr lang="en-US" sz="2400" dirty="0"/>
                    </a:p>
                  </a:txBody>
                  <a:tcPr/>
                </a:tc>
                <a:tc>
                  <a:txBody>
                    <a:bodyPr/>
                    <a:lstStyle/>
                    <a:p>
                      <a:pPr algn="ctr"/>
                      <a:r>
                        <a:rPr lang="en-US" sz="2400" dirty="0" smtClean="0"/>
                        <a:t>26 Jan 2013</a:t>
                      </a:r>
                      <a:endParaRPr lang="en-US" sz="2400" dirty="0"/>
                    </a:p>
                  </a:txBody>
                  <a:tcPr/>
                </a:tc>
                <a:tc>
                  <a:txBody>
                    <a:bodyPr/>
                    <a:lstStyle/>
                    <a:p>
                      <a:pPr algn="ctr"/>
                      <a:endParaRPr lang="en-US" sz="2400" dirty="0"/>
                    </a:p>
                  </a:txBody>
                  <a:tcPr/>
                </a:tc>
              </a:tr>
              <a:tr h="370840">
                <a:tc>
                  <a:txBody>
                    <a:bodyPr/>
                    <a:lstStyle/>
                    <a:p>
                      <a:pPr algn="ctr"/>
                      <a:r>
                        <a:rPr lang="en-US" sz="2400" dirty="0" smtClean="0"/>
                        <a:t>10</a:t>
                      </a:r>
                      <a:endParaRPr lang="en-US" sz="2400" dirty="0"/>
                    </a:p>
                  </a:txBody>
                  <a:tcPr/>
                </a:tc>
                <a:tc>
                  <a:txBody>
                    <a:bodyPr/>
                    <a:lstStyle/>
                    <a:p>
                      <a:pPr algn="ctr"/>
                      <a:r>
                        <a:rPr lang="en-US" sz="2400" dirty="0" smtClean="0"/>
                        <a:t>15 Jan 2013</a:t>
                      </a:r>
                      <a:endParaRPr lang="en-US" sz="2400" dirty="0"/>
                    </a:p>
                  </a:txBody>
                  <a:tcPr/>
                </a:tc>
                <a:tc>
                  <a:txBody>
                    <a:bodyPr/>
                    <a:lstStyle/>
                    <a:p>
                      <a:pPr algn="ctr"/>
                      <a:endParaRPr lang="en-US" sz="2400" dirty="0"/>
                    </a:p>
                  </a:txBody>
                  <a:tcPr/>
                </a:tc>
                <a:tc>
                  <a:txBody>
                    <a:bodyPr/>
                    <a:lstStyle/>
                    <a:p>
                      <a:pPr algn="ctr"/>
                      <a:endParaRPr lang="en-US" sz="2400" dirty="0"/>
                    </a:p>
                  </a:txBody>
                  <a:tcPr/>
                </a:tc>
              </a:tr>
            </a:tbl>
          </a:graphicData>
        </a:graphic>
      </p:graphicFrame>
      <p:sp>
        <p:nvSpPr>
          <p:cNvPr id="7" name="Rectangle 6"/>
          <p:cNvSpPr/>
          <p:nvPr/>
        </p:nvSpPr>
        <p:spPr>
          <a:xfrm>
            <a:off x="0" y="2286000"/>
            <a:ext cx="6477000" cy="1828800"/>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4495800"/>
            <a:ext cx="6477000" cy="533400"/>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p:cNvGraphicFramePr>
            <a:graphicFrameLocks noGrp="1"/>
          </p:cNvGraphicFramePr>
          <p:nvPr>
            <p:extLst/>
          </p:nvPr>
        </p:nvGraphicFramePr>
        <p:xfrm>
          <a:off x="6916994" y="1417638"/>
          <a:ext cx="2209800" cy="5486400"/>
        </p:xfrm>
        <a:graphic>
          <a:graphicData uri="http://schemas.openxmlformats.org/drawingml/2006/table">
            <a:tbl>
              <a:tblPr firstRow="1" bandRow="1">
                <a:tableStyleId>{5C22544A-7EE6-4342-B048-85BDC9FD1C3A}</a:tableStyleId>
              </a:tblPr>
              <a:tblGrid>
                <a:gridCol w="1104900"/>
                <a:gridCol w="1104900"/>
              </a:tblGrid>
              <a:tr h="361315">
                <a:tc>
                  <a:txBody>
                    <a:bodyPr/>
                    <a:lstStyle/>
                    <a:p>
                      <a:pPr algn="ctr"/>
                      <a:r>
                        <a:rPr lang="en-US" sz="2400" dirty="0" smtClean="0"/>
                        <a:t>Date</a:t>
                      </a:r>
                      <a:endParaRPr lang="en-US" sz="2400" dirty="0"/>
                    </a:p>
                  </a:txBody>
                  <a:tcPr/>
                </a:tc>
                <a:tc>
                  <a:txBody>
                    <a:bodyPr/>
                    <a:lstStyle/>
                    <a:p>
                      <a:pPr algn="ctr"/>
                      <a:r>
                        <a:rPr lang="en-US" sz="2400" dirty="0" smtClean="0"/>
                        <a:t>WIP</a:t>
                      </a:r>
                      <a:endParaRPr lang="en-US" sz="2400" dirty="0"/>
                    </a:p>
                  </a:txBody>
                  <a:tcPr/>
                </a:tc>
              </a:tr>
              <a:tr h="361315">
                <a:tc>
                  <a:txBody>
                    <a:bodyPr/>
                    <a:lstStyle/>
                    <a:p>
                      <a:pPr algn="ctr"/>
                      <a:r>
                        <a:rPr lang="en-US" sz="2400" dirty="0" smtClean="0"/>
                        <a:t>1 Jan</a:t>
                      </a:r>
                      <a:endParaRPr lang="en-US" sz="2400" dirty="0"/>
                    </a:p>
                  </a:txBody>
                  <a:tcPr/>
                </a:tc>
                <a:tc>
                  <a:txBody>
                    <a:bodyPr/>
                    <a:lstStyle/>
                    <a:p>
                      <a:pPr algn="ctr"/>
                      <a:endParaRPr lang="en-US" sz="2400" dirty="0"/>
                    </a:p>
                  </a:txBody>
                  <a:tcPr/>
                </a:tc>
              </a:tr>
              <a:tr h="361315">
                <a:tc>
                  <a:txBody>
                    <a:bodyPr/>
                    <a:lstStyle/>
                    <a:p>
                      <a:pPr algn="ctr"/>
                      <a:r>
                        <a:rPr lang="en-US" sz="2400" dirty="0" smtClean="0"/>
                        <a:t>3 Jan</a:t>
                      </a:r>
                      <a:endParaRPr lang="en-US" sz="2400" dirty="0"/>
                    </a:p>
                  </a:txBody>
                  <a:tcPr/>
                </a:tc>
                <a:tc>
                  <a:txBody>
                    <a:bodyPr/>
                    <a:lstStyle/>
                    <a:p>
                      <a:pPr algn="ctr"/>
                      <a:endParaRPr lang="en-US" sz="2400" dirty="0"/>
                    </a:p>
                  </a:txBody>
                  <a:tcPr/>
                </a:tc>
              </a:tr>
              <a:tr h="361315">
                <a:tc>
                  <a:txBody>
                    <a:bodyPr/>
                    <a:lstStyle/>
                    <a:p>
                      <a:pPr algn="ctr"/>
                      <a:r>
                        <a:rPr lang="en-US" sz="2400" dirty="0" smtClean="0"/>
                        <a:t>4 Jan</a:t>
                      </a:r>
                      <a:endParaRPr lang="en-US" sz="2400" dirty="0"/>
                    </a:p>
                  </a:txBody>
                  <a:tcPr/>
                </a:tc>
                <a:tc>
                  <a:txBody>
                    <a:bodyPr/>
                    <a:lstStyle/>
                    <a:p>
                      <a:pPr algn="ctr"/>
                      <a:endParaRPr lang="en-US" sz="2400" dirty="0"/>
                    </a:p>
                  </a:txBody>
                  <a:tcPr/>
                </a:tc>
              </a:tr>
              <a:tr h="361315">
                <a:tc>
                  <a:txBody>
                    <a:bodyPr/>
                    <a:lstStyle/>
                    <a:p>
                      <a:pPr algn="ctr"/>
                      <a:r>
                        <a:rPr lang="en-US" sz="2400" dirty="0" smtClean="0"/>
                        <a:t>5 Jan</a:t>
                      </a:r>
                      <a:endParaRPr lang="en-US" sz="2400" dirty="0"/>
                    </a:p>
                  </a:txBody>
                  <a:tcPr/>
                </a:tc>
                <a:tc>
                  <a:txBody>
                    <a:bodyPr/>
                    <a:lstStyle/>
                    <a:p>
                      <a:pPr algn="ctr"/>
                      <a:endParaRPr lang="en-US" sz="2400" dirty="0"/>
                    </a:p>
                  </a:txBody>
                  <a:tcPr/>
                </a:tc>
              </a:tr>
              <a:tr h="361315">
                <a:tc>
                  <a:txBody>
                    <a:bodyPr/>
                    <a:lstStyle/>
                    <a:p>
                      <a:pPr algn="ctr"/>
                      <a:r>
                        <a:rPr lang="en-US" sz="2400" dirty="0" smtClean="0"/>
                        <a:t>6 Jan</a:t>
                      </a:r>
                      <a:endParaRPr lang="en-US" sz="2400" dirty="0"/>
                    </a:p>
                  </a:txBody>
                  <a:tcPr/>
                </a:tc>
                <a:tc>
                  <a:txBody>
                    <a:bodyPr/>
                    <a:lstStyle/>
                    <a:p>
                      <a:pPr algn="ctr"/>
                      <a:endParaRPr lang="en-US" sz="2400" dirty="0"/>
                    </a:p>
                  </a:txBody>
                  <a:tcPr/>
                </a:tc>
              </a:tr>
              <a:tr h="361315">
                <a:tc>
                  <a:txBody>
                    <a:bodyPr/>
                    <a:lstStyle/>
                    <a:p>
                      <a:pPr algn="ctr"/>
                      <a:r>
                        <a:rPr lang="en-US" sz="2400" dirty="0" smtClean="0"/>
                        <a:t>7</a:t>
                      </a:r>
                      <a:r>
                        <a:rPr lang="en-US" sz="2400" baseline="0" dirty="0" smtClean="0"/>
                        <a:t> Jan</a:t>
                      </a:r>
                      <a:endParaRPr lang="en-US" sz="2400" dirty="0"/>
                    </a:p>
                  </a:txBody>
                  <a:tcPr/>
                </a:tc>
                <a:tc>
                  <a:txBody>
                    <a:bodyPr/>
                    <a:lstStyle/>
                    <a:p>
                      <a:pPr algn="ctr"/>
                      <a:endParaRPr lang="en-US" sz="2400" dirty="0"/>
                    </a:p>
                  </a:txBody>
                  <a:tcPr/>
                </a:tc>
              </a:tr>
              <a:tr h="361315">
                <a:tc>
                  <a:txBody>
                    <a:bodyPr/>
                    <a:lstStyle/>
                    <a:p>
                      <a:pPr algn="ctr"/>
                      <a:r>
                        <a:rPr lang="en-US" sz="2400" dirty="0" smtClean="0"/>
                        <a:t>8 Jan</a:t>
                      </a:r>
                      <a:endParaRPr lang="en-US" sz="2400" dirty="0"/>
                    </a:p>
                  </a:txBody>
                  <a:tcPr/>
                </a:tc>
                <a:tc>
                  <a:txBody>
                    <a:bodyPr/>
                    <a:lstStyle/>
                    <a:p>
                      <a:endParaRPr lang="en-US" dirty="0"/>
                    </a:p>
                  </a:txBody>
                  <a:tcPr/>
                </a:tc>
              </a:tr>
              <a:tr h="361315">
                <a:tc>
                  <a:txBody>
                    <a:bodyPr/>
                    <a:lstStyle/>
                    <a:p>
                      <a:pPr algn="ctr"/>
                      <a:r>
                        <a:rPr lang="en-US" sz="2400" dirty="0" smtClean="0"/>
                        <a:t>9 Jan</a:t>
                      </a:r>
                      <a:endParaRPr lang="en-US" sz="2400" dirty="0"/>
                    </a:p>
                  </a:txBody>
                  <a:tcPr/>
                </a:tc>
                <a:tc>
                  <a:txBody>
                    <a:bodyPr/>
                    <a:lstStyle/>
                    <a:p>
                      <a:endParaRPr lang="en-US"/>
                    </a:p>
                  </a:txBody>
                  <a:tcPr/>
                </a:tc>
              </a:tr>
              <a:tr h="361315">
                <a:tc>
                  <a:txBody>
                    <a:bodyPr/>
                    <a:lstStyle/>
                    <a:p>
                      <a:pPr algn="ctr"/>
                      <a:r>
                        <a:rPr lang="en-US" sz="2400" dirty="0" smtClean="0"/>
                        <a:t>10 Jan</a:t>
                      </a:r>
                      <a:endParaRPr lang="en-US" sz="2400" dirty="0"/>
                    </a:p>
                  </a:txBody>
                  <a:tcPr/>
                </a:tc>
                <a:tc>
                  <a:txBody>
                    <a:bodyPr/>
                    <a:lstStyle/>
                    <a:p>
                      <a:endParaRPr lang="en-US"/>
                    </a:p>
                  </a:txBody>
                  <a:tcPr/>
                </a:tc>
              </a:tr>
              <a:tr h="361315">
                <a:tc>
                  <a:txBody>
                    <a:bodyPr/>
                    <a:lstStyle/>
                    <a:p>
                      <a:pPr algn="ctr"/>
                      <a:r>
                        <a:rPr lang="en-US" sz="2400" dirty="0" smtClean="0"/>
                        <a:t>…</a:t>
                      </a:r>
                      <a:endParaRPr lang="en-US" sz="2400" dirty="0"/>
                    </a:p>
                  </a:txBody>
                  <a:tcPr/>
                </a:tc>
                <a:tc>
                  <a:txBody>
                    <a:bodyPr/>
                    <a:lstStyle/>
                    <a:p>
                      <a:endParaRPr lang="en-US"/>
                    </a:p>
                  </a:txBody>
                  <a:tcPr/>
                </a:tc>
              </a:tr>
              <a:tr h="361315">
                <a:tc>
                  <a:txBody>
                    <a:bodyPr/>
                    <a:lstStyle/>
                    <a:p>
                      <a:pPr algn="ctr"/>
                      <a:r>
                        <a:rPr lang="en-US" sz="2400" dirty="0" smtClean="0"/>
                        <a:t>15 Jan</a:t>
                      </a:r>
                      <a:endParaRPr lang="en-US" sz="2400" dirty="0"/>
                    </a:p>
                  </a:txBody>
                  <a:tcPr/>
                </a:tc>
                <a:tc>
                  <a:txBody>
                    <a:bodyPr/>
                    <a:lstStyle/>
                    <a:p>
                      <a:endParaRPr lang="en-US" dirty="0"/>
                    </a:p>
                  </a:txBody>
                  <a:tcPr/>
                </a:tc>
              </a:tr>
            </a:tbl>
          </a:graphicData>
        </a:graphic>
      </p:graphicFrame>
      <p:sp>
        <p:nvSpPr>
          <p:cNvPr id="10" name="Rounded Rectangular Callout 9"/>
          <p:cNvSpPr/>
          <p:nvPr/>
        </p:nvSpPr>
        <p:spPr>
          <a:xfrm>
            <a:off x="3886200" y="5181600"/>
            <a:ext cx="4800600" cy="1600200"/>
          </a:xfrm>
          <a:prstGeom prst="wedgeRoundRectCallout">
            <a:avLst>
              <a:gd name="adj1" fmla="val 44563"/>
              <a:gd name="adj2" fmla="val -925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sz="4000" b="1" dirty="0" smtClean="0"/>
              <a:t>Count of Started, but Not completed work</a:t>
            </a:r>
            <a:endParaRPr lang="en-US" sz="4000" b="1" dirty="0"/>
          </a:p>
        </p:txBody>
      </p:sp>
      <p:sp>
        <p:nvSpPr>
          <p:cNvPr id="8" name="TextBox 7"/>
          <p:cNvSpPr txBox="1"/>
          <p:nvPr/>
        </p:nvSpPr>
        <p:spPr>
          <a:xfrm>
            <a:off x="8343900" y="4107426"/>
            <a:ext cx="685800" cy="523220"/>
          </a:xfrm>
          <a:prstGeom prst="rect">
            <a:avLst/>
          </a:prstGeom>
          <a:noFill/>
        </p:spPr>
        <p:txBody>
          <a:bodyPr wrap="square" rtlCol="0">
            <a:spAutoFit/>
          </a:bodyPr>
          <a:lstStyle/>
          <a:p>
            <a:r>
              <a:rPr lang="en-US" sz="2800" b="1" dirty="0" smtClean="0"/>
              <a:t>5</a:t>
            </a:r>
            <a:endParaRPr lang="en-US" sz="2800" b="1" dirty="0"/>
          </a:p>
        </p:txBody>
      </p:sp>
      <p:cxnSp>
        <p:nvCxnSpPr>
          <p:cNvPr id="9" name="Straight Connector 8"/>
          <p:cNvCxnSpPr>
            <a:stCxn id="7" idx="3"/>
          </p:cNvCxnSpPr>
          <p:nvPr/>
        </p:nvCxnSpPr>
        <p:spPr>
          <a:xfrm>
            <a:off x="6477000" y="3200400"/>
            <a:ext cx="167640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477000" y="4267200"/>
            <a:ext cx="1676400" cy="363446"/>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78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0" grpId="0" animBg="1"/>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Capturing Cycle Time and WIP</a:t>
            </a:r>
            <a:endParaRPr lang="en-US" dirty="0"/>
          </a:p>
        </p:txBody>
      </p:sp>
      <p:sp>
        <p:nvSpPr>
          <p:cNvPr id="3" name="Footer Placeholder 2"/>
          <p:cNvSpPr>
            <a:spLocks noGrp="1"/>
          </p:cNvSpPr>
          <p:nvPr>
            <p:ph type="ftr" sz="quarter" idx="11"/>
          </p:nvPr>
        </p:nvSpPr>
        <p:spPr/>
        <p:txBody>
          <a:bodyPr/>
          <a:lstStyle/>
          <a:p>
            <a:r>
              <a:rPr lang="en-US" smtClean="0"/>
              <a:t>Use with attribution</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106</a:t>
            </a:fld>
            <a:endParaRPr lang="en-US" dirty="0"/>
          </a:p>
        </p:txBody>
      </p:sp>
      <p:graphicFrame>
        <p:nvGraphicFramePr>
          <p:cNvPr id="5" name="Table 4"/>
          <p:cNvGraphicFramePr>
            <a:graphicFrameLocks noGrp="1"/>
          </p:cNvGraphicFramePr>
          <p:nvPr>
            <p:extLst/>
          </p:nvPr>
        </p:nvGraphicFramePr>
        <p:xfrm>
          <a:off x="0" y="1463040"/>
          <a:ext cx="6019802" cy="5394960"/>
        </p:xfrm>
        <a:graphic>
          <a:graphicData uri="http://schemas.openxmlformats.org/drawingml/2006/table">
            <a:tbl>
              <a:tblPr firstRow="1" bandRow="1">
                <a:tableStyleId>{5C22544A-7EE6-4342-B048-85BDC9FD1C3A}</a:tableStyleId>
              </a:tblPr>
              <a:tblGrid>
                <a:gridCol w="978218"/>
                <a:gridCol w="1730693"/>
                <a:gridCol w="1730693"/>
                <a:gridCol w="1580198"/>
              </a:tblGrid>
              <a:tr h="370840">
                <a:tc>
                  <a:txBody>
                    <a:bodyPr/>
                    <a:lstStyle/>
                    <a:p>
                      <a:pPr algn="ctr"/>
                      <a:r>
                        <a:rPr lang="en-US" sz="2400" dirty="0" smtClean="0"/>
                        <a:t>Story</a:t>
                      </a:r>
                      <a:endParaRPr lang="en-US" sz="2400" dirty="0"/>
                    </a:p>
                  </a:txBody>
                  <a:tcPr/>
                </a:tc>
                <a:tc>
                  <a:txBody>
                    <a:bodyPr/>
                    <a:lstStyle/>
                    <a:p>
                      <a:pPr algn="ctr"/>
                      <a:r>
                        <a:rPr lang="en-US" sz="2400" dirty="0" smtClean="0"/>
                        <a:t>Start Date</a:t>
                      </a:r>
                      <a:endParaRPr lang="en-US" sz="2400" dirty="0"/>
                    </a:p>
                  </a:txBody>
                  <a:tcPr/>
                </a:tc>
                <a:tc>
                  <a:txBody>
                    <a:bodyPr/>
                    <a:lstStyle/>
                    <a:p>
                      <a:pPr algn="ctr"/>
                      <a:r>
                        <a:rPr lang="en-US" sz="2400" dirty="0" smtClean="0"/>
                        <a:t>Completed Date</a:t>
                      </a:r>
                      <a:endParaRPr lang="en-US" sz="2400" dirty="0"/>
                    </a:p>
                  </a:txBody>
                  <a:tcPr/>
                </a:tc>
                <a:tc>
                  <a:txBody>
                    <a:bodyPr/>
                    <a:lstStyle/>
                    <a:p>
                      <a:pPr algn="ctr"/>
                      <a:r>
                        <a:rPr lang="en-US" sz="2400" dirty="0" smtClean="0"/>
                        <a:t>Cycle Time</a:t>
                      </a:r>
                      <a:r>
                        <a:rPr lang="en-US" sz="2400" baseline="0" dirty="0" smtClean="0"/>
                        <a:t> (d</a:t>
                      </a:r>
                      <a:r>
                        <a:rPr lang="en-US" sz="2400" dirty="0" smtClean="0"/>
                        <a:t>ays)</a:t>
                      </a:r>
                      <a:endParaRPr lang="en-US" sz="2400" dirty="0"/>
                    </a:p>
                  </a:txBody>
                  <a:tcPr/>
                </a:tc>
              </a:tr>
              <a:tr h="370840">
                <a:tc>
                  <a:txBody>
                    <a:bodyPr/>
                    <a:lstStyle/>
                    <a:p>
                      <a:pPr algn="ctr"/>
                      <a:r>
                        <a:rPr lang="en-US" sz="2400" dirty="0" smtClean="0"/>
                        <a:t>1</a:t>
                      </a:r>
                      <a:endParaRPr lang="en-US" sz="2400" dirty="0"/>
                    </a:p>
                  </a:txBody>
                  <a:tcPr/>
                </a:tc>
                <a:tc>
                  <a:txBody>
                    <a:bodyPr/>
                    <a:lstStyle/>
                    <a:p>
                      <a:pPr algn="ctr"/>
                      <a:r>
                        <a:rPr lang="en-US" sz="2400" dirty="0" smtClean="0"/>
                        <a:t>1 Jan</a:t>
                      </a:r>
                      <a:r>
                        <a:rPr lang="en-US" sz="2400" baseline="0" dirty="0" smtClean="0"/>
                        <a:t> 2013</a:t>
                      </a:r>
                      <a:endParaRPr lang="en-US" sz="2400" dirty="0"/>
                    </a:p>
                  </a:txBody>
                  <a:tcPr/>
                </a:tc>
                <a:tc>
                  <a:txBody>
                    <a:bodyPr/>
                    <a:lstStyle/>
                    <a:p>
                      <a:pPr algn="ctr"/>
                      <a:r>
                        <a:rPr lang="en-US" sz="2400" dirty="0" smtClean="0"/>
                        <a:t>15 Jan 2013</a:t>
                      </a:r>
                      <a:endParaRPr lang="en-US" sz="2400" dirty="0"/>
                    </a:p>
                  </a:txBody>
                  <a:tcPr/>
                </a:tc>
                <a:tc>
                  <a:txBody>
                    <a:bodyPr/>
                    <a:lstStyle/>
                    <a:p>
                      <a:pPr algn="ctr"/>
                      <a:r>
                        <a:rPr lang="en-US" sz="2400" dirty="0" smtClean="0"/>
                        <a:t>14</a:t>
                      </a:r>
                      <a:endParaRPr lang="en-US" sz="2400" dirty="0"/>
                    </a:p>
                  </a:txBody>
                  <a:tcPr/>
                </a:tc>
              </a:tr>
              <a:tr h="370840">
                <a:tc>
                  <a:txBody>
                    <a:bodyPr/>
                    <a:lstStyle/>
                    <a:p>
                      <a:pPr algn="ctr"/>
                      <a:r>
                        <a:rPr lang="en-US" sz="2400" dirty="0" smtClean="0"/>
                        <a:t>2</a:t>
                      </a:r>
                      <a:endParaRPr lang="en-US" sz="2400" dirty="0"/>
                    </a:p>
                  </a:txBody>
                  <a:tcPr/>
                </a:tc>
                <a:tc>
                  <a:txBody>
                    <a:bodyPr/>
                    <a:lstStyle/>
                    <a:p>
                      <a:pPr algn="ctr"/>
                      <a:r>
                        <a:rPr lang="en-US" sz="2400" dirty="0" smtClean="0"/>
                        <a:t>5</a:t>
                      </a:r>
                      <a:r>
                        <a:rPr lang="en-US" sz="2400" baseline="0" dirty="0" smtClean="0"/>
                        <a:t> Jan 2013</a:t>
                      </a:r>
                      <a:endParaRPr lang="en-US" sz="2400" dirty="0"/>
                    </a:p>
                  </a:txBody>
                  <a:tcPr/>
                </a:tc>
                <a:tc>
                  <a:txBody>
                    <a:bodyPr/>
                    <a:lstStyle/>
                    <a:p>
                      <a:pPr algn="ctr"/>
                      <a:r>
                        <a:rPr lang="en-US" sz="2400" dirty="0" smtClean="0"/>
                        <a:t>12 Jan 2013</a:t>
                      </a:r>
                      <a:endParaRPr lang="en-US" sz="2400" dirty="0"/>
                    </a:p>
                  </a:txBody>
                  <a:tcPr/>
                </a:tc>
                <a:tc>
                  <a:txBody>
                    <a:bodyPr/>
                    <a:lstStyle/>
                    <a:p>
                      <a:pPr algn="ctr"/>
                      <a:r>
                        <a:rPr lang="en-US" sz="2400" dirty="0" smtClean="0"/>
                        <a:t>7 </a:t>
                      </a:r>
                      <a:endParaRPr lang="en-US" sz="2400" dirty="0"/>
                    </a:p>
                  </a:txBody>
                  <a:tcPr/>
                </a:tc>
              </a:tr>
              <a:tr h="370840">
                <a:tc>
                  <a:txBody>
                    <a:bodyPr/>
                    <a:lstStyle/>
                    <a:p>
                      <a:pPr algn="ctr"/>
                      <a:r>
                        <a:rPr lang="en-US" sz="2400" dirty="0" smtClean="0"/>
                        <a:t>3</a:t>
                      </a:r>
                      <a:endParaRPr lang="en-US" sz="2400" dirty="0"/>
                    </a:p>
                  </a:txBody>
                  <a:tcPr/>
                </a:tc>
                <a:tc>
                  <a:txBody>
                    <a:bodyPr/>
                    <a:lstStyle/>
                    <a:p>
                      <a:pPr algn="ctr"/>
                      <a:r>
                        <a:rPr lang="en-US" sz="2400" dirty="0" smtClean="0"/>
                        <a:t>5 Jan</a:t>
                      </a:r>
                      <a:r>
                        <a:rPr lang="en-US" sz="2400" baseline="0" dirty="0" smtClean="0"/>
                        <a:t> 2013</a:t>
                      </a:r>
                      <a:endParaRPr lang="en-US" sz="2400" dirty="0"/>
                    </a:p>
                  </a:txBody>
                  <a:tcPr/>
                </a:tc>
                <a:tc>
                  <a:txBody>
                    <a:bodyPr/>
                    <a:lstStyle/>
                    <a:p>
                      <a:pPr algn="ctr"/>
                      <a:endParaRPr lang="en-US" sz="2400" dirty="0"/>
                    </a:p>
                  </a:txBody>
                  <a:tcPr/>
                </a:tc>
                <a:tc>
                  <a:txBody>
                    <a:bodyPr/>
                    <a:lstStyle/>
                    <a:p>
                      <a:pPr algn="ctr"/>
                      <a:endParaRPr lang="en-US" sz="2400" dirty="0"/>
                    </a:p>
                  </a:txBody>
                  <a:tcPr/>
                </a:tc>
              </a:tr>
              <a:tr h="370840">
                <a:tc>
                  <a:txBody>
                    <a:bodyPr/>
                    <a:lstStyle/>
                    <a:p>
                      <a:pPr algn="ctr"/>
                      <a:r>
                        <a:rPr lang="en-US" sz="2400" dirty="0" smtClean="0"/>
                        <a:t>4</a:t>
                      </a:r>
                      <a:endParaRPr lang="en-US" sz="2400" dirty="0"/>
                    </a:p>
                  </a:txBody>
                  <a:tcPr/>
                </a:tc>
                <a:tc>
                  <a:txBody>
                    <a:bodyPr/>
                    <a:lstStyle/>
                    <a:p>
                      <a:pPr algn="ctr"/>
                      <a:r>
                        <a:rPr lang="en-US" sz="2400" dirty="0" smtClean="0"/>
                        <a:t>6 Jan 2013</a:t>
                      </a:r>
                      <a:endParaRPr lang="en-US" sz="2400" dirty="0"/>
                    </a:p>
                  </a:txBody>
                  <a:tcPr/>
                </a:tc>
                <a:tc>
                  <a:txBody>
                    <a:bodyPr/>
                    <a:lstStyle/>
                    <a:p>
                      <a:pPr algn="ctr"/>
                      <a:endParaRPr lang="en-US" sz="2400"/>
                    </a:p>
                  </a:txBody>
                  <a:tcPr/>
                </a:tc>
                <a:tc>
                  <a:txBody>
                    <a:bodyPr/>
                    <a:lstStyle/>
                    <a:p>
                      <a:pPr algn="ctr"/>
                      <a:endParaRPr lang="en-US" sz="2400" dirty="0"/>
                    </a:p>
                  </a:txBody>
                  <a:tcPr/>
                </a:tc>
              </a:tr>
              <a:tr h="370840">
                <a:tc>
                  <a:txBody>
                    <a:bodyPr/>
                    <a:lstStyle/>
                    <a:p>
                      <a:pPr algn="ctr"/>
                      <a:r>
                        <a:rPr lang="en-US" sz="2400" dirty="0" smtClean="0"/>
                        <a:t>5</a:t>
                      </a:r>
                      <a:endParaRPr lang="en-US" sz="2400" dirty="0"/>
                    </a:p>
                  </a:txBody>
                  <a:tcPr/>
                </a:tc>
                <a:tc>
                  <a:txBody>
                    <a:bodyPr/>
                    <a:lstStyle/>
                    <a:p>
                      <a:pPr algn="ctr"/>
                      <a:r>
                        <a:rPr lang="en-US" sz="2400" dirty="0" smtClean="0"/>
                        <a:t>3</a:t>
                      </a:r>
                      <a:r>
                        <a:rPr lang="en-US" sz="2400" baseline="0" dirty="0" smtClean="0"/>
                        <a:t> Jan 2013</a:t>
                      </a:r>
                      <a:endParaRPr lang="en-US" sz="2400" dirty="0"/>
                    </a:p>
                  </a:txBody>
                  <a:tcPr/>
                </a:tc>
                <a:tc>
                  <a:txBody>
                    <a:bodyPr/>
                    <a:lstStyle/>
                    <a:p>
                      <a:pPr algn="ctr"/>
                      <a:r>
                        <a:rPr lang="en-US" sz="2400" dirty="0" smtClean="0"/>
                        <a:t>7 Jan 2013</a:t>
                      </a:r>
                      <a:endParaRPr lang="en-US" sz="2400" dirty="0"/>
                    </a:p>
                  </a:txBody>
                  <a:tcPr/>
                </a:tc>
                <a:tc>
                  <a:txBody>
                    <a:bodyPr/>
                    <a:lstStyle/>
                    <a:p>
                      <a:pPr algn="ctr"/>
                      <a:r>
                        <a:rPr lang="en-US" sz="2400" dirty="0" smtClean="0"/>
                        <a:t>4</a:t>
                      </a:r>
                      <a:endParaRPr lang="en-US" sz="2400" dirty="0"/>
                    </a:p>
                  </a:txBody>
                  <a:tcPr/>
                </a:tc>
              </a:tr>
              <a:tr h="370840">
                <a:tc>
                  <a:txBody>
                    <a:bodyPr/>
                    <a:lstStyle/>
                    <a:p>
                      <a:pPr algn="ctr"/>
                      <a:r>
                        <a:rPr lang="en-US" sz="2400" dirty="0" smtClean="0"/>
                        <a:t>6</a:t>
                      </a:r>
                      <a:endParaRPr lang="en-US" sz="2400" dirty="0"/>
                    </a:p>
                  </a:txBody>
                  <a:tcPr/>
                </a:tc>
                <a:tc>
                  <a:txBody>
                    <a:bodyPr/>
                    <a:lstStyle/>
                    <a:p>
                      <a:pPr algn="ctr"/>
                      <a:r>
                        <a:rPr lang="en-US" sz="2400" dirty="0" smtClean="0"/>
                        <a:t>7 Jan 2013</a:t>
                      </a:r>
                      <a:endParaRPr lang="en-US" sz="2400" dirty="0"/>
                    </a:p>
                  </a:txBody>
                  <a:tcPr/>
                </a:tc>
                <a:tc>
                  <a:txBody>
                    <a:bodyPr/>
                    <a:lstStyle/>
                    <a:p>
                      <a:pPr algn="ctr"/>
                      <a:r>
                        <a:rPr lang="en-US" sz="2400" dirty="0" smtClean="0"/>
                        <a:t>18 Feb</a:t>
                      </a:r>
                      <a:r>
                        <a:rPr lang="en-US" sz="2400" baseline="0" dirty="0" smtClean="0"/>
                        <a:t> 2013</a:t>
                      </a:r>
                      <a:endParaRPr lang="en-US" sz="2400" dirty="0"/>
                    </a:p>
                  </a:txBody>
                  <a:tcPr/>
                </a:tc>
                <a:tc>
                  <a:txBody>
                    <a:bodyPr/>
                    <a:lstStyle/>
                    <a:p>
                      <a:pPr algn="ctr"/>
                      <a:r>
                        <a:rPr lang="en-US" sz="2400" dirty="0" smtClean="0"/>
                        <a:t>42</a:t>
                      </a:r>
                      <a:endParaRPr lang="en-US" sz="2400" dirty="0"/>
                    </a:p>
                  </a:txBody>
                  <a:tcPr/>
                </a:tc>
              </a:tr>
              <a:tr h="370840">
                <a:tc>
                  <a:txBody>
                    <a:bodyPr/>
                    <a:lstStyle/>
                    <a:p>
                      <a:pPr algn="ctr"/>
                      <a:r>
                        <a:rPr lang="en-US" sz="2400" dirty="0" smtClean="0"/>
                        <a:t>7</a:t>
                      </a:r>
                      <a:endParaRPr lang="en-US" sz="2400" dirty="0"/>
                    </a:p>
                  </a:txBody>
                  <a:tcPr/>
                </a:tc>
                <a:tc>
                  <a:txBody>
                    <a:bodyPr/>
                    <a:lstStyle/>
                    <a:p>
                      <a:pPr algn="ctr"/>
                      <a:r>
                        <a:rPr lang="en-US" sz="2400" dirty="0" smtClean="0"/>
                        <a:t>10 Jan</a:t>
                      </a:r>
                      <a:r>
                        <a:rPr lang="en-US" sz="2400" baseline="0" dirty="0" smtClean="0"/>
                        <a:t> 2013</a:t>
                      </a:r>
                      <a:endParaRPr lang="en-US" sz="2400" dirty="0"/>
                    </a:p>
                  </a:txBody>
                  <a:tcPr/>
                </a:tc>
                <a:tc>
                  <a:txBody>
                    <a:bodyPr/>
                    <a:lstStyle/>
                    <a:p>
                      <a:pPr algn="ctr"/>
                      <a:r>
                        <a:rPr lang="en-US" sz="2400" dirty="0" smtClean="0"/>
                        <a:t>22 Jan 2013</a:t>
                      </a:r>
                      <a:endParaRPr lang="en-US" sz="2400" dirty="0"/>
                    </a:p>
                  </a:txBody>
                  <a:tcPr/>
                </a:tc>
                <a:tc>
                  <a:txBody>
                    <a:bodyPr/>
                    <a:lstStyle/>
                    <a:p>
                      <a:pPr algn="ctr"/>
                      <a:r>
                        <a:rPr lang="en-US" sz="2400" dirty="0" smtClean="0"/>
                        <a:t>12</a:t>
                      </a:r>
                      <a:endParaRPr lang="en-US" sz="2400" dirty="0"/>
                    </a:p>
                  </a:txBody>
                  <a:tcPr/>
                </a:tc>
              </a:tr>
              <a:tr h="370840">
                <a:tc>
                  <a:txBody>
                    <a:bodyPr/>
                    <a:lstStyle/>
                    <a:p>
                      <a:pPr algn="ctr"/>
                      <a:r>
                        <a:rPr lang="en-US" sz="2400" dirty="0" smtClean="0"/>
                        <a:t>8</a:t>
                      </a:r>
                      <a:endParaRPr lang="en-US" sz="2400" dirty="0"/>
                    </a:p>
                  </a:txBody>
                  <a:tcPr/>
                </a:tc>
                <a:tc>
                  <a:txBody>
                    <a:bodyPr/>
                    <a:lstStyle/>
                    <a:p>
                      <a:pPr algn="ctr"/>
                      <a:r>
                        <a:rPr lang="en-US" sz="2400" dirty="0" smtClean="0"/>
                        <a:t>10 Jan 2013</a:t>
                      </a:r>
                      <a:endParaRPr lang="en-US" sz="2400" dirty="0"/>
                    </a:p>
                  </a:txBody>
                  <a:tcPr/>
                </a:tc>
                <a:tc>
                  <a:txBody>
                    <a:bodyPr/>
                    <a:lstStyle/>
                    <a:p>
                      <a:pPr algn="ctr"/>
                      <a:r>
                        <a:rPr lang="en-US" sz="2400" dirty="0" smtClean="0"/>
                        <a:t>18 Jan 2013</a:t>
                      </a:r>
                      <a:endParaRPr lang="en-US" sz="2400" dirty="0"/>
                    </a:p>
                  </a:txBody>
                  <a:tcPr/>
                </a:tc>
                <a:tc>
                  <a:txBody>
                    <a:bodyPr/>
                    <a:lstStyle/>
                    <a:p>
                      <a:pPr algn="ctr"/>
                      <a:r>
                        <a:rPr lang="en-US" sz="2400" dirty="0" smtClean="0"/>
                        <a:t>8</a:t>
                      </a:r>
                      <a:endParaRPr lang="en-US" sz="2400" dirty="0"/>
                    </a:p>
                  </a:txBody>
                  <a:tcPr/>
                </a:tc>
              </a:tr>
              <a:tr h="370840">
                <a:tc>
                  <a:txBody>
                    <a:bodyPr/>
                    <a:lstStyle/>
                    <a:p>
                      <a:pPr algn="ctr"/>
                      <a:r>
                        <a:rPr lang="en-US" sz="2400" dirty="0" smtClean="0"/>
                        <a:t>9</a:t>
                      </a:r>
                      <a:endParaRPr lang="en-US" sz="2400" dirty="0"/>
                    </a:p>
                  </a:txBody>
                  <a:tcPr/>
                </a:tc>
                <a:tc>
                  <a:txBody>
                    <a:bodyPr/>
                    <a:lstStyle/>
                    <a:p>
                      <a:pPr algn="ctr"/>
                      <a:r>
                        <a:rPr lang="en-US" sz="2400" dirty="0" smtClean="0"/>
                        <a:t>13 Jan 2013</a:t>
                      </a:r>
                      <a:endParaRPr lang="en-US" sz="2400" dirty="0"/>
                    </a:p>
                  </a:txBody>
                  <a:tcPr/>
                </a:tc>
                <a:tc>
                  <a:txBody>
                    <a:bodyPr/>
                    <a:lstStyle/>
                    <a:p>
                      <a:pPr algn="ctr"/>
                      <a:r>
                        <a:rPr lang="en-US" sz="2400" dirty="0" smtClean="0"/>
                        <a:t>26 Jan 2013</a:t>
                      </a:r>
                      <a:endParaRPr lang="en-US" sz="2400" dirty="0"/>
                    </a:p>
                  </a:txBody>
                  <a:tcPr/>
                </a:tc>
                <a:tc>
                  <a:txBody>
                    <a:bodyPr/>
                    <a:lstStyle/>
                    <a:p>
                      <a:pPr algn="ctr"/>
                      <a:r>
                        <a:rPr lang="en-US" sz="2400" dirty="0" smtClean="0"/>
                        <a:t>13</a:t>
                      </a:r>
                      <a:endParaRPr lang="en-US" sz="2400" dirty="0"/>
                    </a:p>
                  </a:txBody>
                  <a:tcPr/>
                </a:tc>
              </a:tr>
              <a:tr h="370840">
                <a:tc>
                  <a:txBody>
                    <a:bodyPr/>
                    <a:lstStyle/>
                    <a:p>
                      <a:pPr algn="ctr"/>
                      <a:r>
                        <a:rPr lang="en-US" sz="2400" dirty="0" smtClean="0"/>
                        <a:t>10</a:t>
                      </a:r>
                      <a:endParaRPr lang="en-US" sz="2400" dirty="0"/>
                    </a:p>
                  </a:txBody>
                  <a:tcPr/>
                </a:tc>
                <a:tc>
                  <a:txBody>
                    <a:bodyPr/>
                    <a:lstStyle/>
                    <a:p>
                      <a:pPr algn="ctr"/>
                      <a:r>
                        <a:rPr lang="en-US" sz="2400" dirty="0" smtClean="0"/>
                        <a:t>15 Jan 2013</a:t>
                      </a:r>
                      <a:endParaRPr lang="en-US" sz="2400" dirty="0"/>
                    </a:p>
                  </a:txBody>
                  <a:tcPr/>
                </a:tc>
                <a:tc>
                  <a:txBody>
                    <a:bodyPr/>
                    <a:lstStyle/>
                    <a:p>
                      <a:pPr algn="ctr"/>
                      <a:endParaRPr lang="en-US" sz="2400" dirty="0"/>
                    </a:p>
                  </a:txBody>
                  <a:tcPr/>
                </a:tc>
                <a:tc>
                  <a:txBody>
                    <a:bodyPr/>
                    <a:lstStyle/>
                    <a:p>
                      <a:pPr algn="ctr"/>
                      <a:endParaRPr lang="en-US" sz="2400" dirty="0"/>
                    </a:p>
                  </a:txBody>
                  <a:tcPr/>
                </a:tc>
              </a:tr>
            </a:tbl>
          </a:graphicData>
        </a:graphic>
      </p:graphicFrame>
      <p:graphicFrame>
        <p:nvGraphicFramePr>
          <p:cNvPr id="6" name="Table 5"/>
          <p:cNvGraphicFramePr>
            <a:graphicFrameLocks noGrp="1"/>
          </p:cNvGraphicFramePr>
          <p:nvPr>
            <p:extLst/>
          </p:nvPr>
        </p:nvGraphicFramePr>
        <p:xfrm>
          <a:off x="6916994" y="1417638"/>
          <a:ext cx="2209800" cy="5486400"/>
        </p:xfrm>
        <a:graphic>
          <a:graphicData uri="http://schemas.openxmlformats.org/drawingml/2006/table">
            <a:tbl>
              <a:tblPr firstRow="1" bandRow="1">
                <a:tableStyleId>{5C22544A-7EE6-4342-B048-85BDC9FD1C3A}</a:tableStyleId>
              </a:tblPr>
              <a:tblGrid>
                <a:gridCol w="1104900"/>
                <a:gridCol w="1104900"/>
              </a:tblGrid>
              <a:tr h="361315">
                <a:tc>
                  <a:txBody>
                    <a:bodyPr/>
                    <a:lstStyle/>
                    <a:p>
                      <a:pPr algn="ctr"/>
                      <a:r>
                        <a:rPr lang="en-US" sz="2400" dirty="0" smtClean="0"/>
                        <a:t>Date</a:t>
                      </a:r>
                      <a:endParaRPr lang="en-US" sz="2400" dirty="0"/>
                    </a:p>
                  </a:txBody>
                  <a:tcPr/>
                </a:tc>
                <a:tc>
                  <a:txBody>
                    <a:bodyPr/>
                    <a:lstStyle/>
                    <a:p>
                      <a:pPr algn="ctr"/>
                      <a:r>
                        <a:rPr lang="en-US" sz="2400" dirty="0" smtClean="0"/>
                        <a:t>WIP</a:t>
                      </a:r>
                      <a:endParaRPr lang="en-US" sz="2400" dirty="0"/>
                    </a:p>
                  </a:txBody>
                  <a:tcPr/>
                </a:tc>
              </a:tr>
              <a:tr h="361315">
                <a:tc>
                  <a:txBody>
                    <a:bodyPr/>
                    <a:lstStyle/>
                    <a:p>
                      <a:pPr algn="ctr"/>
                      <a:r>
                        <a:rPr lang="en-US" sz="2400" dirty="0" smtClean="0"/>
                        <a:t>1 Jan</a:t>
                      </a:r>
                      <a:endParaRPr lang="en-US" sz="2400" dirty="0"/>
                    </a:p>
                  </a:txBody>
                  <a:tcPr/>
                </a:tc>
                <a:tc>
                  <a:txBody>
                    <a:bodyPr/>
                    <a:lstStyle/>
                    <a:p>
                      <a:pPr algn="ctr"/>
                      <a:r>
                        <a:rPr lang="en-US" sz="2400" dirty="0" smtClean="0"/>
                        <a:t>1</a:t>
                      </a:r>
                      <a:endParaRPr lang="en-US" sz="2400" dirty="0"/>
                    </a:p>
                  </a:txBody>
                  <a:tcPr/>
                </a:tc>
              </a:tr>
              <a:tr h="361315">
                <a:tc>
                  <a:txBody>
                    <a:bodyPr/>
                    <a:lstStyle/>
                    <a:p>
                      <a:pPr algn="ctr"/>
                      <a:r>
                        <a:rPr lang="en-US" sz="2400" dirty="0" smtClean="0"/>
                        <a:t>3 Jan</a:t>
                      </a:r>
                      <a:endParaRPr lang="en-US" sz="2400" dirty="0"/>
                    </a:p>
                  </a:txBody>
                  <a:tcPr/>
                </a:tc>
                <a:tc>
                  <a:txBody>
                    <a:bodyPr/>
                    <a:lstStyle/>
                    <a:p>
                      <a:pPr algn="ctr"/>
                      <a:r>
                        <a:rPr lang="en-US" sz="2400" dirty="0" smtClean="0"/>
                        <a:t>2</a:t>
                      </a:r>
                      <a:endParaRPr lang="en-US" sz="2400" dirty="0"/>
                    </a:p>
                  </a:txBody>
                  <a:tcPr/>
                </a:tc>
              </a:tr>
              <a:tr h="361315">
                <a:tc>
                  <a:txBody>
                    <a:bodyPr/>
                    <a:lstStyle/>
                    <a:p>
                      <a:pPr algn="ctr"/>
                      <a:r>
                        <a:rPr lang="en-US" sz="2400" dirty="0" smtClean="0"/>
                        <a:t>4 Jan</a:t>
                      </a:r>
                      <a:endParaRPr lang="en-US" sz="2400" dirty="0"/>
                    </a:p>
                  </a:txBody>
                  <a:tcPr/>
                </a:tc>
                <a:tc>
                  <a:txBody>
                    <a:bodyPr/>
                    <a:lstStyle/>
                    <a:p>
                      <a:pPr algn="ctr"/>
                      <a:r>
                        <a:rPr lang="en-US" sz="2400" dirty="0" smtClean="0"/>
                        <a:t>2</a:t>
                      </a:r>
                      <a:endParaRPr lang="en-US" sz="2400" dirty="0"/>
                    </a:p>
                  </a:txBody>
                  <a:tcPr/>
                </a:tc>
              </a:tr>
              <a:tr h="361315">
                <a:tc>
                  <a:txBody>
                    <a:bodyPr/>
                    <a:lstStyle/>
                    <a:p>
                      <a:pPr algn="ctr"/>
                      <a:r>
                        <a:rPr lang="en-US" sz="2400" dirty="0" smtClean="0"/>
                        <a:t>5 Jan</a:t>
                      </a:r>
                      <a:endParaRPr lang="en-US" sz="2400" dirty="0"/>
                    </a:p>
                  </a:txBody>
                  <a:tcPr/>
                </a:tc>
                <a:tc>
                  <a:txBody>
                    <a:bodyPr/>
                    <a:lstStyle/>
                    <a:p>
                      <a:pPr algn="ctr"/>
                      <a:r>
                        <a:rPr lang="en-US" sz="2400" dirty="0" smtClean="0"/>
                        <a:t>3</a:t>
                      </a:r>
                      <a:endParaRPr lang="en-US" sz="2400" dirty="0"/>
                    </a:p>
                  </a:txBody>
                  <a:tcPr/>
                </a:tc>
              </a:tr>
              <a:tr h="361315">
                <a:tc>
                  <a:txBody>
                    <a:bodyPr/>
                    <a:lstStyle/>
                    <a:p>
                      <a:pPr algn="ctr"/>
                      <a:r>
                        <a:rPr lang="en-US" sz="2400" dirty="0" smtClean="0"/>
                        <a:t>6 Jan</a:t>
                      </a:r>
                      <a:endParaRPr lang="en-US" sz="2400" dirty="0"/>
                    </a:p>
                  </a:txBody>
                  <a:tcPr/>
                </a:tc>
                <a:tc>
                  <a:txBody>
                    <a:bodyPr/>
                    <a:lstStyle/>
                    <a:p>
                      <a:pPr algn="ctr"/>
                      <a:r>
                        <a:rPr lang="en-US" sz="2400" dirty="0" smtClean="0"/>
                        <a:t>4</a:t>
                      </a:r>
                      <a:endParaRPr lang="en-US" sz="2400" dirty="0"/>
                    </a:p>
                  </a:txBody>
                  <a:tcPr/>
                </a:tc>
              </a:tr>
              <a:tr h="361315">
                <a:tc>
                  <a:txBody>
                    <a:bodyPr/>
                    <a:lstStyle/>
                    <a:p>
                      <a:pPr algn="ctr"/>
                      <a:r>
                        <a:rPr lang="en-US" sz="2400" dirty="0" smtClean="0"/>
                        <a:t>7</a:t>
                      </a:r>
                      <a:r>
                        <a:rPr lang="en-US" sz="2400" baseline="0" dirty="0" smtClean="0"/>
                        <a:t> Jan</a:t>
                      </a:r>
                      <a:endParaRPr lang="en-US" sz="2400" dirty="0"/>
                    </a:p>
                  </a:txBody>
                  <a:tcPr/>
                </a:tc>
                <a:tc>
                  <a:txBody>
                    <a:bodyPr/>
                    <a:lstStyle/>
                    <a:p>
                      <a:pPr algn="ctr"/>
                      <a:r>
                        <a:rPr lang="en-US" sz="2400" dirty="0" smtClean="0"/>
                        <a:t>5</a:t>
                      </a:r>
                      <a:endParaRPr lang="en-US" sz="2400" dirty="0"/>
                    </a:p>
                  </a:txBody>
                  <a:tcPr/>
                </a:tc>
              </a:tr>
              <a:tr h="361315">
                <a:tc>
                  <a:txBody>
                    <a:bodyPr/>
                    <a:lstStyle/>
                    <a:p>
                      <a:pPr algn="ctr"/>
                      <a:r>
                        <a:rPr lang="en-US" sz="2400" dirty="0" smtClean="0"/>
                        <a:t>8 Jan</a:t>
                      </a:r>
                      <a:endParaRPr lang="en-US" sz="2400" dirty="0"/>
                    </a:p>
                  </a:txBody>
                  <a:tcPr/>
                </a:tc>
                <a:tc>
                  <a:txBody>
                    <a:bodyPr/>
                    <a:lstStyle/>
                    <a:p>
                      <a:pPr algn="ctr"/>
                      <a:r>
                        <a:rPr lang="en-US" sz="2400" dirty="0" smtClean="0"/>
                        <a:t>5</a:t>
                      </a:r>
                      <a:endParaRPr lang="en-US" sz="2400" dirty="0"/>
                    </a:p>
                  </a:txBody>
                  <a:tcPr/>
                </a:tc>
              </a:tr>
              <a:tr h="361315">
                <a:tc>
                  <a:txBody>
                    <a:bodyPr/>
                    <a:lstStyle/>
                    <a:p>
                      <a:pPr algn="ctr"/>
                      <a:r>
                        <a:rPr lang="en-US" sz="2400" dirty="0" smtClean="0"/>
                        <a:t>9 Jan</a:t>
                      </a:r>
                      <a:endParaRPr lang="en-US" sz="2400" dirty="0"/>
                    </a:p>
                  </a:txBody>
                  <a:tcPr/>
                </a:tc>
                <a:tc>
                  <a:txBody>
                    <a:bodyPr/>
                    <a:lstStyle/>
                    <a:p>
                      <a:pPr algn="ctr"/>
                      <a:r>
                        <a:rPr lang="en-US" sz="2400" dirty="0" smtClean="0"/>
                        <a:t>5</a:t>
                      </a:r>
                      <a:endParaRPr lang="en-US" sz="2400" dirty="0"/>
                    </a:p>
                  </a:txBody>
                  <a:tcPr/>
                </a:tc>
              </a:tr>
              <a:tr h="361315">
                <a:tc>
                  <a:txBody>
                    <a:bodyPr/>
                    <a:lstStyle/>
                    <a:p>
                      <a:pPr algn="ctr"/>
                      <a:r>
                        <a:rPr lang="en-US" sz="2400" dirty="0" smtClean="0"/>
                        <a:t>10 Jan</a:t>
                      </a:r>
                      <a:endParaRPr lang="en-US" sz="2400" dirty="0"/>
                    </a:p>
                  </a:txBody>
                  <a:tcPr/>
                </a:tc>
                <a:tc>
                  <a:txBody>
                    <a:bodyPr/>
                    <a:lstStyle/>
                    <a:p>
                      <a:pPr algn="ctr"/>
                      <a:r>
                        <a:rPr lang="en-US" sz="2400" dirty="0" smtClean="0"/>
                        <a:t>7</a:t>
                      </a:r>
                      <a:endParaRPr lang="en-US" sz="2400" dirty="0"/>
                    </a:p>
                  </a:txBody>
                  <a:tcPr/>
                </a:tc>
              </a:tr>
              <a:tr h="361315">
                <a:tc>
                  <a:txBody>
                    <a:bodyPr/>
                    <a:lstStyle/>
                    <a:p>
                      <a:pPr algn="ctr"/>
                      <a:r>
                        <a:rPr lang="en-US" sz="2400" dirty="0" smtClean="0"/>
                        <a:t>…</a:t>
                      </a:r>
                      <a:endParaRPr lang="en-US" sz="2400" dirty="0"/>
                    </a:p>
                  </a:txBody>
                  <a:tcPr/>
                </a:tc>
                <a:tc>
                  <a:txBody>
                    <a:bodyPr/>
                    <a:lstStyle/>
                    <a:p>
                      <a:pPr algn="ctr"/>
                      <a:r>
                        <a:rPr lang="en-US" sz="2400" dirty="0" smtClean="0"/>
                        <a:t>…</a:t>
                      </a:r>
                      <a:endParaRPr lang="en-US" sz="2400" dirty="0"/>
                    </a:p>
                  </a:txBody>
                  <a:tcPr/>
                </a:tc>
              </a:tr>
              <a:tr h="361315">
                <a:tc>
                  <a:txBody>
                    <a:bodyPr/>
                    <a:lstStyle/>
                    <a:p>
                      <a:pPr algn="ctr"/>
                      <a:r>
                        <a:rPr lang="en-US" sz="2400" dirty="0" smtClean="0"/>
                        <a:t>15 Jan</a:t>
                      </a:r>
                      <a:endParaRPr lang="en-US" sz="2400" dirty="0"/>
                    </a:p>
                  </a:txBody>
                  <a:tcPr/>
                </a:tc>
                <a:tc>
                  <a:txBody>
                    <a:bodyPr/>
                    <a:lstStyle/>
                    <a:p>
                      <a:pPr algn="ctr"/>
                      <a:r>
                        <a:rPr lang="en-US" sz="2400" dirty="0" smtClean="0"/>
                        <a:t>7</a:t>
                      </a:r>
                      <a:endParaRPr lang="en-US" sz="2400" dirty="0"/>
                    </a:p>
                  </a:txBody>
                  <a:tcPr/>
                </a:tc>
              </a:tr>
            </a:tbl>
          </a:graphicData>
        </a:graphic>
      </p:graphicFrame>
    </p:spTree>
    <p:extLst>
      <p:ext uri="{BB962C8B-B14F-4D97-AF65-F5344CB8AC3E}">
        <p14:creationId xmlns:p14="http://schemas.microsoft.com/office/powerpoint/2010/main" val="302997310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F8E5861-E65C-4BE8-8BCB-9B255B5A3C3D}" type="slidenum">
              <a:rPr lang="en-US" smtClean="0"/>
              <a:t>107</a:t>
            </a:fld>
            <a:endParaRPr lang="en-US" dirty="0"/>
          </a:p>
        </p:txBody>
      </p:sp>
      <p:sp>
        <p:nvSpPr>
          <p:cNvPr id="6" name="TextBox 5"/>
          <p:cNvSpPr txBox="1"/>
          <p:nvPr/>
        </p:nvSpPr>
        <p:spPr>
          <a:xfrm>
            <a:off x="438150" y="6031468"/>
            <a:ext cx="8382000" cy="369332"/>
          </a:xfrm>
          <a:prstGeom prst="rect">
            <a:avLst/>
          </a:prstGeom>
          <a:noFill/>
        </p:spPr>
        <p:txBody>
          <a:bodyPr wrap="square" rtlCol="0">
            <a:spAutoFit/>
          </a:bodyPr>
          <a:lstStyle/>
          <a:p>
            <a:r>
              <a:rPr lang="en-US" dirty="0" smtClean="0"/>
              <a:t>Note: Cycle time sometimes referred to as Lead Time but not going to discuss this now!</a:t>
            </a:r>
            <a:endParaRPr lang="en-US" dirty="0"/>
          </a:p>
        </p:txBody>
      </p:sp>
      <p:sp>
        <p:nvSpPr>
          <p:cNvPr id="7" name="TextBox 6"/>
          <p:cNvSpPr txBox="1"/>
          <p:nvPr/>
        </p:nvSpPr>
        <p:spPr>
          <a:xfrm>
            <a:off x="419100" y="381000"/>
            <a:ext cx="8229600" cy="1323439"/>
          </a:xfrm>
          <a:prstGeom prst="rect">
            <a:avLst/>
          </a:prstGeom>
          <a:noFill/>
        </p:spPr>
        <p:txBody>
          <a:bodyPr wrap="square" rtlCol="0">
            <a:spAutoFit/>
          </a:bodyPr>
          <a:lstStyle/>
          <a:p>
            <a:r>
              <a:rPr lang="en-US" sz="4000" b="1" dirty="0"/>
              <a:t>Cycle </a:t>
            </a:r>
            <a:r>
              <a:rPr lang="en-US" sz="4000" b="1" dirty="0" smtClean="0"/>
              <a:t>Time for Story/Epic  = </a:t>
            </a:r>
          </a:p>
          <a:p>
            <a:pPr lvl="1"/>
            <a:r>
              <a:rPr lang="en-US" sz="4000" b="1" dirty="0" smtClean="0"/>
              <a:t>Date “Complete” – Date “Started”</a:t>
            </a:r>
            <a:endParaRPr lang="en-US" sz="4000" b="1" dirty="0"/>
          </a:p>
        </p:txBody>
      </p:sp>
      <p:sp>
        <p:nvSpPr>
          <p:cNvPr id="8" name="TextBox 7"/>
          <p:cNvSpPr txBox="1"/>
          <p:nvPr/>
        </p:nvSpPr>
        <p:spPr>
          <a:xfrm>
            <a:off x="442452" y="4561582"/>
            <a:ext cx="7772400" cy="1077218"/>
          </a:xfrm>
          <a:prstGeom prst="rect">
            <a:avLst/>
          </a:prstGeom>
          <a:noFill/>
        </p:spPr>
        <p:txBody>
          <a:bodyPr wrap="square" rtlCol="0">
            <a:spAutoFit/>
          </a:bodyPr>
          <a:lstStyle/>
          <a:p>
            <a:pPr algn="ctr"/>
            <a:r>
              <a:rPr lang="en-US" sz="3200" dirty="0" smtClean="0"/>
              <a:t>If you have a captured start and complete date you can calculate cycle time and WIP.</a:t>
            </a:r>
          </a:p>
        </p:txBody>
      </p:sp>
      <p:sp>
        <p:nvSpPr>
          <p:cNvPr id="9" name="TextBox 8"/>
          <p:cNvSpPr txBox="1"/>
          <p:nvPr/>
        </p:nvSpPr>
        <p:spPr>
          <a:xfrm>
            <a:off x="399435" y="2196412"/>
            <a:ext cx="8229600" cy="1938992"/>
          </a:xfrm>
          <a:prstGeom prst="rect">
            <a:avLst/>
          </a:prstGeom>
          <a:noFill/>
        </p:spPr>
        <p:txBody>
          <a:bodyPr wrap="square" rtlCol="0">
            <a:spAutoFit/>
          </a:bodyPr>
          <a:lstStyle/>
          <a:p>
            <a:r>
              <a:rPr lang="en-US" sz="4000" b="1" dirty="0" smtClean="0"/>
              <a:t>Work in Process at Date  x = </a:t>
            </a:r>
          </a:p>
          <a:p>
            <a:pPr lvl="1"/>
            <a:r>
              <a:rPr lang="en-US" sz="4000" b="1" dirty="0" smtClean="0"/>
              <a:t>Count of (“Started” &lt; Date x</a:t>
            </a:r>
          </a:p>
          <a:p>
            <a:pPr lvl="1"/>
            <a:r>
              <a:rPr lang="en-US" sz="4000" b="1" dirty="0" smtClean="0"/>
              <a:t>                  &amp; “Completed” &gt; Date x)</a:t>
            </a:r>
            <a:endParaRPr lang="en-US" sz="4000" b="1" dirty="0"/>
          </a:p>
        </p:txBody>
      </p:sp>
      <p:sp>
        <p:nvSpPr>
          <p:cNvPr id="10" name="Footer Placeholder 3"/>
          <p:cNvSpPr>
            <a:spLocks noGrp="1"/>
          </p:cNvSpPr>
          <p:nvPr>
            <p:ph type="ftr" sz="quarter" idx="11"/>
          </p:nvPr>
        </p:nvSpPr>
        <p:spPr>
          <a:xfrm>
            <a:off x="3124200" y="6356350"/>
            <a:ext cx="2895600" cy="365125"/>
          </a:xfrm>
        </p:spPr>
        <p:txBody>
          <a:bodyPr/>
          <a:lstStyle/>
          <a:p>
            <a:r>
              <a:rPr lang="en-US" dirty="0" smtClean="0"/>
              <a:t>@</a:t>
            </a:r>
            <a:r>
              <a:rPr lang="en-US" dirty="0" err="1" smtClean="0"/>
              <a:t>t_Magennis</a:t>
            </a:r>
            <a:r>
              <a:rPr lang="en-US" dirty="0" smtClean="0"/>
              <a:t>  slides at bit.ly/</a:t>
            </a:r>
            <a:r>
              <a:rPr lang="en-US" dirty="0" err="1" smtClean="0"/>
              <a:t>agilesim</a:t>
            </a:r>
            <a:endParaRPr lang="en-US" dirty="0"/>
          </a:p>
        </p:txBody>
      </p:sp>
    </p:spTree>
    <p:extLst>
      <p:ext uri="{BB962C8B-B14F-4D97-AF65-F5344CB8AC3E}">
        <p14:creationId xmlns:p14="http://schemas.microsoft.com/office/powerpoint/2010/main" val="2907552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064136" y="1217977"/>
            <a:ext cx="301686" cy="369332"/>
          </a:xfrm>
          <a:prstGeom prst="rect">
            <a:avLst/>
          </a:prstGeom>
          <a:noFill/>
        </p:spPr>
        <p:txBody>
          <a:bodyPr wrap="none" rtlCol="0">
            <a:spAutoFit/>
          </a:bodyPr>
          <a:lstStyle/>
          <a:p>
            <a:r>
              <a:rPr lang="en-US" dirty="0" smtClean="0"/>
              <a:t>9</a:t>
            </a:r>
            <a:endParaRPr lang="en-US" dirty="0"/>
          </a:p>
        </p:txBody>
      </p:sp>
      <p:sp>
        <p:nvSpPr>
          <p:cNvPr id="20" name="TextBox 19"/>
          <p:cNvSpPr txBox="1"/>
          <p:nvPr/>
        </p:nvSpPr>
        <p:spPr>
          <a:xfrm>
            <a:off x="3816967" y="2546665"/>
            <a:ext cx="301686" cy="369332"/>
          </a:xfrm>
          <a:prstGeom prst="rect">
            <a:avLst/>
          </a:prstGeom>
          <a:noFill/>
        </p:spPr>
        <p:txBody>
          <a:bodyPr wrap="none" rtlCol="0">
            <a:spAutoFit/>
          </a:bodyPr>
          <a:lstStyle/>
          <a:p>
            <a:r>
              <a:rPr lang="en-US" dirty="0" smtClean="0"/>
              <a:t>5</a:t>
            </a:r>
            <a:endParaRPr lang="en-US" dirty="0"/>
          </a:p>
        </p:txBody>
      </p:sp>
      <p:sp>
        <p:nvSpPr>
          <p:cNvPr id="18" name="TextBox 17"/>
          <p:cNvSpPr txBox="1"/>
          <p:nvPr/>
        </p:nvSpPr>
        <p:spPr>
          <a:xfrm>
            <a:off x="3516482" y="1906640"/>
            <a:ext cx="418704" cy="369332"/>
          </a:xfrm>
          <a:prstGeom prst="rect">
            <a:avLst/>
          </a:prstGeom>
          <a:noFill/>
        </p:spPr>
        <p:txBody>
          <a:bodyPr wrap="none" rtlCol="0">
            <a:spAutoFit/>
          </a:bodyPr>
          <a:lstStyle/>
          <a:p>
            <a:r>
              <a:rPr lang="en-US" dirty="0" smtClean="0"/>
              <a:t>13</a:t>
            </a:r>
            <a:endParaRPr lang="en-US" dirty="0"/>
          </a:p>
        </p:txBody>
      </p:sp>
      <p:sp>
        <p:nvSpPr>
          <p:cNvPr id="21" name="TextBox 20"/>
          <p:cNvSpPr txBox="1"/>
          <p:nvPr/>
        </p:nvSpPr>
        <p:spPr>
          <a:xfrm>
            <a:off x="3829507" y="1954471"/>
            <a:ext cx="418704" cy="369332"/>
          </a:xfrm>
          <a:prstGeom prst="rect">
            <a:avLst/>
          </a:prstGeom>
          <a:noFill/>
        </p:spPr>
        <p:txBody>
          <a:bodyPr wrap="none" rtlCol="0">
            <a:spAutoFit/>
          </a:bodyPr>
          <a:lstStyle/>
          <a:p>
            <a:r>
              <a:rPr lang="en-US" dirty="0" smtClean="0"/>
              <a:t>13</a:t>
            </a:r>
            <a:endParaRPr lang="en-US" dirty="0"/>
          </a:p>
        </p:txBody>
      </p:sp>
      <p:sp>
        <p:nvSpPr>
          <p:cNvPr id="22" name="TextBox 21"/>
          <p:cNvSpPr txBox="1"/>
          <p:nvPr/>
        </p:nvSpPr>
        <p:spPr>
          <a:xfrm>
            <a:off x="2942176" y="3146752"/>
            <a:ext cx="418704" cy="369332"/>
          </a:xfrm>
          <a:prstGeom prst="rect">
            <a:avLst/>
          </a:prstGeom>
          <a:noFill/>
        </p:spPr>
        <p:txBody>
          <a:bodyPr wrap="none" rtlCol="0">
            <a:spAutoFit/>
          </a:bodyPr>
          <a:lstStyle/>
          <a:p>
            <a:r>
              <a:rPr lang="en-US" dirty="0" smtClean="0"/>
              <a:t>11</a:t>
            </a:r>
            <a:endParaRPr lang="en-US" dirty="0"/>
          </a:p>
        </p:txBody>
      </p:sp>
      <p:sp>
        <p:nvSpPr>
          <p:cNvPr id="3" name="Footer Placeholder 2"/>
          <p:cNvSpPr>
            <a:spLocks noGrp="1"/>
          </p:cNvSpPr>
          <p:nvPr>
            <p:ph type="ftr" sz="quarter" idx="11"/>
          </p:nvPr>
        </p:nvSpPr>
        <p:spPr>
          <a:xfrm>
            <a:off x="2534107" y="6098591"/>
            <a:ext cx="2895600" cy="365125"/>
          </a:xfrm>
        </p:spPr>
        <p:txBody>
          <a:bodyPr/>
          <a:lstStyle/>
          <a:p>
            <a:r>
              <a:rPr lang="en-US" smtClean="0"/>
              <a:t>Use with attribution</a:t>
            </a:r>
            <a:endParaRPr lang="en-US" dirty="0"/>
          </a:p>
        </p:txBody>
      </p:sp>
      <p:sp>
        <p:nvSpPr>
          <p:cNvPr id="4" name="Slide Number Placeholder 3"/>
          <p:cNvSpPr>
            <a:spLocks noGrp="1"/>
          </p:cNvSpPr>
          <p:nvPr>
            <p:ph type="sldNum" sz="quarter" idx="12"/>
          </p:nvPr>
        </p:nvSpPr>
        <p:spPr>
          <a:xfrm>
            <a:off x="-132893" y="6082716"/>
            <a:ext cx="2133600" cy="365125"/>
          </a:xfrm>
        </p:spPr>
        <p:txBody>
          <a:bodyPr/>
          <a:lstStyle/>
          <a:p>
            <a:fld id="{5F8E5861-E65C-4BE8-8BCB-9B255B5A3C3D}" type="slidenum">
              <a:rPr lang="en-US" smtClean="0"/>
              <a:t>108</a:t>
            </a:fld>
            <a:endParaRPr lang="en-US" dirty="0"/>
          </a:p>
        </p:txBody>
      </p:sp>
      <p:pic>
        <p:nvPicPr>
          <p:cNvPr id="6" name="Picture 5"/>
          <p:cNvPicPr>
            <a:picLocks noChangeAspect="1"/>
          </p:cNvPicPr>
          <p:nvPr/>
        </p:nvPicPr>
        <p:blipFill>
          <a:blip r:embed="rId2" cstate="print">
            <a:clrChange>
              <a:clrFrom>
                <a:srgbClr val="313035"/>
              </a:clrFrom>
              <a:clrTo>
                <a:srgbClr val="313035">
                  <a:alpha val="0"/>
                </a:srgbClr>
              </a:clrTo>
            </a:clrChange>
            <a:extLst>
              <a:ext uri="{28A0092B-C50C-407E-A947-70E740481C1C}">
                <a14:useLocalDpi xmlns:a14="http://schemas.microsoft.com/office/drawing/2010/main" val="0"/>
              </a:ext>
            </a:extLst>
          </a:blip>
          <a:stretch>
            <a:fillRect/>
          </a:stretch>
        </p:blipFill>
        <p:spPr>
          <a:xfrm rot="1110118">
            <a:off x="2610307" y="1037641"/>
            <a:ext cx="2743200" cy="3227832"/>
          </a:xfrm>
          <a:prstGeom prst="rect">
            <a:avLst/>
          </a:prstGeom>
        </p:spPr>
      </p:pic>
      <p:sp>
        <p:nvSpPr>
          <p:cNvPr id="7" name="TextBox 6"/>
          <p:cNvSpPr txBox="1"/>
          <p:nvPr/>
        </p:nvSpPr>
        <p:spPr>
          <a:xfrm rot="1110118">
            <a:off x="3829507" y="1203757"/>
            <a:ext cx="609600" cy="461665"/>
          </a:xfrm>
          <a:prstGeom prst="rect">
            <a:avLst/>
          </a:prstGeom>
          <a:noFill/>
        </p:spPr>
        <p:txBody>
          <a:bodyPr wrap="square" rtlCol="0">
            <a:spAutoFit/>
          </a:bodyPr>
          <a:lstStyle/>
          <a:p>
            <a:r>
              <a:rPr lang="en-US" sz="2400" b="1" dirty="0" smtClean="0"/>
              <a:t>9</a:t>
            </a:r>
            <a:endParaRPr lang="en-US" sz="2400" b="1" dirty="0"/>
          </a:p>
        </p:txBody>
      </p:sp>
      <p:sp>
        <p:nvSpPr>
          <p:cNvPr id="8" name="TextBox 7"/>
          <p:cNvSpPr txBox="1"/>
          <p:nvPr/>
        </p:nvSpPr>
        <p:spPr>
          <a:xfrm rot="1110118">
            <a:off x="3162409" y="1808235"/>
            <a:ext cx="609600" cy="461665"/>
          </a:xfrm>
          <a:prstGeom prst="rect">
            <a:avLst/>
          </a:prstGeom>
          <a:noFill/>
        </p:spPr>
        <p:txBody>
          <a:bodyPr wrap="square" rtlCol="0">
            <a:spAutoFit/>
          </a:bodyPr>
          <a:lstStyle/>
          <a:p>
            <a:r>
              <a:rPr lang="en-US" sz="2400" b="1" dirty="0" smtClean="0"/>
              <a:t>13</a:t>
            </a:r>
            <a:endParaRPr lang="en-US" sz="2400" b="1" dirty="0"/>
          </a:p>
        </p:txBody>
      </p:sp>
      <p:sp>
        <p:nvSpPr>
          <p:cNvPr id="9" name="TextBox 8"/>
          <p:cNvSpPr txBox="1"/>
          <p:nvPr/>
        </p:nvSpPr>
        <p:spPr>
          <a:xfrm rot="1110118">
            <a:off x="2915107" y="2875035"/>
            <a:ext cx="609600" cy="461665"/>
          </a:xfrm>
          <a:prstGeom prst="rect">
            <a:avLst/>
          </a:prstGeom>
          <a:noFill/>
        </p:spPr>
        <p:txBody>
          <a:bodyPr wrap="square" rtlCol="0">
            <a:spAutoFit/>
          </a:bodyPr>
          <a:lstStyle/>
          <a:p>
            <a:r>
              <a:rPr lang="en-US" sz="2400" b="1" dirty="0" smtClean="0"/>
              <a:t>11</a:t>
            </a:r>
            <a:endParaRPr lang="en-US" sz="2400" b="1" dirty="0"/>
          </a:p>
        </p:txBody>
      </p:sp>
      <p:sp>
        <p:nvSpPr>
          <p:cNvPr id="10" name="TextBox 9"/>
          <p:cNvSpPr txBox="1"/>
          <p:nvPr/>
        </p:nvSpPr>
        <p:spPr>
          <a:xfrm rot="1110118">
            <a:off x="4210507" y="3184957"/>
            <a:ext cx="609600" cy="461665"/>
          </a:xfrm>
          <a:prstGeom prst="rect">
            <a:avLst/>
          </a:prstGeom>
          <a:noFill/>
        </p:spPr>
        <p:txBody>
          <a:bodyPr wrap="square" rtlCol="0">
            <a:spAutoFit/>
          </a:bodyPr>
          <a:lstStyle/>
          <a:p>
            <a:r>
              <a:rPr lang="en-US" sz="2400" b="1" dirty="0" smtClean="0"/>
              <a:t>7</a:t>
            </a:r>
            <a:endParaRPr lang="en-US" sz="2400" b="1" dirty="0"/>
          </a:p>
        </p:txBody>
      </p:sp>
      <p:sp>
        <p:nvSpPr>
          <p:cNvPr id="11" name="TextBox 10"/>
          <p:cNvSpPr txBox="1"/>
          <p:nvPr/>
        </p:nvSpPr>
        <p:spPr>
          <a:xfrm rot="1110118">
            <a:off x="3677107" y="2517191"/>
            <a:ext cx="609600" cy="461665"/>
          </a:xfrm>
          <a:prstGeom prst="rect">
            <a:avLst/>
          </a:prstGeom>
          <a:noFill/>
        </p:spPr>
        <p:txBody>
          <a:bodyPr wrap="square" rtlCol="0">
            <a:spAutoFit/>
          </a:bodyPr>
          <a:lstStyle/>
          <a:p>
            <a:r>
              <a:rPr lang="en-US" sz="2400" b="1" dirty="0" smtClean="0"/>
              <a:t>5</a:t>
            </a:r>
            <a:endParaRPr lang="en-US" sz="2400" b="1" dirty="0"/>
          </a:p>
        </p:txBody>
      </p:sp>
      <p:pic>
        <p:nvPicPr>
          <p:cNvPr id="12" name="Picture 11"/>
          <p:cNvPicPr>
            <a:picLocks noChangeAspect="1"/>
          </p:cNvPicPr>
          <p:nvPr/>
        </p:nvPicPr>
        <p:blipFill>
          <a:blip r:embed="rId2" cstate="print">
            <a:clrChange>
              <a:clrFrom>
                <a:srgbClr val="313035"/>
              </a:clrFrom>
              <a:clrTo>
                <a:srgbClr val="313035">
                  <a:alpha val="0"/>
                </a:srgbClr>
              </a:clrTo>
            </a:clrChange>
            <a:extLst>
              <a:ext uri="{28A0092B-C50C-407E-A947-70E740481C1C}">
                <a14:useLocalDpi xmlns:a14="http://schemas.microsoft.com/office/drawing/2010/main" val="0"/>
              </a:ext>
            </a:extLst>
          </a:blip>
          <a:stretch>
            <a:fillRect/>
          </a:stretch>
        </p:blipFill>
        <p:spPr>
          <a:xfrm rot="20829749">
            <a:off x="95707" y="1422959"/>
            <a:ext cx="2743200" cy="3227832"/>
          </a:xfrm>
          <a:prstGeom prst="rect">
            <a:avLst/>
          </a:prstGeom>
        </p:spPr>
      </p:pic>
      <p:sp>
        <p:nvSpPr>
          <p:cNvPr id="13" name="TextBox 12"/>
          <p:cNvSpPr txBox="1"/>
          <p:nvPr/>
        </p:nvSpPr>
        <p:spPr>
          <a:xfrm rot="20829749">
            <a:off x="1314907" y="1589075"/>
            <a:ext cx="609600" cy="461665"/>
          </a:xfrm>
          <a:prstGeom prst="rect">
            <a:avLst/>
          </a:prstGeom>
          <a:noFill/>
        </p:spPr>
        <p:txBody>
          <a:bodyPr wrap="square" rtlCol="0">
            <a:spAutoFit/>
          </a:bodyPr>
          <a:lstStyle/>
          <a:p>
            <a:r>
              <a:rPr lang="en-US" sz="2400" b="1" dirty="0" smtClean="0"/>
              <a:t>35</a:t>
            </a:r>
            <a:endParaRPr lang="en-US" sz="2400" b="1" dirty="0"/>
          </a:p>
        </p:txBody>
      </p:sp>
      <p:sp>
        <p:nvSpPr>
          <p:cNvPr id="14" name="TextBox 13"/>
          <p:cNvSpPr txBox="1"/>
          <p:nvPr/>
        </p:nvSpPr>
        <p:spPr>
          <a:xfrm rot="20829749">
            <a:off x="629107" y="2351075"/>
            <a:ext cx="609600" cy="461665"/>
          </a:xfrm>
          <a:prstGeom prst="rect">
            <a:avLst/>
          </a:prstGeom>
          <a:noFill/>
        </p:spPr>
        <p:txBody>
          <a:bodyPr wrap="square" rtlCol="0">
            <a:spAutoFit/>
          </a:bodyPr>
          <a:lstStyle/>
          <a:p>
            <a:r>
              <a:rPr lang="en-US" sz="2400" b="1" dirty="0" smtClean="0"/>
              <a:t>14</a:t>
            </a:r>
            <a:endParaRPr lang="en-US" sz="2400" b="1" dirty="0"/>
          </a:p>
        </p:txBody>
      </p:sp>
      <p:sp>
        <p:nvSpPr>
          <p:cNvPr id="15" name="TextBox 14"/>
          <p:cNvSpPr txBox="1"/>
          <p:nvPr/>
        </p:nvSpPr>
        <p:spPr>
          <a:xfrm rot="20829749">
            <a:off x="537585" y="3673639"/>
            <a:ext cx="609600" cy="461665"/>
          </a:xfrm>
          <a:prstGeom prst="rect">
            <a:avLst/>
          </a:prstGeom>
          <a:noFill/>
        </p:spPr>
        <p:txBody>
          <a:bodyPr wrap="square" rtlCol="0">
            <a:spAutoFit/>
          </a:bodyPr>
          <a:lstStyle/>
          <a:p>
            <a:r>
              <a:rPr lang="en-US" sz="2400" b="1" dirty="0"/>
              <a:t> </a:t>
            </a:r>
            <a:r>
              <a:rPr lang="en-US" sz="2400" b="1" dirty="0" smtClean="0"/>
              <a:t> 4</a:t>
            </a:r>
            <a:endParaRPr lang="en-US" sz="2400" b="1" dirty="0"/>
          </a:p>
        </p:txBody>
      </p:sp>
      <p:sp>
        <p:nvSpPr>
          <p:cNvPr id="16" name="TextBox 15"/>
          <p:cNvSpPr txBox="1"/>
          <p:nvPr/>
        </p:nvSpPr>
        <p:spPr>
          <a:xfrm rot="20829749">
            <a:off x="1695907" y="3570275"/>
            <a:ext cx="609600" cy="461665"/>
          </a:xfrm>
          <a:prstGeom prst="rect">
            <a:avLst/>
          </a:prstGeom>
          <a:noFill/>
        </p:spPr>
        <p:txBody>
          <a:bodyPr wrap="square" rtlCol="0">
            <a:spAutoFit/>
          </a:bodyPr>
          <a:lstStyle/>
          <a:p>
            <a:r>
              <a:rPr lang="en-US" sz="2400" b="1" dirty="0" smtClean="0"/>
              <a:t>19</a:t>
            </a:r>
            <a:endParaRPr lang="en-US" sz="2400" b="1" dirty="0"/>
          </a:p>
        </p:txBody>
      </p:sp>
      <p:sp>
        <p:nvSpPr>
          <p:cNvPr id="17" name="TextBox 16"/>
          <p:cNvSpPr txBox="1"/>
          <p:nvPr/>
        </p:nvSpPr>
        <p:spPr>
          <a:xfrm rot="20829749">
            <a:off x="1162507" y="2902509"/>
            <a:ext cx="609600" cy="461665"/>
          </a:xfrm>
          <a:prstGeom prst="rect">
            <a:avLst/>
          </a:prstGeom>
          <a:noFill/>
        </p:spPr>
        <p:txBody>
          <a:bodyPr wrap="square" rtlCol="0">
            <a:spAutoFit/>
          </a:bodyPr>
          <a:lstStyle/>
          <a:p>
            <a:r>
              <a:rPr lang="en-US" sz="2400" b="1" dirty="0" smtClean="0"/>
              <a:t>1</a:t>
            </a:r>
            <a:endParaRPr lang="en-US" sz="2400" b="1" dirty="0"/>
          </a:p>
        </p:txBody>
      </p:sp>
      <p:sp>
        <p:nvSpPr>
          <p:cNvPr id="24" name="TextBox 23"/>
          <p:cNvSpPr txBox="1"/>
          <p:nvPr/>
        </p:nvSpPr>
        <p:spPr>
          <a:xfrm>
            <a:off x="5780131" y="2730447"/>
            <a:ext cx="712054" cy="400110"/>
          </a:xfrm>
          <a:prstGeom prst="rect">
            <a:avLst/>
          </a:prstGeom>
          <a:noFill/>
        </p:spPr>
        <p:txBody>
          <a:bodyPr wrap="none" rtlCol="0">
            <a:spAutoFit/>
          </a:bodyPr>
          <a:lstStyle/>
          <a:p>
            <a:r>
              <a:rPr lang="en-US" sz="2000" dirty="0" smtClean="0"/>
              <a:t>Sum:</a:t>
            </a:r>
            <a:endParaRPr lang="en-US" sz="2000" dirty="0"/>
          </a:p>
        </p:txBody>
      </p:sp>
      <p:sp>
        <p:nvSpPr>
          <p:cNvPr id="25" name="TextBox 24"/>
          <p:cNvSpPr txBox="1"/>
          <p:nvPr/>
        </p:nvSpPr>
        <p:spPr>
          <a:xfrm>
            <a:off x="6781800" y="2754868"/>
            <a:ext cx="444352" cy="400110"/>
          </a:xfrm>
          <a:prstGeom prst="rect">
            <a:avLst/>
          </a:prstGeom>
          <a:noFill/>
        </p:spPr>
        <p:txBody>
          <a:bodyPr wrap="none" rtlCol="0">
            <a:spAutoFit/>
          </a:bodyPr>
          <a:lstStyle/>
          <a:p>
            <a:r>
              <a:rPr lang="en-US" sz="2000" b="1" u="sng" dirty="0" smtClean="0"/>
              <a:t>51</a:t>
            </a:r>
            <a:endParaRPr lang="en-US" sz="2000" b="1" u="sng" dirty="0"/>
          </a:p>
        </p:txBody>
      </p:sp>
      <p:sp>
        <p:nvSpPr>
          <p:cNvPr id="26" name="TextBox 25"/>
          <p:cNvSpPr txBox="1"/>
          <p:nvPr/>
        </p:nvSpPr>
        <p:spPr>
          <a:xfrm>
            <a:off x="7421055" y="1158548"/>
            <a:ext cx="314510" cy="400110"/>
          </a:xfrm>
          <a:prstGeom prst="rect">
            <a:avLst/>
          </a:prstGeom>
          <a:noFill/>
        </p:spPr>
        <p:txBody>
          <a:bodyPr wrap="none" rtlCol="0">
            <a:spAutoFit/>
          </a:bodyPr>
          <a:lstStyle/>
          <a:p>
            <a:r>
              <a:rPr lang="en-US" sz="2000" dirty="0" smtClean="0"/>
              <a:t>1</a:t>
            </a:r>
            <a:endParaRPr lang="en-US" sz="2000" dirty="0"/>
          </a:p>
        </p:txBody>
      </p:sp>
      <p:sp>
        <p:nvSpPr>
          <p:cNvPr id="27" name="TextBox 26"/>
          <p:cNvSpPr txBox="1"/>
          <p:nvPr/>
        </p:nvSpPr>
        <p:spPr>
          <a:xfrm>
            <a:off x="7429896" y="1459468"/>
            <a:ext cx="314510" cy="400110"/>
          </a:xfrm>
          <a:prstGeom prst="rect">
            <a:avLst/>
          </a:prstGeom>
          <a:noFill/>
        </p:spPr>
        <p:txBody>
          <a:bodyPr wrap="none" rtlCol="0">
            <a:spAutoFit/>
          </a:bodyPr>
          <a:lstStyle/>
          <a:p>
            <a:r>
              <a:rPr lang="en-US" sz="2000" dirty="0" smtClean="0"/>
              <a:t>4</a:t>
            </a:r>
            <a:endParaRPr lang="en-US" sz="2000" dirty="0"/>
          </a:p>
        </p:txBody>
      </p:sp>
      <p:sp>
        <p:nvSpPr>
          <p:cNvPr id="28" name="TextBox 27"/>
          <p:cNvSpPr txBox="1"/>
          <p:nvPr/>
        </p:nvSpPr>
        <p:spPr>
          <a:xfrm>
            <a:off x="7429896" y="1764268"/>
            <a:ext cx="314510" cy="400110"/>
          </a:xfrm>
          <a:prstGeom prst="rect">
            <a:avLst/>
          </a:prstGeom>
          <a:noFill/>
        </p:spPr>
        <p:txBody>
          <a:bodyPr wrap="none" rtlCol="0">
            <a:spAutoFit/>
          </a:bodyPr>
          <a:lstStyle/>
          <a:p>
            <a:r>
              <a:rPr lang="en-US" sz="2000" dirty="0" smtClean="0"/>
              <a:t>7</a:t>
            </a:r>
            <a:endParaRPr lang="en-US" sz="2000" dirty="0"/>
          </a:p>
        </p:txBody>
      </p:sp>
      <p:sp>
        <p:nvSpPr>
          <p:cNvPr id="29" name="TextBox 28"/>
          <p:cNvSpPr txBox="1"/>
          <p:nvPr/>
        </p:nvSpPr>
        <p:spPr>
          <a:xfrm>
            <a:off x="7429896" y="2069068"/>
            <a:ext cx="314510" cy="400110"/>
          </a:xfrm>
          <a:prstGeom prst="rect">
            <a:avLst/>
          </a:prstGeom>
          <a:noFill/>
        </p:spPr>
        <p:txBody>
          <a:bodyPr wrap="none" rtlCol="0">
            <a:spAutoFit/>
          </a:bodyPr>
          <a:lstStyle/>
          <a:p>
            <a:r>
              <a:rPr lang="en-US" sz="2000" dirty="0" smtClean="0"/>
              <a:t>5</a:t>
            </a:r>
            <a:endParaRPr lang="en-US" sz="2000" dirty="0"/>
          </a:p>
        </p:txBody>
      </p:sp>
      <p:sp>
        <p:nvSpPr>
          <p:cNvPr id="30" name="TextBox 29"/>
          <p:cNvSpPr txBox="1"/>
          <p:nvPr/>
        </p:nvSpPr>
        <p:spPr>
          <a:xfrm>
            <a:off x="7429896" y="2373868"/>
            <a:ext cx="444352" cy="400110"/>
          </a:xfrm>
          <a:prstGeom prst="rect">
            <a:avLst/>
          </a:prstGeom>
          <a:noFill/>
        </p:spPr>
        <p:txBody>
          <a:bodyPr wrap="none" rtlCol="0">
            <a:spAutoFit/>
          </a:bodyPr>
          <a:lstStyle/>
          <a:p>
            <a:r>
              <a:rPr lang="en-US" sz="2000" dirty="0" smtClean="0"/>
              <a:t>11</a:t>
            </a:r>
            <a:endParaRPr lang="en-US" sz="2000" dirty="0"/>
          </a:p>
        </p:txBody>
      </p:sp>
      <p:sp>
        <p:nvSpPr>
          <p:cNvPr id="31" name="TextBox 30"/>
          <p:cNvSpPr txBox="1"/>
          <p:nvPr/>
        </p:nvSpPr>
        <p:spPr>
          <a:xfrm>
            <a:off x="7429896" y="2754868"/>
            <a:ext cx="444352" cy="400110"/>
          </a:xfrm>
          <a:prstGeom prst="rect">
            <a:avLst/>
          </a:prstGeom>
          <a:noFill/>
        </p:spPr>
        <p:txBody>
          <a:bodyPr wrap="none" rtlCol="0">
            <a:spAutoFit/>
          </a:bodyPr>
          <a:lstStyle/>
          <a:p>
            <a:r>
              <a:rPr lang="en-US" sz="2000" b="1" u="sng" dirty="0" smtClean="0"/>
              <a:t>28</a:t>
            </a:r>
            <a:endParaRPr lang="en-US" sz="2000" b="1" u="sng" dirty="0"/>
          </a:p>
        </p:txBody>
      </p:sp>
      <p:sp>
        <p:nvSpPr>
          <p:cNvPr id="32" name="TextBox 31"/>
          <p:cNvSpPr txBox="1"/>
          <p:nvPr/>
        </p:nvSpPr>
        <p:spPr>
          <a:xfrm>
            <a:off x="8411655" y="1143000"/>
            <a:ext cx="444352" cy="400110"/>
          </a:xfrm>
          <a:prstGeom prst="rect">
            <a:avLst/>
          </a:prstGeom>
          <a:noFill/>
        </p:spPr>
        <p:txBody>
          <a:bodyPr wrap="none" rtlCol="0">
            <a:spAutoFit/>
          </a:bodyPr>
          <a:lstStyle/>
          <a:p>
            <a:r>
              <a:rPr lang="en-US" sz="2000" dirty="0" smtClean="0"/>
              <a:t>35</a:t>
            </a:r>
            <a:endParaRPr lang="en-US" sz="2000" dirty="0"/>
          </a:p>
        </p:txBody>
      </p:sp>
      <p:sp>
        <p:nvSpPr>
          <p:cNvPr id="33" name="TextBox 32"/>
          <p:cNvSpPr txBox="1"/>
          <p:nvPr/>
        </p:nvSpPr>
        <p:spPr>
          <a:xfrm>
            <a:off x="8420496" y="1443920"/>
            <a:ext cx="444352" cy="400110"/>
          </a:xfrm>
          <a:prstGeom prst="rect">
            <a:avLst/>
          </a:prstGeom>
          <a:noFill/>
        </p:spPr>
        <p:txBody>
          <a:bodyPr wrap="none" rtlCol="0">
            <a:spAutoFit/>
          </a:bodyPr>
          <a:lstStyle/>
          <a:p>
            <a:r>
              <a:rPr lang="en-US" sz="2000" dirty="0" smtClean="0"/>
              <a:t>19</a:t>
            </a:r>
            <a:endParaRPr lang="en-US" sz="2000" dirty="0"/>
          </a:p>
        </p:txBody>
      </p:sp>
      <p:sp>
        <p:nvSpPr>
          <p:cNvPr id="34" name="TextBox 33"/>
          <p:cNvSpPr txBox="1"/>
          <p:nvPr/>
        </p:nvSpPr>
        <p:spPr>
          <a:xfrm>
            <a:off x="8420496" y="1748720"/>
            <a:ext cx="314510" cy="400110"/>
          </a:xfrm>
          <a:prstGeom prst="rect">
            <a:avLst/>
          </a:prstGeom>
          <a:noFill/>
        </p:spPr>
        <p:txBody>
          <a:bodyPr wrap="none" rtlCol="0">
            <a:spAutoFit/>
          </a:bodyPr>
          <a:lstStyle/>
          <a:p>
            <a:r>
              <a:rPr lang="en-US" sz="2000" dirty="0" smtClean="0"/>
              <a:t>5</a:t>
            </a:r>
            <a:endParaRPr lang="en-US" sz="2000" dirty="0"/>
          </a:p>
        </p:txBody>
      </p:sp>
      <p:sp>
        <p:nvSpPr>
          <p:cNvPr id="35" name="TextBox 34"/>
          <p:cNvSpPr txBox="1"/>
          <p:nvPr/>
        </p:nvSpPr>
        <p:spPr>
          <a:xfrm>
            <a:off x="8420496" y="2053520"/>
            <a:ext cx="444352" cy="400110"/>
          </a:xfrm>
          <a:prstGeom prst="rect">
            <a:avLst/>
          </a:prstGeom>
          <a:noFill/>
        </p:spPr>
        <p:txBody>
          <a:bodyPr wrap="none" rtlCol="0">
            <a:spAutoFit/>
          </a:bodyPr>
          <a:lstStyle/>
          <a:p>
            <a:r>
              <a:rPr lang="en-US" sz="2000" dirty="0" smtClean="0"/>
              <a:t>13</a:t>
            </a:r>
            <a:endParaRPr lang="en-US" sz="2000" dirty="0"/>
          </a:p>
        </p:txBody>
      </p:sp>
      <p:sp>
        <p:nvSpPr>
          <p:cNvPr id="36" name="TextBox 35"/>
          <p:cNvSpPr txBox="1"/>
          <p:nvPr/>
        </p:nvSpPr>
        <p:spPr>
          <a:xfrm>
            <a:off x="8420496" y="2358320"/>
            <a:ext cx="444352" cy="400110"/>
          </a:xfrm>
          <a:prstGeom prst="rect">
            <a:avLst/>
          </a:prstGeom>
          <a:noFill/>
        </p:spPr>
        <p:txBody>
          <a:bodyPr wrap="none" rtlCol="0">
            <a:spAutoFit/>
          </a:bodyPr>
          <a:lstStyle/>
          <a:p>
            <a:r>
              <a:rPr lang="en-US" sz="2000" dirty="0" smtClean="0"/>
              <a:t>11</a:t>
            </a:r>
            <a:endParaRPr lang="en-US" sz="2000" dirty="0"/>
          </a:p>
        </p:txBody>
      </p:sp>
      <p:sp>
        <p:nvSpPr>
          <p:cNvPr id="37" name="TextBox 36"/>
          <p:cNvSpPr txBox="1"/>
          <p:nvPr/>
        </p:nvSpPr>
        <p:spPr>
          <a:xfrm>
            <a:off x="8420496" y="2739320"/>
            <a:ext cx="444352" cy="400110"/>
          </a:xfrm>
          <a:prstGeom prst="rect">
            <a:avLst/>
          </a:prstGeom>
          <a:noFill/>
        </p:spPr>
        <p:txBody>
          <a:bodyPr wrap="none" rtlCol="0">
            <a:spAutoFit/>
          </a:bodyPr>
          <a:lstStyle/>
          <a:p>
            <a:r>
              <a:rPr lang="en-US" sz="2000" b="1" u="sng" dirty="0" smtClean="0"/>
              <a:t>83</a:t>
            </a:r>
            <a:endParaRPr lang="en-US" sz="2000" b="1" u="sng" dirty="0"/>
          </a:p>
        </p:txBody>
      </p:sp>
      <p:sp>
        <p:nvSpPr>
          <p:cNvPr id="38" name="TextBox 37"/>
          <p:cNvSpPr txBox="1"/>
          <p:nvPr/>
        </p:nvSpPr>
        <p:spPr>
          <a:xfrm>
            <a:off x="6403564" y="636816"/>
            <a:ext cx="865091" cy="400110"/>
          </a:xfrm>
          <a:prstGeom prst="rect">
            <a:avLst/>
          </a:prstGeom>
          <a:noFill/>
        </p:spPr>
        <p:txBody>
          <a:bodyPr wrap="square" rtlCol="0">
            <a:spAutoFit/>
          </a:bodyPr>
          <a:lstStyle/>
          <a:p>
            <a:r>
              <a:rPr lang="en-US" sz="2000" b="1" dirty="0" smtClean="0"/>
              <a:t>Trial 1</a:t>
            </a:r>
            <a:endParaRPr lang="en-US" sz="2000" b="1" dirty="0"/>
          </a:p>
        </p:txBody>
      </p:sp>
      <p:sp>
        <p:nvSpPr>
          <p:cNvPr id="39" name="TextBox 38"/>
          <p:cNvSpPr txBox="1"/>
          <p:nvPr/>
        </p:nvSpPr>
        <p:spPr>
          <a:xfrm>
            <a:off x="7191663" y="636816"/>
            <a:ext cx="829370" cy="400110"/>
          </a:xfrm>
          <a:prstGeom prst="rect">
            <a:avLst/>
          </a:prstGeom>
          <a:noFill/>
        </p:spPr>
        <p:txBody>
          <a:bodyPr wrap="square" rtlCol="0">
            <a:spAutoFit/>
          </a:bodyPr>
          <a:lstStyle/>
          <a:p>
            <a:r>
              <a:rPr lang="en-US" sz="2000" b="1" dirty="0" smtClean="0"/>
              <a:t>Trial 2</a:t>
            </a:r>
            <a:endParaRPr lang="en-US" sz="2000" b="1" dirty="0"/>
          </a:p>
        </p:txBody>
      </p:sp>
      <p:sp>
        <p:nvSpPr>
          <p:cNvPr id="40" name="TextBox 39"/>
          <p:cNvSpPr txBox="1"/>
          <p:nvPr/>
        </p:nvSpPr>
        <p:spPr>
          <a:xfrm>
            <a:off x="8021033" y="631829"/>
            <a:ext cx="1122968" cy="400110"/>
          </a:xfrm>
          <a:prstGeom prst="rect">
            <a:avLst/>
          </a:prstGeom>
          <a:noFill/>
        </p:spPr>
        <p:txBody>
          <a:bodyPr wrap="square" rtlCol="0">
            <a:spAutoFit/>
          </a:bodyPr>
          <a:lstStyle/>
          <a:p>
            <a:r>
              <a:rPr lang="en-US" sz="2000" b="1" dirty="0" smtClean="0"/>
              <a:t>Trial 100</a:t>
            </a:r>
            <a:endParaRPr lang="en-US" sz="2000" b="1" dirty="0"/>
          </a:p>
        </p:txBody>
      </p:sp>
      <p:sp>
        <p:nvSpPr>
          <p:cNvPr id="41" name="TextBox 40"/>
          <p:cNvSpPr txBox="1"/>
          <p:nvPr/>
        </p:nvSpPr>
        <p:spPr>
          <a:xfrm>
            <a:off x="7944040" y="2748023"/>
            <a:ext cx="360996" cy="400110"/>
          </a:xfrm>
          <a:prstGeom prst="rect">
            <a:avLst/>
          </a:prstGeom>
          <a:noFill/>
        </p:spPr>
        <p:txBody>
          <a:bodyPr wrap="none" rtlCol="0">
            <a:spAutoFit/>
          </a:bodyPr>
          <a:lstStyle/>
          <a:p>
            <a:r>
              <a:rPr lang="en-US" sz="2000" dirty="0" smtClean="0"/>
              <a:t>…</a:t>
            </a:r>
            <a:endParaRPr lang="en-US" sz="2000" dirty="0"/>
          </a:p>
        </p:txBody>
      </p:sp>
      <p:sp>
        <p:nvSpPr>
          <p:cNvPr id="42" name="Rounded Rectangle 41"/>
          <p:cNvSpPr/>
          <p:nvPr/>
        </p:nvSpPr>
        <p:spPr>
          <a:xfrm>
            <a:off x="842385" y="4732327"/>
            <a:ext cx="3911167" cy="1156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Fancy term for turning a small set of samples into a larger set:</a:t>
            </a:r>
          </a:p>
          <a:p>
            <a:pPr algn="ctr"/>
            <a:r>
              <a:rPr lang="en-US" sz="2000" b="1" dirty="0" smtClean="0"/>
              <a:t>Bootstrapping</a:t>
            </a:r>
            <a:endParaRPr lang="en-US" sz="2000" b="1" dirty="0"/>
          </a:p>
        </p:txBody>
      </p:sp>
      <p:sp>
        <p:nvSpPr>
          <p:cNvPr id="43" name="Rounded Rectangle 42"/>
          <p:cNvSpPr/>
          <p:nvPr/>
        </p:nvSpPr>
        <p:spPr>
          <a:xfrm>
            <a:off x="5719710" y="4187120"/>
            <a:ext cx="3299831" cy="1716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By repetitively sample we build trial hypothetical “project” completions </a:t>
            </a:r>
            <a:endParaRPr lang="en-US" sz="2400" dirty="0"/>
          </a:p>
        </p:txBody>
      </p:sp>
    </p:spTree>
    <p:extLst>
      <p:ext uri="{BB962C8B-B14F-4D97-AF65-F5344CB8AC3E}">
        <p14:creationId xmlns:p14="http://schemas.microsoft.com/office/powerpoint/2010/main" val="368248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56" presetClass="path" presetSubtype="0" accel="50000" decel="50000" fill="hold" grpId="0" nodeType="clickEffect">
                                  <p:stCondLst>
                                    <p:cond delay="0"/>
                                  </p:stCondLst>
                                  <p:childTnLst>
                                    <p:animMotion origin="layout" path="M 1.94444E-6 1.85185E-6 L 0.41371 -0.28704 " pathEditMode="relative" rAng="0" ptsTypes="AA">
                                      <p:cBhvr>
                                        <p:cTn id="11" dur="2000" fill="hold"/>
                                        <p:tgtEl>
                                          <p:spTgt spid="22"/>
                                        </p:tgtEl>
                                        <p:attrNameLst>
                                          <p:attrName>ppt_x</p:attrName>
                                          <p:attrName>ppt_y</p:attrName>
                                        </p:attrNameLst>
                                      </p:cBhvr>
                                      <p:rCtr x="20677" y="-14352"/>
                                    </p:animMotion>
                                  </p:childTnLst>
                                </p:cTn>
                              </p:par>
                            </p:childTnLst>
                          </p:cTn>
                        </p:par>
                      </p:childTnLst>
                    </p:cTn>
                  </p:par>
                  <p:par>
                    <p:cTn id="12" fill="hold">
                      <p:stCondLst>
                        <p:cond delay="indefinite"/>
                      </p:stCondLst>
                      <p:childTnLst>
                        <p:par>
                          <p:cTn id="13" fill="hold">
                            <p:stCondLst>
                              <p:cond delay="0"/>
                            </p:stCondLst>
                            <p:childTnLst>
                              <p:par>
                                <p:cTn id="14" presetID="56" presetClass="path" presetSubtype="0" accel="50000" decel="50000" fill="hold" grpId="0" nodeType="clickEffect">
                                  <p:stCondLst>
                                    <p:cond delay="0"/>
                                  </p:stCondLst>
                                  <p:childTnLst>
                                    <p:animMotion origin="layout" path="M 3.33333E-6 4.44444E-6 L 0.31666 -0.06598 " pathEditMode="relative" rAng="0" ptsTypes="AA">
                                      <p:cBhvr>
                                        <p:cTn id="15" dur="2000" fill="hold"/>
                                        <p:tgtEl>
                                          <p:spTgt spid="21"/>
                                        </p:tgtEl>
                                        <p:attrNameLst>
                                          <p:attrName>ppt_x</p:attrName>
                                          <p:attrName>ppt_y</p:attrName>
                                        </p:attrNameLst>
                                      </p:cBhvr>
                                      <p:rCtr x="15833" y="-3310"/>
                                    </p:animMotion>
                                  </p:childTnLst>
                                </p:cTn>
                              </p:par>
                            </p:childTnLst>
                          </p:cTn>
                        </p:par>
                      </p:childTnLst>
                    </p:cTn>
                  </p:par>
                  <p:par>
                    <p:cTn id="16" fill="hold">
                      <p:stCondLst>
                        <p:cond delay="indefinite"/>
                      </p:stCondLst>
                      <p:childTnLst>
                        <p:par>
                          <p:cTn id="17" fill="hold">
                            <p:stCondLst>
                              <p:cond delay="0"/>
                            </p:stCondLst>
                            <p:childTnLst>
                              <p:par>
                                <p:cTn id="18" presetID="56" presetClass="path" presetSubtype="0" accel="50000" decel="50000" fill="hold" grpId="0" nodeType="clickEffect">
                                  <p:stCondLst>
                                    <p:cond delay="0"/>
                                  </p:stCondLst>
                                  <p:childTnLst>
                                    <p:animMotion origin="layout" path="M 4.72222E-6 -1.11111E-6 L 0.35086 -0.01991 " pathEditMode="relative" rAng="0" ptsTypes="AA">
                                      <p:cBhvr>
                                        <p:cTn id="19" dur="2000" fill="hold"/>
                                        <p:tgtEl>
                                          <p:spTgt spid="18"/>
                                        </p:tgtEl>
                                        <p:attrNameLst>
                                          <p:attrName>ppt_x</p:attrName>
                                          <p:attrName>ppt_y</p:attrName>
                                        </p:attrNameLst>
                                      </p:cBhvr>
                                      <p:rCtr x="17535" y="-995"/>
                                    </p:animMotion>
                                  </p:childTnLst>
                                </p:cTn>
                              </p:par>
                            </p:childTnLst>
                          </p:cTn>
                        </p:par>
                      </p:childTnLst>
                    </p:cTn>
                  </p:par>
                  <p:par>
                    <p:cTn id="20" fill="hold">
                      <p:stCondLst>
                        <p:cond delay="indefinite"/>
                      </p:stCondLst>
                      <p:childTnLst>
                        <p:par>
                          <p:cTn id="21" fill="hold">
                            <p:stCondLst>
                              <p:cond delay="0"/>
                            </p:stCondLst>
                            <p:childTnLst>
                              <p:par>
                                <p:cTn id="22" presetID="56" presetClass="path" presetSubtype="0" accel="50000" decel="50000" fill="hold" grpId="0" nodeType="clickEffect">
                                  <p:stCondLst>
                                    <p:cond delay="0"/>
                                  </p:stCondLst>
                                  <p:childTnLst>
                                    <p:animMotion origin="layout" path="M -4.16667E-6 1.85185E-6 L 0.32448 -0.07014 " pathEditMode="relative" rAng="0" ptsTypes="AA">
                                      <p:cBhvr>
                                        <p:cTn id="23" dur="2000" fill="hold"/>
                                        <p:tgtEl>
                                          <p:spTgt spid="20"/>
                                        </p:tgtEl>
                                        <p:attrNameLst>
                                          <p:attrName>ppt_x</p:attrName>
                                          <p:attrName>ppt_y</p:attrName>
                                        </p:attrNameLst>
                                      </p:cBhvr>
                                      <p:rCtr x="16215" y="-3519"/>
                                    </p:animMotion>
                                  </p:childTnLst>
                                </p:cTn>
                              </p:par>
                            </p:childTnLst>
                          </p:cTn>
                        </p:par>
                      </p:childTnLst>
                    </p:cTn>
                  </p:par>
                  <p:par>
                    <p:cTn id="24" fill="hold">
                      <p:stCondLst>
                        <p:cond delay="indefinite"/>
                      </p:stCondLst>
                      <p:childTnLst>
                        <p:par>
                          <p:cTn id="25" fill="hold">
                            <p:stCondLst>
                              <p:cond delay="0"/>
                            </p:stCondLst>
                            <p:childTnLst>
                              <p:par>
                                <p:cTn id="26" presetID="56" presetClass="path" presetSubtype="0" accel="50000" decel="50000" fill="hold" grpId="0" nodeType="clickEffect">
                                  <p:stCondLst>
                                    <p:cond delay="0"/>
                                  </p:stCondLst>
                                  <p:childTnLst>
                                    <p:animMotion origin="layout" path="M 2.5E-6 1.85185E-6 L 0.30034 0.1669 " pathEditMode="relative" rAng="0" ptsTypes="AA">
                                      <p:cBhvr>
                                        <p:cTn id="27" dur="2000" fill="hold"/>
                                        <p:tgtEl>
                                          <p:spTgt spid="19"/>
                                        </p:tgtEl>
                                        <p:attrNameLst>
                                          <p:attrName>ppt_x</p:attrName>
                                          <p:attrName>ppt_y</p:attrName>
                                        </p:attrNameLst>
                                      </p:cBhvr>
                                      <p:rCtr x="15017" y="8333"/>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8" grpId="0"/>
      <p:bldP spid="21" grpId="0"/>
      <p:bldP spid="22"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Commercial in confidence</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109</a:t>
            </a:fld>
            <a:endParaRPr lang="en-US" dirty="0"/>
          </a:p>
        </p:txBody>
      </p:sp>
      <p:sp>
        <p:nvSpPr>
          <p:cNvPr id="6" name="TextBox 5"/>
          <p:cNvSpPr txBox="1"/>
          <p:nvPr/>
        </p:nvSpPr>
        <p:spPr>
          <a:xfrm>
            <a:off x="457200" y="1425476"/>
            <a:ext cx="8382000" cy="3046988"/>
          </a:xfrm>
          <a:prstGeom prst="rect">
            <a:avLst/>
          </a:prstGeom>
          <a:noFill/>
        </p:spPr>
        <p:txBody>
          <a:bodyPr wrap="square" rtlCol="0">
            <a:spAutoFit/>
          </a:bodyPr>
          <a:lstStyle/>
          <a:p>
            <a:pPr algn="ctr"/>
            <a:r>
              <a:rPr lang="en-US" sz="4800" b="1" dirty="0" smtClean="0"/>
              <a:t>Goal: </a:t>
            </a:r>
          </a:p>
          <a:p>
            <a:pPr algn="ctr"/>
            <a:r>
              <a:rPr lang="en-US" sz="4800" b="1" dirty="0" smtClean="0"/>
              <a:t>Take many uncertain inputs and combine them to derive a forecast</a:t>
            </a:r>
          </a:p>
        </p:txBody>
      </p:sp>
    </p:spTree>
    <p:extLst>
      <p:ext uri="{BB962C8B-B14F-4D97-AF65-F5344CB8AC3E}">
        <p14:creationId xmlns:p14="http://schemas.microsoft.com/office/powerpoint/2010/main" val="3805355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685799"/>
            <a:ext cx="8229600" cy="2057403"/>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48430" y="2743202"/>
            <a:ext cx="8229600" cy="235335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62000" y="5081667"/>
            <a:ext cx="8229600" cy="1173715"/>
          </a:xfrm>
          <a:prstGeom prst="rect">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6200" y="2743202"/>
            <a:ext cx="685800" cy="2353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Total Story Lead Time</a:t>
            </a:r>
          </a:p>
          <a:p>
            <a:pPr algn="ctr"/>
            <a:endParaRPr lang="en-US" sz="1400" b="1" dirty="0"/>
          </a:p>
          <a:p>
            <a:pPr algn="ctr"/>
            <a:r>
              <a:rPr lang="en-US" sz="1400" b="1" dirty="0" smtClean="0"/>
              <a:t>30 days</a:t>
            </a:r>
            <a:endParaRPr lang="en-US" sz="1400" b="1" dirty="0"/>
          </a:p>
        </p:txBody>
      </p:sp>
      <p:sp>
        <p:nvSpPr>
          <p:cNvPr id="4" name="Rectangle 3"/>
          <p:cNvSpPr/>
          <p:nvPr/>
        </p:nvSpPr>
        <p:spPr>
          <a:xfrm>
            <a:off x="2819400" y="2740884"/>
            <a:ext cx="685800" cy="348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4"/>
          <p:cNvSpPr/>
          <p:nvPr/>
        </p:nvSpPr>
        <p:spPr>
          <a:xfrm>
            <a:off x="3505200" y="3098391"/>
            <a:ext cx="685800" cy="624063"/>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5"/>
          <p:cNvSpPr/>
          <p:nvPr/>
        </p:nvSpPr>
        <p:spPr>
          <a:xfrm>
            <a:off x="4191000" y="3722454"/>
            <a:ext cx="685800" cy="1931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a:off x="4876800" y="3922165"/>
            <a:ext cx="685800" cy="213682"/>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6248400" y="4339804"/>
            <a:ext cx="685800" cy="605846"/>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6934200" y="4945650"/>
            <a:ext cx="685800" cy="136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18" name="Rectangle 17"/>
          <p:cNvSpPr/>
          <p:nvPr/>
        </p:nvSpPr>
        <p:spPr>
          <a:xfrm>
            <a:off x="5562600" y="4146668"/>
            <a:ext cx="685800" cy="1931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ectangle 25"/>
          <p:cNvSpPr/>
          <p:nvPr/>
        </p:nvSpPr>
        <p:spPr>
          <a:xfrm>
            <a:off x="2133600" y="1122487"/>
            <a:ext cx="685800" cy="1618397"/>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620000" y="5096559"/>
            <a:ext cx="685800" cy="54224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05800" y="5638800"/>
            <a:ext cx="685800" cy="63589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89345" y="685799"/>
            <a:ext cx="685800" cy="43668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389345" y="685799"/>
            <a:ext cx="505637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89345" y="1129352"/>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90648" y="572869"/>
            <a:ext cx="2574166" cy="646331"/>
          </a:xfrm>
          <a:prstGeom prst="rect">
            <a:avLst/>
          </a:prstGeom>
          <a:noFill/>
        </p:spPr>
        <p:txBody>
          <a:bodyPr wrap="none" rtlCol="0">
            <a:spAutoFit/>
          </a:bodyPr>
          <a:lstStyle/>
          <a:p>
            <a:r>
              <a:rPr lang="en-US" b="1" dirty="0" smtClean="0"/>
              <a:t>Story / Feature Inception</a:t>
            </a:r>
            <a:br>
              <a:rPr lang="en-US" b="1" dirty="0" smtClean="0"/>
            </a:br>
            <a:r>
              <a:rPr lang="en-US" b="1" dirty="0" smtClean="0"/>
              <a:t>5 Days</a:t>
            </a:r>
            <a:endParaRPr lang="en-US" b="1" dirty="0"/>
          </a:p>
        </p:txBody>
      </p:sp>
      <p:cxnSp>
        <p:nvCxnSpPr>
          <p:cNvPr id="36" name="Straight Connector 35"/>
          <p:cNvCxnSpPr/>
          <p:nvPr/>
        </p:nvCxnSpPr>
        <p:spPr>
          <a:xfrm>
            <a:off x="2133600" y="2743200"/>
            <a:ext cx="4315110"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493634" y="1563469"/>
            <a:ext cx="1949252" cy="646331"/>
          </a:xfrm>
          <a:prstGeom prst="rect">
            <a:avLst/>
          </a:prstGeom>
          <a:noFill/>
        </p:spPr>
        <p:txBody>
          <a:bodyPr wrap="none" rtlCol="0">
            <a:spAutoFit/>
          </a:bodyPr>
          <a:lstStyle/>
          <a:p>
            <a:r>
              <a:rPr lang="en-US" b="1" dirty="0" smtClean="0"/>
              <a:t>Waiting in Backlog</a:t>
            </a:r>
            <a:br>
              <a:rPr lang="en-US" b="1" dirty="0" smtClean="0"/>
            </a:br>
            <a:r>
              <a:rPr lang="en-US" b="1" dirty="0" smtClean="0"/>
              <a:t>25 days</a:t>
            </a:r>
            <a:endParaRPr lang="en-US" b="1" dirty="0"/>
          </a:p>
        </p:txBody>
      </p:sp>
      <p:cxnSp>
        <p:nvCxnSpPr>
          <p:cNvPr id="38" name="Straight Connector 37"/>
          <p:cNvCxnSpPr/>
          <p:nvPr/>
        </p:nvCxnSpPr>
        <p:spPr>
          <a:xfrm>
            <a:off x="3200400" y="5081667"/>
            <a:ext cx="505637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49421" y="5614714"/>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196604" y="5628362"/>
            <a:ext cx="3813095" cy="646331"/>
          </a:xfrm>
          <a:prstGeom prst="rect">
            <a:avLst/>
          </a:prstGeom>
          <a:noFill/>
        </p:spPr>
        <p:txBody>
          <a:bodyPr wrap="none" rtlCol="0">
            <a:spAutoFit/>
          </a:bodyPr>
          <a:lstStyle/>
          <a:p>
            <a:r>
              <a:rPr lang="en-US" b="1" dirty="0" smtClean="0"/>
              <a:t>System Regression Testing &amp; Staging </a:t>
            </a:r>
            <a:br>
              <a:rPr lang="en-US" b="1" dirty="0" smtClean="0"/>
            </a:br>
            <a:r>
              <a:rPr lang="en-US" b="1" dirty="0" smtClean="0"/>
              <a:t>5 Days</a:t>
            </a:r>
            <a:endParaRPr lang="en-US" b="1" dirty="0"/>
          </a:p>
        </p:txBody>
      </p:sp>
      <p:cxnSp>
        <p:nvCxnSpPr>
          <p:cNvPr id="42" name="Straight Connector 41"/>
          <p:cNvCxnSpPr/>
          <p:nvPr/>
        </p:nvCxnSpPr>
        <p:spPr>
          <a:xfrm>
            <a:off x="3270820" y="6255382"/>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196604" y="5029200"/>
            <a:ext cx="2900538" cy="646331"/>
          </a:xfrm>
          <a:prstGeom prst="rect">
            <a:avLst/>
          </a:prstGeom>
          <a:noFill/>
        </p:spPr>
        <p:txBody>
          <a:bodyPr wrap="none" rtlCol="0">
            <a:spAutoFit/>
          </a:bodyPr>
          <a:lstStyle/>
          <a:p>
            <a:r>
              <a:rPr lang="en-US" b="1" dirty="0" smtClean="0"/>
              <a:t>Waiting for Release Window</a:t>
            </a:r>
            <a:br>
              <a:rPr lang="en-US" b="1" dirty="0" smtClean="0"/>
            </a:br>
            <a:r>
              <a:rPr lang="en-US" b="1" dirty="0" smtClean="0"/>
              <a:t>5 Days</a:t>
            </a:r>
            <a:endParaRPr lang="en-US" b="1" dirty="0"/>
          </a:p>
        </p:txBody>
      </p:sp>
      <p:sp>
        <p:nvSpPr>
          <p:cNvPr id="44" name="TextBox 43"/>
          <p:cNvSpPr txBox="1"/>
          <p:nvPr/>
        </p:nvSpPr>
        <p:spPr>
          <a:xfrm>
            <a:off x="6527862" y="3238988"/>
            <a:ext cx="2311338" cy="646331"/>
          </a:xfrm>
          <a:prstGeom prst="rect">
            <a:avLst/>
          </a:prstGeom>
          <a:noFill/>
        </p:spPr>
        <p:txBody>
          <a:bodyPr wrap="none" rtlCol="0">
            <a:spAutoFit/>
          </a:bodyPr>
          <a:lstStyle/>
          <a:p>
            <a:r>
              <a:rPr lang="en-US" b="1" dirty="0" smtClean="0"/>
              <a:t>“Active Development”</a:t>
            </a:r>
            <a:br>
              <a:rPr lang="en-US" b="1" dirty="0" smtClean="0"/>
            </a:br>
            <a:r>
              <a:rPr lang="en-US" b="1" dirty="0" smtClean="0"/>
              <a:t>30 days</a:t>
            </a:r>
            <a:endParaRPr lang="en-US" b="1" dirty="0"/>
          </a:p>
        </p:txBody>
      </p:sp>
      <p:sp>
        <p:nvSpPr>
          <p:cNvPr id="45" name="Rectangle 44"/>
          <p:cNvSpPr/>
          <p:nvPr/>
        </p:nvSpPr>
        <p:spPr>
          <a:xfrm>
            <a:off x="76200" y="685799"/>
            <a:ext cx="685800" cy="205740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Pre Work</a:t>
            </a:r>
          </a:p>
          <a:p>
            <a:pPr algn="ctr"/>
            <a:endParaRPr lang="en-US" sz="1400" b="1" dirty="0"/>
          </a:p>
          <a:p>
            <a:pPr algn="ctr"/>
            <a:r>
              <a:rPr lang="en-US" sz="1400" b="1" dirty="0" smtClean="0"/>
              <a:t>30 days</a:t>
            </a:r>
            <a:endParaRPr lang="en-US" sz="1400" b="1" dirty="0"/>
          </a:p>
        </p:txBody>
      </p:sp>
      <p:sp>
        <p:nvSpPr>
          <p:cNvPr id="46" name="Rectangle 45"/>
          <p:cNvSpPr/>
          <p:nvPr/>
        </p:nvSpPr>
        <p:spPr>
          <a:xfrm>
            <a:off x="76200" y="5096559"/>
            <a:ext cx="685800" cy="115882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Post Work 10 days</a:t>
            </a:r>
            <a:endParaRPr lang="en-US" sz="1400" b="1" dirty="0"/>
          </a:p>
        </p:txBody>
      </p:sp>
    </p:spTree>
    <p:extLst>
      <p:ext uri="{BB962C8B-B14F-4D97-AF65-F5344CB8AC3E}">
        <p14:creationId xmlns:p14="http://schemas.microsoft.com/office/powerpoint/2010/main" val="50084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Commercial in confidence</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110</a:t>
            </a:fld>
            <a:endParaRPr lang="en-US" dirty="0"/>
          </a:p>
        </p:txBody>
      </p:sp>
      <p:sp>
        <p:nvSpPr>
          <p:cNvPr id="6" name="TextBox 5"/>
          <p:cNvSpPr txBox="1"/>
          <p:nvPr/>
        </p:nvSpPr>
        <p:spPr>
          <a:xfrm>
            <a:off x="609600" y="152400"/>
            <a:ext cx="8153400" cy="1384995"/>
          </a:xfrm>
          <a:prstGeom prst="rect">
            <a:avLst/>
          </a:prstGeom>
          <a:noFill/>
        </p:spPr>
        <p:txBody>
          <a:bodyPr wrap="square" rtlCol="0">
            <a:spAutoFit/>
          </a:bodyPr>
          <a:lstStyle/>
          <a:p>
            <a:pPr algn="ctr"/>
            <a:r>
              <a:rPr lang="en-US" sz="2800" b="1" dirty="0" smtClean="0"/>
              <a:t>Monte </a:t>
            </a:r>
            <a:r>
              <a:rPr lang="en-US" sz="2800" b="1" dirty="0"/>
              <a:t>C</a:t>
            </a:r>
            <a:r>
              <a:rPr lang="en-US" sz="2800" b="1" dirty="0" smtClean="0"/>
              <a:t>arlo Forecasting involves taking a variety of uncertain inputs and finding what outcomes are possible, and what outcomes are more likely</a:t>
            </a:r>
            <a:endParaRPr lang="en-US" sz="2800" b="1" dirty="0"/>
          </a:p>
        </p:txBody>
      </p:sp>
      <p:grpSp>
        <p:nvGrpSpPr>
          <p:cNvPr id="7" name="Group 6"/>
          <p:cNvGrpSpPr/>
          <p:nvPr/>
        </p:nvGrpSpPr>
        <p:grpSpPr>
          <a:xfrm>
            <a:off x="1828801" y="2631664"/>
            <a:ext cx="5277903" cy="2952312"/>
            <a:chOff x="1524000" y="1983784"/>
            <a:chExt cx="5181600" cy="3197816"/>
          </a:xfrm>
        </p:grpSpPr>
        <p:cxnSp>
          <p:nvCxnSpPr>
            <p:cNvPr id="8" name="Straight Connector 7"/>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43" name="Straight Connector 42"/>
          <p:cNvCxnSpPr/>
          <p:nvPr/>
        </p:nvCxnSpPr>
        <p:spPr>
          <a:xfrm>
            <a:off x="1752601" y="2938926"/>
            <a:ext cx="0" cy="2681783"/>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752602" y="5787892"/>
            <a:ext cx="5541799" cy="523220"/>
          </a:xfrm>
          <a:prstGeom prst="rect">
            <a:avLst/>
          </a:prstGeom>
          <a:noFill/>
        </p:spPr>
        <p:txBody>
          <a:bodyPr wrap="square" rtlCol="0">
            <a:spAutoFit/>
          </a:bodyPr>
          <a:lstStyle/>
          <a:p>
            <a:pPr algn="ctr"/>
            <a:r>
              <a:rPr lang="en-US" sz="2800" b="1" dirty="0" smtClean="0"/>
              <a:t>Time to Complete Backlog</a:t>
            </a:r>
            <a:endParaRPr lang="en-US" sz="2800" b="1" dirty="0"/>
          </a:p>
        </p:txBody>
      </p:sp>
      <p:cxnSp>
        <p:nvCxnSpPr>
          <p:cNvPr id="45" name="Straight Connector 44"/>
          <p:cNvCxnSpPr/>
          <p:nvPr/>
        </p:nvCxnSpPr>
        <p:spPr>
          <a:xfrm>
            <a:off x="4648200" y="2200185"/>
            <a:ext cx="0" cy="3391997"/>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1842655" y="2247131"/>
            <a:ext cx="2626957" cy="3345051"/>
            <a:chOff x="4814455" y="1569849"/>
            <a:chExt cx="4114800" cy="3611751"/>
          </a:xfrm>
        </p:grpSpPr>
        <p:sp>
          <p:nvSpPr>
            <p:cNvPr id="47" name="Rectangle 46"/>
            <p:cNvSpPr/>
            <p:nvPr/>
          </p:nvSpPr>
          <p:spPr>
            <a:xfrm>
              <a:off x="4814455" y="1569849"/>
              <a:ext cx="4114800" cy="3611751"/>
            </a:xfrm>
            <a:prstGeom prst="rect">
              <a:avLst/>
            </a:prstGeom>
            <a:solidFill>
              <a:srgbClr val="00B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5562600" y="2107650"/>
              <a:ext cx="3056634" cy="1495420"/>
            </a:xfrm>
            <a:prstGeom prst="rect">
              <a:avLst/>
            </a:prstGeom>
            <a:noFill/>
          </p:spPr>
          <p:txBody>
            <a:bodyPr wrap="square" rtlCol="0">
              <a:spAutoFit/>
            </a:bodyPr>
            <a:lstStyle/>
            <a:p>
              <a:r>
                <a:rPr lang="en-US" sz="2800" b="1" dirty="0" smtClean="0"/>
                <a:t>50% Possible Outcomes</a:t>
              </a:r>
              <a:endParaRPr lang="en-US" sz="2800" b="1" dirty="0"/>
            </a:p>
          </p:txBody>
        </p:sp>
      </p:grpSp>
      <p:grpSp>
        <p:nvGrpSpPr>
          <p:cNvPr id="49" name="Group 48"/>
          <p:cNvGrpSpPr/>
          <p:nvPr/>
        </p:nvGrpSpPr>
        <p:grpSpPr>
          <a:xfrm>
            <a:off x="4800600" y="2243877"/>
            <a:ext cx="2754406" cy="3345051"/>
            <a:chOff x="699655" y="1569849"/>
            <a:chExt cx="4114800" cy="3611751"/>
          </a:xfrm>
        </p:grpSpPr>
        <p:sp>
          <p:nvSpPr>
            <p:cNvPr id="50" name="Rectangle 49"/>
            <p:cNvSpPr/>
            <p:nvPr/>
          </p:nvSpPr>
          <p:spPr>
            <a:xfrm>
              <a:off x="699655" y="1569849"/>
              <a:ext cx="4114800" cy="3611751"/>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364196" y="2124351"/>
              <a:ext cx="2802559" cy="1495420"/>
            </a:xfrm>
            <a:prstGeom prst="rect">
              <a:avLst/>
            </a:prstGeom>
            <a:noFill/>
          </p:spPr>
          <p:txBody>
            <a:bodyPr wrap="square" rtlCol="0">
              <a:spAutoFit/>
            </a:bodyPr>
            <a:lstStyle/>
            <a:p>
              <a:r>
                <a:rPr lang="en-US" sz="2800" b="1" dirty="0" smtClean="0"/>
                <a:t>50% Possible Outcomes</a:t>
              </a:r>
              <a:endParaRPr lang="en-US" sz="2800" b="1" dirty="0"/>
            </a:p>
          </p:txBody>
        </p:sp>
      </p:grpSp>
      <p:sp>
        <p:nvSpPr>
          <p:cNvPr id="52" name="Isosceles Triangle 51"/>
          <p:cNvSpPr/>
          <p:nvPr/>
        </p:nvSpPr>
        <p:spPr>
          <a:xfrm rot="10800000">
            <a:off x="4343400" y="1557761"/>
            <a:ext cx="545254" cy="4234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rot="16200000">
            <a:off x="-51782" y="3814942"/>
            <a:ext cx="2862929" cy="523220"/>
          </a:xfrm>
          <a:prstGeom prst="rect">
            <a:avLst/>
          </a:prstGeom>
          <a:noFill/>
        </p:spPr>
        <p:txBody>
          <a:bodyPr wrap="square" rtlCol="0">
            <a:spAutoFit/>
          </a:bodyPr>
          <a:lstStyle/>
          <a:p>
            <a:pPr algn="ctr"/>
            <a:r>
              <a:rPr lang="en-US" sz="2800" b="1" dirty="0" smtClean="0"/>
              <a:t>Likelihood</a:t>
            </a:r>
            <a:endParaRPr lang="en-US" sz="2800" b="1" dirty="0"/>
          </a:p>
        </p:txBody>
      </p:sp>
    </p:spTree>
    <p:extLst>
      <p:ext uri="{BB962C8B-B14F-4D97-AF65-F5344CB8AC3E}">
        <p14:creationId xmlns:p14="http://schemas.microsoft.com/office/powerpoint/2010/main" val="224669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10"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Can’t I just use Average Cycle Time?</a:t>
            </a:r>
            <a:endParaRPr lang="en-US" dirty="0"/>
          </a:p>
        </p:txBody>
      </p:sp>
      <p:sp>
        <p:nvSpPr>
          <p:cNvPr id="2" name="Footer Placeholder 1"/>
          <p:cNvSpPr>
            <a:spLocks noGrp="1"/>
          </p:cNvSpPr>
          <p:nvPr>
            <p:ph type="ftr" sz="quarter" idx="11"/>
          </p:nvPr>
        </p:nvSpPr>
        <p:spPr/>
        <p:txBody>
          <a:bodyPr/>
          <a:lstStyle/>
          <a:p>
            <a:r>
              <a:rPr lang="en-US" smtClean="0"/>
              <a:t>Commercial in confidence</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111</a:t>
            </a:fld>
            <a:endParaRPr lang="en-US" dirty="0"/>
          </a:p>
        </p:txBody>
      </p:sp>
      <p:graphicFrame>
        <p:nvGraphicFramePr>
          <p:cNvPr id="6" name="Table 5"/>
          <p:cNvGraphicFramePr>
            <a:graphicFrameLocks noGrp="1"/>
          </p:cNvGraphicFramePr>
          <p:nvPr>
            <p:extLst/>
          </p:nvPr>
        </p:nvGraphicFramePr>
        <p:xfrm>
          <a:off x="381000" y="1600200"/>
          <a:ext cx="2895600" cy="3291840"/>
        </p:xfrm>
        <a:graphic>
          <a:graphicData uri="http://schemas.openxmlformats.org/drawingml/2006/table">
            <a:tbl>
              <a:tblPr firstRow="1" firstCol="1" bandRow="1">
                <a:tableStyleId>{5C22544A-7EE6-4342-B048-85BDC9FD1C3A}</a:tableStyleId>
              </a:tblPr>
              <a:tblGrid>
                <a:gridCol w="1676400"/>
                <a:gridCol w="1219200"/>
              </a:tblGrid>
              <a:tr h="370840">
                <a:tc>
                  <a:txBody>
                    <a:bodyPr/>
                    <a:lstStyle/>
                    <a:p>
                      <a:endParaRPr lang="en-US" sz="2800" b="1" dirty="0"/>
                    </a:p>
                  </a:txBody>
                  <a:tcPr/>
                </a:tc>
                <a:tc>
                  <a:txBody>
                    <a:bodyPr/>
                    <a:lstStyle/>
                    <a:p>
                      <a:r>
                        <a:rPr lang="en-US" sz="2000" b="1" dirty="0" smtClean="0"/>
                        <a:t>Forecast (Days)</a:t>
                      </a:r>
                      <a:endParaRPr lang="en-US" sz="2000" b="1" dirty="0"/>
                    </a:p>
                  </a:txBody>
                  <a:tcPr/>
                </a:tc>
              </a:tr>
              <a:tr h="370840">
                <a:tc>
                  <a:txBody>
                    <a:bodyPr/>
                    <a:lstStyle/>
                    <a:p>
                      <a:r>
                        <a:rPr lang="en-US" sz="2800" b="1" dirty="0" smtClean="0"/>
                        <a:t>Median</a:t>
                      </a:r>
                      <a:endParaRPr lang="en-US" sz="2800" b="1" dirty="0"/>
                    </a:p>
                  </a:txBody>
                  <a:tcPr/>
                </a:tc>
                <a:tc>
                  <a:txBody>
                    <a:bodyPr/>
                    <a:lstStyle/>
                    <a:p>
                      <a:r>
                        <a:rPr lang="en-US" sz="2800" b="1" dirty="0" smtClean="0"/>
                        <a:t>525</a:t>
                      </a:r>
                      <a:endParaRPr lang="en-US" sz="2800" b="1" dirty="0"/>
                    </a:p>
                  </a:txBody>
                  <a:tcPr/>
                </a:tc>
              </a:tr>
              <a:tr h="370840">
                <a:tc>
                  <a:txBody>
                    <a:bodyPr/>
                    <a:lstStyle/>
                    <a:p>
                      <a:r>
                        <a:rPr lang="en-US" sz="2800" b="1" dirty="0" smtClean="0"/>
                        <a:t>Mean</a:t>
                      </a:r>
                      <a:endParaRPr lang="en-US" sz="2800" b="1" dirty="0"/>
                    </a:p>
                  </a:txBody>
                  <a:tcPr/>
                </a:tc>
                <a:tc>
                  <a:txBody>
                    <a:bodyPr/>
                    <a:lstStyle/>
                    <a:p>
                      <a:r>
                        <a:rPr lang="en-US" sz="2800" b="1" dirty="0" smtClean="0"/>
                        <a:t>670</a:t>
                      </a:r>
                      <a:endParaRPr lang="en-US" sz="2800" b="1" dirty="0"/>
                    </a:p>
                  </a:txBody>
                  <a:tcPr/>
                </a:tc>
              </a:tr>
              <a:tr h="370840">
                <a:tc>
                  <a:txBody>
                    <a:bodyPr/>
                    <a:lstStyle/>
                    <a:p>
                      <a:r>
                        <a:rPr lang="en-US" sz="2800" b="1" dirty="0" smtClean="0"/>
                        <a:t>MC &gt;50%</a:t>
                      </a:r>
                      <a:endParaRPr lang="en-US" sz="2800" b="1" dirty="0"/>
                    </a:p>
                  </a:txBody>
                  <a:tcPr/>
                </a:tc>
                <a:tc>
                  <a:txBody>
                    <a:bodyPr/>
                    <a:lstStyle/>
                    <a:p>
                      <a:r>
                        <a:rPr lang="en-US" sz="2800" b="1" dirty="0" smtClean="0"/>
                        <a:t>677</a:t>
                      </a:r>
                      <a:endParaRPr lang="en-US" sz="2800" b="1" dirty="0"/>
                    </a:p>
                  </a:txBody>
                  <a:tcPr/>
                </a:tc>
              </a:tr>
              <a:tr h="370840">
                <a:tc>
                  <a:txBody>
                    <a:bodyPr/>
                    <a:lstStyle/>
                    <a:p>
                      <a:r>
                        <a:rPr lang="en-US" sz="2800" b="1" dirty="0" smtClean="0"/>
                        <a:t>MC &gt;85%</a:t>
                      </a:r>
                      <a:endParaRPr lang="en-US" sz="2800" b="1" dirty="0"/>
                    </a:p>
                  </a:txBody>
                  <a:tcPr/>
                </a:tc>
                <a:tc>
                  <a:txBody>
                    <a:bodyPr/>
                    <a:lstStyle/>
                    <a:p>
                      <a:r>
                        <a:rPr lang="en-US" sz="2800" b="1" dirty="0" smtClean="0"/>
                        <a:t>793</a:t>
                      </a:r>
                      <a:endParaRPr lang="en-US" sz="2800" b="1" dirty="0"/>
                    </a:p>
                  </a:txBody>
                  <a:tcPr/>
                </a:tc>
              </a:tr>
              <a:tr h="370840">
                <a:tc>
                  <a:txBody>
                    <a:bodyPr/>
                    <a:lstStyle/>
                    <a:p>
                      <a:r>
                        <a:rPr lang="en-US" sz="2800" b="1" dirty="0" smtClean="0"/>
                        <a:t>MC &gt;95%</a:t>
                      </a:r>
                      <a:endParaRPr lang="en-US" sz="2800" b="1" dirty="0"/>
                    </a:p>
                  </a:txBody>
                  <a:tcPr/>
                </a:tc>
                <a:tc>
                  <a:txBody>
                    <a:bodyPr/>
                    <a:lstStyle/>
                    <a:p>
                      <a:r>
                        <a:rPr lang="en-US" sz="2800" b="1" dirty="0" smtClean="0"/>
                        <a:t>851</a:t>
                      </a:r>
                      <a:endParaRPr lang="en-US" sz="2800" b="1"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600200"/>
            <a:ext cx="5543550" cy="4684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81000" y="5105400"/>
            <a:ext cx="3048000" cy="1200329"/>
          </a:xfrm>
          <a:prstGeom prst="rect">
            <a:avLst/>
          </a:prstGeom>
          <a:noFill/>
        </p:spPr>
        <p:txBody>
          <a:bodyPr wrap="square" rtlCol="0">
            <a:spAutoFit/>
          </a:bodyPr>
          <a:lstStyle/>
          <a:p>
            <a:r>
              <a:rPr lang="en-US" dirty="0" smtClean="0"/>
              <a:t>Projection of cycle time to complete 25 stories in a sequential fashion based upon historical cycle time data</a:t>
            </a:r>
            <a:endParaRPr lang="en-US" dirty="0"/>
          </a:p>
        </p:txBody>
      </p:sp>
      <p:sp>
        <p:nvSpPr>
          <p:cNvPr id="8" name="Rectangle 7"/>
          <p:cNvSpPr/>
          <p:nvPr/>
        </p:nvSpPr>
        <p:spPr>
          <a:xfrm>
            <a:off x="6324600" y="2438400"/>
            <a:ext cx="2438400" cy="3124200"/>
          </a:xfrm>
          <a:prstGeom prst="rect">
            <a:avLst/>
          </a:prstGeom>
          <a:solidFill>
            <a:schemeClr val="accent2">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2400" y="2743200"/>
            <a:ext cx="3276600" cy="1199201"/>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48600" y="2438400"/>
            <a:ext cx="914400" cy="3124200"/>
          </a:xfrm>
          <a:prstGeom prst="rect">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213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704" y="762000"/>
            <a:ext cx="3621087"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55431" y="228600"/>
            <a:ext cx="2346348" cy="369332"/>
          </a:xfrm>
          <a:prstGeom prst="rect">
            <a:avLst/>
          </a:prstGeom>
          <a:noFill/>
        </p:spPr>
        <p:txBody>
          <a:bodyPr wrap="none" rtlCol="0">
            <a:spAutoFit/>
          </a:bodyPr>
          <a:lstStyle/>
          <a:p>
            <a:r>
              <a:rPr lang="en-US" dirty="0" smtClean="0"/>
              <a:t>Sum Random Numbers</a:t>
            </a:r>
          </a:p>
        </p:txBody>
      </p:sp>
      <p:graphicFrame>
        <p:nvGraphicFramePr>
          <p:cNvPr id="4" name="Table 3"/>
          <p:cNvGraphicFramePr>
            <a:graphicFrameLocks noGrp="1"/>
          </p:cNvGraphicFramePr>
          <p:nvPr>
            <p:extLst/>
          </p:nvPr>
        </p:nvGraphicFramePr>
        <p:xfrm>
          <a:off x="5442004" y="801191"/>
          <a:ext cx="609600" cy="1905000"/>
        </p:xfrm>
        <a:graphic>
          <a:graphicData uri="http://schemas.openxmlformats.org/drawingml/2006/table">
            <a:tbl>
              <a:tblPr>
                <a:tableStyleId>{5C22544A-7EE6-4342-B048-85BDC9FD1C3A}</a:tableStyleId>
              </a:tblPr>
              <a:tblGrid>
                <a:gridCol w="609600"/>
              </a:tblGrid>
              <a:tr h="190500">
                <a:tc>
                  <a:txBody>
                    <a:bodyPr/>
                    <a:lstStyle/>
                    <a:p>
                      <a:pPr algn="r" fontAlgn="b"/>
                      <a:r>
                        <a:rPr lang="en-US" sz="1100" u="none" strike="noStrike" dirty="0">
                          <a:effectLst/>
                        </a:rPr>
                        <a:t>25</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11</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29</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43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34</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26</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31</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45</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22</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27</a:t>
                      </a:r>
                      <a:endParaRPr lang="en-US" sz="1100" b="0" i="0" u="none" strike="noStrike" dirty="0">
                        <a:solidFill>
                          <a:srgbClr val="000000"/>
                        </a:solidFill>
                        <a:effectLst/>
                        <a:latin typeface="Calibri"/>
                      </a:endParaRPr>
                    </a:p>
                  </a:txBody>
                  <a:tcPr marL="9525" marR="9525" marT="9525" marB="0" anchor="b"/>
                </a:tc>
              </a:tr>
            </a:tbl>
          </a:graphicData>
        </a:graphic>
      </p:graphicFrame>
      <p:graphicFrame>
        <p:nvGraphicFramePr>
          <p:cNvPr id="5" name="Table 4"/>
          <p:cNvGraphicFramePr>
            <a:graphicFrameLocks noGrp="1"/>
          </p:cNvGraphicFramePr>
          <p:nvPr>
            <p:extLst/>
          </p:nvPr>
        </p:nvGraphicFramePr>
        <p:xfrm>
          <a:off x="6417828" y="811990"/>
          <a:ext cx="609600" cy="1905000"/>
        </p:xfrm>
        <a:graphic>
          <a:graphicData uri="http://schemas.openxmlformats.org/drawingml/2006/table">
            <a:tbl>
              <a:tblPr>
                <a:tableStyleId>{5C22544A-7EE6-4342-B048-85BDC9FD1C3A}</a:tableStyleId>
              </a:tblPr>
              <a:tblGrid>
                <a:gridCol w="609600"/>
              </a:tblGrid>
              <a:tr h="190500">
                <a:tc>
                  <a:txBody>
                    <a:bodyPr/>
                    <a:lstStyle/>
                    <a:p>
                      <a:pPr algn="r" fontAlgn="b"/>
                      <a:r>
                        <a:rPr lang="en-US" sz="1100" u="none" strike="noStrike" dirty="0">
                          <a:effectLst/>
                        </a:rPr>
                        <a:t>31</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43</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45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73</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54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48</a:t>
                      </a:r>
                      <a:endParaRPr lang="en-US" sz="1100" b="0" i="0" u="none" strike="noStrike" dirty="0">
                        <a:solidFill>
                          <a:srgbClr val="000000"/>
                        </a:solidFill>
                        <a:effectLst/>
                        <a:latin typeface="Calibri"/>
                      </a:endParaRPr>
                    </a:p>
                  </a:txBody>
                  <a:tcPr marL="9525" marR="9525" marT="9525" marB="0" anchor="b"/>
                </a:tc>
              </a:tr>
            </a:tbl>
          </a:graphicData>
        </a:graphic>
      </p:graphicFrame>
      <p:graphicFrame>
        <p:nvGraphicFramePr>
          <p:cNvPr id="6" name="Table 5"/>
          <p:cNvGraphicFramePr>
            <a:graphicFrameLocks noGrp="1"/>
          </p:cNvGraphicFramePr>
          <p:nvPr>
            <p:extLst/>
          </p:nvPr>
        </p:nvGraphicFramePr>
        <p:xfrm>
          <a:off x="7927124" y="762000"/>
          <a:ext cx="609600" cy="1905000"/>
        </p:xfrm>
        <a:graphic>
          <a:graphicData uri="http://schemas.openxmlformats.org/drawingml/2006/table">
            <a:tbl>
              <a:tblPr>
                <a:tableStyleId>{5C22544A-7EE6-4342-B048-85BDC9FD1C3A}</a:tableStyleId>
              </a:tblPr>
              <a:tblGrid>
                <a:gridCol w="609600"/>
              </a:tblGrid>
              <a:tr h="190500">
                <a:tc>
                  <a:txBody>
                    <a:bodyPr/>
                    <a:lstStyle/>
                    <a:p>
                      <a:pPr algn="r" fontAlgn="b"/>
                      <a:r>
                        <a:rPr lang="en-US" sz="1100" u="none" strike="noStrike" dirty="0">
                          <a:effectLst/>
                        </a:rPr>
                        <a:t>19</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12</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24</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27</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21</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9</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29</a:t>
                      </a:r>
                      <a:endParaRPr lang="en-US" sz="1100" b="0" i="0" u="none" strike="noStrike" dirty="0">
                        <a:solidFill>
                          <a:srgbClr val="000000"/>
                        </a:solidFill>
                        <a:effectLst/>
                        <a:latin typeface="Calibri"/>
                      </a:endParaRPr>
                    </a:p>
                  </a:txBody>
                  <a:tcPr marL="9525" marR="9525" marT="9525" marB="0" anchor="b"/>
                </a:tc>
              </a:tr>
            </a:tbl>
          </a:graphicData>
        </a:graphic>
      </p:graphicFrame>
      <p:sp>
        <p:nvSpPr>
          <p:cNvPr id="7" name="TextBox 6"/>
          <p:cNvSpPr txBox="1"/>
          <p:nvPr/>
        </p:nvSpPr>
        <p:spPr>
          <a:xfrm>
            <a:off x="8153400" y="2706191"/>
            <a:ext cx="535724" cy="369332"/>
          </a:xfrm>
          <a:prstGeom prst="rect">
            <a:avLst/>
          </a:prstGeom>
          <a:noFill/>
        </p:spPr>
        <p:txBody>
          <a:bodyPr wrap="none" rtlCol="0">
            <a:spAutoFit/>
          </a:bodyPr>
          <a:lstStyle/>
          <a:p>
            <a:r>
              <a:rPr lang="en-US" dirty="0" smtClean="0"/>
              <a:t>187</a:t>
            </a:r>
            <a:endParaRPr lang="en-US" dirty="0"/>
          </a:p>
        </p:txBody>
      </p:sp>
      <p:sp>
        <p:nvSpPr>
          <p:cNvPr id="8" name="TextBox 7"/>
          <p:cNvSpPr txBox="1"/>
          <p:nvPr/>
        </p:nvSpPr>
        <p:spPr>
          <a:xfrm>
            <a:off x="6703276" y="2706191"/>
            <a:ext cx="535724" cy="369332"/>
          </a:xfrm>
          <a:prstGeom prst="rect">
            <a:avLst/>
          </a:prstGeom>
          <a:noFill/>
        </p:spPr>
        <p:txBody>
          <a:bodyPr wrap="none" rtlCol="0">
            <a:spAutoFit/>
          </a:bodyPr>
          <a:lstStyle/>
          <a:p>
            <a:r>
              <a:rPr lang="en-US" dirty="0" smtClean="0"/>
              <a:t>410</a:t>
            </a:r>
            <a:endParaRPr lang="en-US" dirty="0"/>
          </a:p>
        </p:txBody>
      </p:sp>
      <p:sp>
        <p:nvSpPr>
          <p:cNvPr id="9" name="TextBox 8"/>
          <p:cNvSpPr txBox="1"/>
          <p:nvPr/>
        </p:nvSpPr>
        <p:spPr>
          <a:xfrm>
            <a:off x="5712676" y="2706191"/>
            <a:ext cx="535724" cy="369332"/>
          </a:xfrm>
          <a:prstGeom prst="rect">
            <a:avLst/>
          </a:prstGeom>
          <a:noFill/>
        </p:spPr>
        <p:txBody>
          <a:bodyPr wrap="none" rtlCol="0">
            <a:spAutoFit/>
          </a:bodyPr>
          <a:lstStyle/>
          <a:p>
            <a:r>
              <a:rPr lang="en-US" dirty="0" smtClean="0"/>
              <a:t>295</a:t>
            </a:r>
            <a:endParaRPr lang="en-US" dirty="0"/>
          </a:p>
        </p:txBody>
      </p:sp>
      <p:sp>
        <p:nvSpPr>
          <p:cNvPr id="10" name="TextBox 9"/>
          <p:cNvSpPr txBox="1"/>
          <p:nvPr/>
        </p:nvSpPr>
        <p:spPr>
          <a:xfrm>
            <a:off x="4979645" y="2716990"/>
            <a:ext cx="659155" cy="369332"/>
          </a:xfrm>
          <a:prstGeom prst="rect">
            <a:avLst/>
          </a:prstGeom>
          <a:noFill/>
        </p:spPr>
        <p:txBody>
          <a:bodyPr wrap="none" rtlCol="0">
            <a:spAutoFit/>
          </a:bodyPr>
          <a:lstStyle/>
          <a:p>
            <a:r>
              <a:rPr lang="en-US" dirty="0" smtClean="0"/>
              <a:t>Sum:</a:t>
            </a:r>
            <a:endParaRPr lang="en-US" dirty="0"/>
          </a:p>
        </p:txBody>
      </p:sp>
      <p:sp>
        <p:nvSpPr>
          <p:cNvPr id="11" name="TextBox 10"/>
          <p:cNvSpPr txBox="1"/>
          <p:nvPr/>
        </p:nvSpPr>
        <p:spPr>
          <a:xfrm>
            <a:off x="7315200" y="1981200"/>
            <a:ext cx="458780" cy="369332"/>
          </a:xfrm>
          <a:prstGeom prst="rect">
            <a:avLst/>
          </a:prstGeom>
          <a:noFill/>
        </p:spPr>
        <p:txBody>
          <a:bodyPr wrap="none" rtlCol="0">
            <a:spAutoFit/>
          </a:bodyPr>
          <a:lstStyle/>
          <a:p>
            <a:r>
              <a:rPr lang="en-US" dirty="0" smtClean="0"/>
              <a:t>…..</a:t>
            </a:r>
            <a:endParaRPr lang="en-US" dirty="0"/>
          </a:p>
        </p:txBody>
      </p:sp>
      <p:sp>
        <p:nvSpPr>
          <p:cNvPr id="13" name="TextBox 12"/>
          <p:cNvSpPr txBox="1"/>
          <p:nvPr/>
        </p:nvSpPr>
        <p:spPr>
          <a:xfrm>
            <a:off x="838200" y="253326"/>
            <a:ext cx="3264548" cy="369332"/>
          </a:xfrm>
          <a:prstGeom prst="rect">
            <a:avLst/>
          </a:prstGeom>
          <a:noFill/>
        </p:spPr>
        <p:txBody>
          <a:bodyPr wrap="none" rtlCol="0">
            <a:spAutoFit/>
          </a:bodyPr>
          <a:lstStyle/>
          <a:p>
            <a:r>
              <a:rPr lang="en-US" dirty="0" smtClean="0"/>
              <a:t>Historical Story Lead Time Trend</a:t>
            </a:r>
          </a:p>
        </p:txBody>
      </p:sp>
      <p:sp>
        <p:nvSpPr>
          <p:cNvPr id="12" name="Right Arrow 11"/>
          <p:cNvSpPr/>
          <p:nvPr/>
        </p:nvSpPr>
        <p:spPr>
          <a:xfrm>
            <a:off x="4343400" y="1447800"/>
            <a:ext cx="710577" cy="718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663" y="4357152"/>
            <a:ext cx="2745466" cy="2033678"/>
          </a:xfrm>
          <a:prstGeom prst="rect">
            <a:avLst/>
          </a:prstGeom>
        </p:spPr>
      </p:pic>
      <p:sp>
        <p:nvSpPr>
          <p:cNvPr id="15" name="Right Arrow 14"/>
          <p:cNvSpPr/>
          <p:nvPr/>
        </p:nvSpPr>
        <p:spPr>
          <a:xfrm rot="5400000">
            <a:off x="6536505" y="3352800"/>
            <a:ext cx="710577" cy="718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663" y="4340173"/>
            <a:ext cx="2745466" cy="203367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663" y="4340173"/>
            <a:ext cx="2745466" cy="203367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1258" y="4340173"/>
            <a:ext cx="2745466" cy="2033678"/>
          </a:xfrm>
          <a:prstGeom prst="rect">
            <a:avLst/>
          </a:prstGeom>
        </p:spPr>
      </p:pic>
      <p:sp>
        <p:nvSpPr>
          <p:cNvPr id="20" name="TextBox 19"/>
          <p:cNvSpPr txBox="1"/>
          <p:nvPr/>
        </p:nvSpPr>
        <p:spPr>
          <a:xfrm>
            <a:off x="6191994" y="6431478"/>
            <a:ext cx="1853200" cy="369332"/>
          </a:xfrm>
          <a:prstGeom prst="rect">
            <a:avLst/>
          </a:prstGeom>
          <a:noFill/>
        </p:spPr>
        <p:txBody>
          <a:bodyPr wrap="none" rtlCol="0">
            <a:spAutoFit/>
          </a:bodyPr>
          <a:lstStyle/>
          <a:p>
            <a:r>
              <a:rPr lang="en-US" dirty="0" smtClean="0"/>
              <a:t>Days To Complete</a:t>
            </a:r>
          </a:p>
        </p:txBody>
      </p:sp>
      <p:sp>
        <p:nvSpPr>
          <p:cNvPr id="19" name="TextBox 18"/>
          <p:cNvSpPr txBox="1"/>
          <p:nvPr/>
        </p:nvSpPr>
        <p:spPr>
          <a:xfrm>
            <a:off x="333516" y="3189959"/>
            <a:ext cx="4996543" cy="2308324"/>
          </a:xfrm>
          <a:prstGeom prst="rect">
            <a:avLst/>
          </a:prstGeom>
          <a:noFill/>
        </p:spPr>
        <p:txBody>
          <a:bodyPr wrap="square" rtlCol="0">
            <a:spAutoFit/>
          </a:bodyPr>
          <a:lstStyle/>
          <a:p>
            <a:r>
              <a:rPr lang="en-US" b="1" dirty="0" smtClean="0"/>
              <a:t>Basic Cycle Time Forecast Monte Carlo Process</a:t>
            </a:r>
            <a:r>
              <a:rPr lang="en-US" dirty="0" smtClean="0"/>
              <a:t/>
            </a:r>
            <a:br>
              <a:rPr lang="en-US" dirty="0" smtClean="0"/>
            </a:br>
            <a:r>
              <a:rPr lang="en-US" dirty="0" smtClean="0"/>
              <a:t/>
            </a:r>
            <a:br>
              <a:rPr lang="en-US" dirty="0" smtClean="0"/>
            </a:br>
            <a:r>
              <a:rPr lang="en-US" dirty="0" smtClean="0"/>
              <a:t>1. Gather historical story lead-times</a:t>
            </a:r>
            <a:br>
              <a:rPr lang="en-US" dirty="0" smtClean="0"/>
            </a:br>
            <a:r>
              <a:rPr lang="en-US" dirty="0" smtClean="0"/>
              <a:t>2. Build a set of random numbers based on pattern</a:t>
            </a:r>
            <a:br>
              <a:rPr lang="en-US" dirty="0" smtClean="0"/>
            </a:br>
            <a:r>
              <a:rPr lang="en-US" dirty="0" smtClean="0"/>
              <a:t>3. Sum a random number for each remaining story to build a single outcome</a:t>
            </a:r>
          </a:p>
          <a:p>
            <a:r>
              <a:rPr lang="en-US" dirty="0" smtClean="0"/>
              <a:t>4. Repeat many times to find the likelihood (odds) to build a pattern of likelihood outcomes</a:t>
            </a:r>
            <a:endParaRPr lang="en-US" dirty="0"/>
          </a:p>
        </p:txBody>
      </p:sp>
      <mc:AlternateContent xmlns:mc="http://schemas.openxmlformats.org/markup-compatibility/2006" xmlns:a14="http://schemas.microsoft.com/office/drawing/2010/main">
        <mc:Choice Requires="a14">
          <p:sp>
            <p:nvSpPr>
              <p:cNvPr id="21" name="TextBox 20"/>
              <p:cNvSpPr txBox="1"/>
              <p:nvPr/>
            </p:nvSpPr>
            <p:spPr>
              <a:xfrm>
                <a:off x="333516" y="5947628"/>
                <a:ext cx="4934171" cy="66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𝑇𝑜𝑡𝑎𝑙</m:t>
                          </m:r>
                          <m:r>
                            <a:rPr lang="en-US" b="0" i="1" smtClean="0">
                              <a:latin typeface="Cambria Math"/>
                            </a:rPr>
                            <m:t> </m:t>
                          </m:r>
                          <m:r>
                            <a:rPr lang="en-US" b="0" i="1" smtClean="0">
                              <a:latin typeface="Cambria Math"/>
                            </a:rPr>
                            <m:t>𝐷𝑎𝑦𝑠</m:t>
                          </m:r>
                        </m:e>
                        <m:sub/>
                      </m:sSub>
                      <m:r>
                        <a:rPr lang="en-US" b="0" i="1" smtClean="0">
                          <a:latin typeface="Cambria Math"/>
                        </a:rPr>
                        <m:t> </m:t>
                      </m:r>
                      <m:r>
                        <a:rPr lang="en-US" b="0" i="1" smtClean="0">
                          <a:latin typeface="Cambria Math"/>
                          <a:ea typeface="Cambria Math"/>
                        </a:rPr>
                        <m:t>= </m:t>
                      </m:r>
                      <m:f>
                        <m:fPr>
                          <m:ctrlPr>
                            <a:rPr lang="en-US" b="0" i="1" smtClean="0">
                              <a:latin typeface="Cambria Math" panose="02040503050406030204" pitchFamily="18" charset="0"/>
                              <a:ea typeface="Cambria Math"/>
                            </a:rPr>
                          </m:ctrlPr>
                        </m:fPr>
                        <m:num>
                          <m:r>
                            <a:rPr lang="en-US" b="0" i="1" smtClean="0">
                              <a:latin typeface="Cambria Math"/>
                              <a:ea typeface="Cambria Math"/>
                            </a:rPr>
                            <m:t>𝑆𝑢𝑚</m:t>
                          </m:r>
                          <m:r>
                            <a:rPr lang="en-US" b="0" i="1" smtClean="0">
                              <a:latin typeface="Cambria Math"/>
                              <a:ea typeface="Cambria Math"/>
                            </a:rPr>
                            <m:t> (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𝑆𝑡𝑜𝑟𝑦</m:t>
                              </m:r>
                            </m:e>
                            <m:sub>
                              <m:r>
                                <a:rPr lang="en-US" b="0" i="1" smtClean="0">
                                  <a:latin typeface="Cambria Math"/>
                                  <a:ea typeface="Cambria Math"/>
                                </a:rPr>
                                <m:t>𝑛</m:t>
                              </m:r>
                            </m:sub>
                          </m:sSub>
                          <m:r>
                            <a:rPr lang="en-US" b="0" i="1" smtClean="0">
                              <a:latin typeface="Cambria Math"/>
                              <a:ea typeface="Cambria Math"/>
                            </a:rPr>
                            <m:t> ×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𝑅𝑎𝑛𝑑𝑜𝑚</m:t>
                              </m:r>
                            </m:e>
                            <m:sub>
                              <m:r>
                                <a:rPr lang="en-US" b="0" i="1" smtClean="0">
                                  <a:latin typeface="Cambria Math"/>
                                  <a:ea typeface="Cambria Math"/>
                                </a:rPr>
                                <m:t>𝑛</m:t>
                              </m:r>
                            </m:sub>
                          </m:sSub>
                          <m:r>
                            <a:rPr lang="en-US" b="0" i="1" smtClean="0">
                              <a:latin typeface="Cambria Math"/>
                              <a:ea typeface="Cambria Math"/>
                            </a:rPr>
                            <m:t> )</m:t>
                          </m:r>
                        </m:num>
                        <m:den>
                          <m:r>
                            <a:rPr lang="en-US" b="0" i="1" smtClean="0">
                              <a:latin typeface="Cambria Math"/>
                              <a:ea typeface="Cambria Math"/>
                            </a:rPr>
                            <m:t>𝐸𝑓𝑓𝑜𝑟𝑡</m:t>
                          </m:r>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33516" y="5947628"/>
                <a:ext cx="4934171" cy="668516"/>
              </a:xfrm>
              <a:prstGeom prst="rect">
                <a:avLst/>
              </a:prstGeom>
              <a:blipFill rotWithShape="0">
                <a:blip r:embed="rId7"/>
                <a:stretch>
                  <a:fillRect/>
                </a:stretch>
              </a:blipFill>
            </p:spPr>
            <p:txBody>
              <a:bodyPr/>
              <a:lstStyle/>
              <a:p>
                <a:r>
                  <a:rPr lang="en-US">
                    <a:noFill/>
                  </a:rPr>
                  <a:t> </a:t>
                </a:r>
              </a:p>
            </p:txBody>
          </p:sp>
        </mc:Fallback>
      </mc:AlternateContent>
      <p:sp>
        <p:nvSpPr>
          <p:cNvPr id="2" name="Rectangle 1"/>
          <p:cNvSpPr/>
          <p:nvPr/>
        </p:nvSpPr>
        <p:spPr>
          <a:xfrm>
            <a:off x="5486400" y="4191000"/>
            <a:ext cx="3429000" cy="260981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45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Models Start with Assumptions</a:t>
            </a:r>
            <a:endParaRPr lang="en-US" dirty="0"/>
          </a:p>
        </p:txBody>
      </p:sp>
      <p:sp>
        <p:nvSpPr>
          <p:cNvPr id="7" name="Content Placeholder 6"/>
          <p:cNvSpPr>
            <a:spLocks noGrp="1"/>
          </p:cNvSpPr>
          <p:nvPr>
            <p:ph idx="1"/>
          </p:nvPr>
        </p:nvSpPr>
        <p:spPr/>
        <p:txBody>
          <a:bodyPr>
            <a:normAutofit fontScale="77500" lnSpcReduction="20000"/>
          </a:bodyPr>
          <a:lstStyle/>
          <a:p>
            <a:r>
              <a:rPr lang="en-US" dirty="0" smtClean="0"/>
              <a:t>Cycle Time</a:t>
            </a:r>
          </a:p>
          <a:p>
            <a:pPr lvl="1"/>
            <a:r>
              <a:rPr lang="en-US" dirty="0" smtClean="0"/>
              <a:t>Guessed</a:t>
            </a:r>
          </a:p>
          <a:p>
            <a:pPr lvl="1"/>
            <a:r>
              <a:rPr lang="en-US" dirty="0" smtClean="0"/>
              <a:t>Last releases performance</a:t>
            </a:r>
          </a:p>
          <a:p>
            <a:pPr lvl="1"/>
            <a:r>
              <a:rPr lang="en-US" dirty="0" smtClean="0"/>
              <a:t>Another teams performance</a:t>
            </a:r>
          </a:p>
          <a:p>
            <a:r>
              <a:rPr lang="en-US" dirty="0" smtClean="0"/>
              <a:t>Amount of Work</a:t>
            </a:r>
          </a:p>
          <a:p>
            <a:pPr lvl="1"/>
            <a:r>
              <a:rPr lang="en-US" dirty="0" smtClean="0"/>
              <a:t># Stories guessed</a:t>
            </a:r>
          </a:p>
          <a:p>
            <a:pPr lvl="1"/>
            <a:r>
              <a:rPr lang="en-US" dirty="0" smtClean="0"/>
              <a:t>Scope creep guessed</a:t>
            </a:r>
          </a:p>
          <a:p>
            <a:pPr lvl="1"/>
            <a:r>
              <a:rPr lang="en-US" dirty="0" smtClean="0"/>
              <a:t>Similar sizing distribution to last release assumed</a:t>
            </a:r>
          </a:p>
          <a:p>
            <a:r>
              <a:rPr lang="en-US" dirty="0" smtClean="0"/>
              <a:t>Concurrent WIP</a:t>
            </a:r>
          </a:p>
          <a:p>
            <a:pPr lvl="1"/>
            <a:r>
              <a:rPr lang="en-US" dirty="0" smtClean="0"/>
              <a:t>Guessed</a:t>
            </a:r>
          </a:p>
          <a:p>
            <a:pPr lvl="1"/>
            <a:r>
              <a:rPr lang="en-US" dirty="0" smtClean="0"/>
              <a:t>Measured from last release</a:t>
            </a:r>
            <a:endParaRPr lang="en-US" dirty="0"/>
          </a:p>
          <a:p>
            <a:pPr lvl="1"/>
            <a:r>
              <a:rPr lang="en-US" dirty="0" smtClean="0"/>
              <a:t>Similar process to last release assumed</a:t>
            </a:r>
          </a:p>
        </p:txBody>
      </p:sp>
      <p:sp>
        <p:nvSpPr>
          <p:cNvPr id="4" name="Footer Placeholder 3"/>
          <p:cNvSpPr>
            <a:spLocks noGrp="1"/>
          </p:cNvSpPr>
          <p:nvPr>
            <p:ph type="ftr" sz="quarter" idx="11"/>
          </p:nvPr>
        </p:nvSpPr>
        <p:spPr/>
        <p:txBody>
          <a:bodyPr/>
          <a:lstStyle/>
          <a:p>
            <a:r>
              <a:rPr lang="en-US" smtClean="0"/>
              <a:t>Commercial in confidence</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113</a:t>
            </a:fld>
            <a:endParaRPr lang="en-US" dirty="0"/>
          </a:p>
        </p:txBody>
      </p:sp>
    </p:spTree>
    <p:extLst>
      <p:ext uri="{BB962C8B-B14F-4D97-AF65-F5344CB8AC3E}">
        <p14:creationId xmlns:p14="http://schemas.microsoft.com/office/powerpoint/2010/main" val="205162500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Models Need Updating with New Information When Available</a:t>
            </a:r>
            <a:endParaRPr lang="en-US" dirty="0"/>
          </a:p>
        </p:txBody>
      </p:sp>
      <p:sp>
        <p:nvSpPr>
          <p:cNvPr id="3" name="Content Placeholder 2"/>
          <p:cNvSpPr>
            <a:spLocks noGrp="1"/>
          </p:cNvSpPr>
          <p:nvPr>
            <p:ph idx="1"/>
          </p:nvPr>
        </p:nvSpPr>
        <p:spPr/>
        <p:txBody>
          <a:bodyPr/>
          <a:lstStyle/>
          <a:p>
            <a:r>
              <a:rPr lang="en-US" dirty="0" smtClean="0"/>
              <a:t>Cycle Time</a:t>
            </a:r>
          </a:p>
          <a:p>
            <a:pPr lvl="1"/>
            <a:r>
              <a:rPr lang="en-US" dirty="0" smtClean="0"/>
              <a:t>Actual data from this release</a:t>
            </a:r>
          </a:p>
          <a:p>
            <a:r>
              <a:rPr lang="en-US" dirty="0" smtClean="0"/>
              <a:t>Amount of Work</a:t>
            </a:r>
          </a:p>
          <a:p>
            <a:pPr lvl="1"/>
            <a:r>
              <a:rPr lang="en-US" dirty="0" smtClean="0"/>
              <a:t>Number Stories per Feature actuals</a:t>
            </a:r>
          </a:p>
          <a:p>
            <a:pPr lvl="1"/>
            <a:r>
              <a:rPr lang="en-US" dirty="0" smtClean="0"/>
              <a:t>Scope Creep actuals</a:t>
            </a:r>
          </a:p>
          <a:p>
            <a:pPr lvl="1"/>
            <a:r>
              <a:rPr lang="en-US" dirty="0" smtClean="0"/>
              <a:t>Cycle time distribution for this release</a:t>
            </a:r>
          </a:p>
          <a:p>
            <a:r>
              <a:rPr lang="en-US" dirty="0" smtClean="0"/>
              <a:t>Concurrent WIP</a:t>
            </a:r>
          </a:p>
          <a:p>
            <a:pPr lvl="1"/>
            <a:r>
              <a:rPr lang="en-US" dirty="0" smtClean="0"/>
              <a:t>Actual data from this release</a:t>
            </a:r>
          </a:p>
          <a:p>
            <a:pPr lvl="1"/>
            <a:endParaRPr lang="en-US" dirty="0"/>
          </a:p>
        </p:txBody>
      </p:sp>
      <p:sp>
        <p:nvSpPr>
          <p:cNvPr id="4" name="Footer Placeholder 3"/>
          <p:cNvSpPr>
            <a:spLocks noGrp="1"/>
          </p:cNvSpPr>
          <p:nvPr>
            <p:ph type="ftr" sz="quarter" idx="11"/>
          </p:nvPr>
        </p:nvSpPr>
        <p:spPr/>
        <p:txBody>
          <a:bodyPr/>
          <a:lstStyle/>
          <a:p>
            <a:r>
              <a:rPr lang="en-US" smtClean="0"/>
              <a:t>Commercial in confidence</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114</a:t>
            </a:fld>
            <a:endParaRPr lang="en-US" dirty="0"/>
          </a:p>
        </p:txBody>
      </p:sp>
    </p:spTree>
    <p:extLst>
      <p:ext uri="{BB962C8B-B14F-4D97-AF65-F5344CB8AC3E}">
        <p14:creationId xmlns:p14="http://schemas.microsoft.com/office/powerpoint/2010/main" val="2476592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Speaking Risk To Executives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Buy them a copy of “Flaw of Averages”</a:t>
            </a:r>
          </a:p>
          <a:p>
            <a:r>
              <a:rPr lang="en-US" dirty="0" smtClean="0"/>
              <a:t>Show them you are tracking &amp; managing risk</a:t>
            </a:r>
          </a:p>
          <a:p>
            <a:r>
              <a:rPr lang="en-US" dirty="0" smtClean="0"/>
              <a:t>Do</a:t>
            </a:r>
          </a:p>
          <a:p>
            <a:pPr lvl="1"/>
            <a:r>
              <a:rPr lang="en-US" dirty="0" smtClean="0"/>
              <a:t>“We are 95% certain of hitting date x”</a:t>
            </a:r>
          </a:p>
          <a:p>
            <a:pPr lvl="1"/>
            <a:r>
              <a:rPr lang="en-US" dirty="0" smtClean="0"/>
              <a:t>“With 1 week of analysis, that may drop to date y”</a:t>
            </a:r>
          </a:p>
          <a:p>
            <a:pPr lvl="1"/>
            <a:r>
              <a:rPr lang="en-US" dirty="0" smtClean="0"/>
              <a:t>“We identified risk x, y &amp; z that we will track weekly”</a:t>
            </a:r>
          </a:p>
          <a:p>
            <a:r>
              <a:rPr lang="en-US" dirty="0" smtClean="0"/>
              <a:t>Don’t </a:t>
            </a:r>
          </a:p>
          <a:p>
            <a:pPr lvl="1"/>
            <a:r>
              <a:rPr lang="en-US" dirty="0" smtClean="0"/>
              <a:t>Give them a date without likelihood</a:t>
            </a:r>
          </a:p>
          <a:p>
            <a:pPr lvl="2"/>
            <a:r>
              <a:rPr lang="en-US" dirty="0" smtClean="0"/>
              <a:t>“February 29</a:t>
            </a:r>
            <a:r>
              <a:rPr lang="en-US" baseline="30000" dirty="0" smtClean="0"/>
              <a:t>th</a:t>
            </a:r>
            <a:r>
              <a:rPr lang="en-US" dirty="0" smtClean="0"/>
              <a:t> 2013”</a:t>
            </a:r>
          </a:p>
          <a:p>
            <a:pPr lvl="1"/>
            <a:r>
              <a:rPr lang="en-US" dirty="0" smtClean="0"/>
              <a:t>Give them a date without risk factors considered</a:t>
            </a:r>
          </a:p>
          <a:p>
            <a:pPr lvl="2"/>
            <a:r>
              <a:rPr lang="en-US" dirty="0" smtClean="0"/>
              <a:t>“To do the backlog of features, February 29</a:t>
            </a:r>
            <a:r>
              <a:rPr lang="en-US" baseline="30000" dirty="0" smtClean="0"/>
              <a:t>th</a:t>
            </a:r>
            <a:r>
              <a:rPr lang="en-US" dirty="0" smtClean="0"/>
              <a:t>, 2013”</a:t>
            </a:r>
          </a:p>
        </p:txBody>
      </p:sp>
    </p:spTree>
    <p:extLst>
      <p:ext uri="{BB962C8B-B14F-4D97-AF65-F5344CB8AC3E}">
        <p14:creationId xmlns:p14="http://schemas.microsoft.com/office/powerpoint/2010/main" val="224958318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Context – Does History Repeat?</a:t>
            </a:r>
            <a:endParaRPr lang="en-US" dirty="0"/>
          </a:p>
        </p:txBody>
      </p:sp>
      <p:sp>
        <p:nvSpPr>
          <p:cNvPr id="3" name="Content Placeholder 2"/>
          <p:cNvSpPr>
            <a:spLocks noGrp="1"/>
          </p:cNvSpPr>
          <p:nvPr>
            <p:ph sz="half" idx="1"/>
          </p:nvPr>
        </p:nvSpPr>
        <p:spPr/>
        <p:txBody>
          <a:bodyPr>
            <a:noAutofit/>
          </a:bodyPr>
          <a:lstStyle/>
          <a:p>
            <a:r>
              <a:rPr lang="en-US" sz="2000" dirty="0"/>
              <a:t>Internal differences in team skills</a:t>
            </a:r>
          </a:p>
          <a:p>
            <a:r>
              <a:rPr lang="en-US" sz="2000" dirty="0"/>
              <a:t>Any change (Hawthorn Effect)</a:t>
            </a:r>
          </a:p>
          <a:p>
            <a:r>
              <a:rPr lang="en-US" sz="2000" dirty="0"/>
              <a:t>Change of Risk Profile</a:t>
            </a:r>
          </a:p>
          <a:p>
            <a:r>
              <a:rPr lang="en-US" sz="2000" dirty="0"/>
              <a:t>Unstable WIP</a:t>
            </a:r>
          </a:p>
          <a:p>
            <a:r>
              <a:rPr lang="en-US" sz="2000" dirty="0"/>
              <a:t>Poor Quality</a:t>
            </a:r>
          </a:p>
          <a:p>
            <a:r>
              <a:rPr lang="en-US" sz="2000" dirty="0"/>
              <a:t>Unstable Test Environment</a:t>
            </a:r>
          </a:p>
          <a:p>
            <a:r>
              <a:rPr lang="en-US" sz="2000" dirty="0"/>
              <a:t>Seasons - Vacations</a:t>
            </a:r>
          </a:p>
          <a:p>
            <a:r>
              <a:rPr lang="en-US" sz="2000" dirty="0"/>
              <a:t>Executive Re-org</a:t>
            </a:r>
          </a:p>
          <a:p>
            <a:r>
              <a:rPr lang="en-US" sz="2000" dirty="0"/>
              <a:t>Natural Disasters</a:t>
            </a:r>
          </a:p>
          <a:p>
            <a:r>
              <a:rPr lang="en-US" sz="2000" dirty="0"/>
              <a:t>Exceptional Sickness</a:t>
            </a:r>
          </a:p>
          <a:p>
            <a:r>
              <a:rPr lang="en-US" sz="2000" dirty="0"/>
              <a:t>Changes in Staff</a:t>
            </a:r>
          </a:p>
          <a:p>
            <a:r>
              <a:rPr lang="en-US" sz="2000" dirty="0"/>
              <a:t>Team Changes</a:t>
            </a:r>
          </a:p>
          <a:p>
            <a:r>
              <a:rPr lang="en-US" sz="2000" dirty="0"/>
              <a:t>Location</a:t>
            </a:r>
          </a:p>
          <a:p>
            <a:r>
              <a:rPr lang="en-US" sz="2000" dirty="0"/>
              <a:t>Environmental Disturbance</a:t>
            </a:r>
          </a:p>
          <a:p>
            <a:r>
              <a:rPr lang="en-US" sz="2000" dirty="0"/>
              <a:t>Moral Shifts</a:t>
            </a:r>
          </a:p>
          <a:p>
            <a:r>
              <a:rPr lang="en-US" sz="2000" dirty="0"/>
              <a:t>Process Change</a:t>
            </a:r>
          </a:p>
          <a:p>
            <a:r>
              <a:rPr lang="en-US" sz="2000" dirty="0"/>
              <a:t>Architectural Change</a:t>
            </a:r>
          </a:p>
          <a:p>
            <a:r>
              <a:rPr lang="en-US" sz="2000" dirty="0"/>
              <a:t>Fatigue (Low Work Moral)</a:t>
            </a:r>
          </a:p>
          <a:p>
            <a:r>
              <a:rPr lang="en-US" sz="2000" dirty="0"/>
              <a:t>Added Scope</a:t>
            </a:r>
          </a:p>
          <a:p>
            <a:r>
              <a:rPr lang="en-US" sz="2000" dirty="0"/>
              <a:t>Change of demand for different classes of service</a:t>
            </a:r>
          </a:p>
          <a:p>
            <a:r>
              <a:rPr lang="en-US" sz="2000" dirty="0"/>
              <a:t>Account of Expedites</a:t>
            </a:r>
          </a:p>
          <a:p>
            <a:r>
              <a:rPr lang="en-US" sz="2000" dirty="0"/>
              <a:t>Changes in how to measure</a:t>
            </a:r>
          </a:p>
          <a:p>
            <a:r>
              <a:rPr lang="en-US" sz="2000" dirty="0"/>
              <a:t>Poor record keeping</a:t>
            </a:r>
          </a:p>
          <a:p>
            <a:r>
              <a:rPr lang="en-US" sz="2000" dirty="0"/>
              <a:t>Delivery frequency / cadence</a:t>
            </a:r>
          </a:p>
          <a:p>
            <a:r>
              <a:rPr lang="en-US" sz="2000" dirty="0"/>
              <a:t>Org changes / staffing</a:t>
            </a:r>
          </a:p>
          <a:p>
            <a:pPr marL="0" indent="0">
              <a:buNone/>
            </a:pPr>
            <a:endParaRPr lang="en-US" sz="2000" dirty="0"/>
          </a:p>
        </p:txBody>
      </p:sp>
      <p:sp>
        <p:nvSpPr>
          <p:cNvPr id="6" name="Content Placeholder 5"/>
          <p:cNvSpPr>
            <a:spLocks noGrp="1"/>
          </p:cNvSpPr>
          <p:nvPr>
            <p:ph sz="half" idx="2"/>
          </p:nvPr>
        </p:nvSpPr>
        <p:spPr/>
        <p:txBody>
          <a:bodyPr>
            <a:noAutofit/>
          </a:bodyPr>
          <a:lstStyle/>
          <a:p>
            <a:r>
              <a:rPr lang="en-US" sz="2000" dirty="0" smtClean="0"/>
              <a:t>Gaming the System</a:t>
            </a:r>
          </a:p>
          <a:p>
            <a:r>
              <a:rPr lang="en-US" sz="2000" dirty="0" smtClean="0"/>
              <a:t>Mergers and Acquisitions</a:t>
            </a:r>
          </a:p>
          <a:p>
            <a:r>
              <a:rPr lang="en-US" sz="2000" dirty="0" smtClean="0"/>
              <a:t>Multi </a:t>
            </a:r>
            <a:r>
              <a:rPr lang="en-US" sz="2000" dirty="0"/>
              <a:t>tasking</a:t>
            </a:r>
          </a:p>
          <a:p>
            <a:r>
              <a:rPr lang="en-US" sz="2000" dirty="0"/>
              <a:t>High attrition rates</a:t>
            </a:r>
          </a:p>
          <a:p>
            <a:r>
              <a:rPr lang="en-US" sz="2000" dirty="0"/>
              <a:t>Staff availability due to prod issues</a:t>
            </a:r>
          </a:p>
          <a:p>
            <a:r>
              <a:rPr lang="en-US" sz="2000" dirty="0" smtClean="0"/>
              <a:t>Critical </a:t>
            </a:r>
            <a:r>
              <a:rPr lang="en-US" sz="2000" dirty="0"/>
              <a:t>specialists not available</a:t>
            </a:r>
          </a:p>
          <a:p>
            <a:r>
              <a:rPr lang="en-US" sz="2000" dirty="0"/>
              <a:t>Introduce new technology</a:t>
            </a:r>
          </a:p>
          <a:p>
            <a:r>
              <a:rPr lang="en-US" sz="2000" dirty="0"/>
              <a:t>Technical architectural changes</a:t>
            </a:r>
          </a:p>
          <a:p>
            <a:r>
              <a:rPr lang="en-US" sz="2000" dirty="0"/>
              <a:t>Legal requirements (date fixed)</a:t>
            </a:r>
          </a:p>
          <a:p>
            <a:r>
              <a:rPr lang="en-US" sz="2000" dirty="0"/>
              <a:t>Beginning the project</a:t>
            </a:r>
          </a:p>
          <a:p>
            <a:r>
              <a:rPr lang="en-US" sz="2000" dirty="0"/>
              <a:t>User stories too large</a:t>
            </a:r>
          </a:p>
          <a:p>
            <a:r>
              <a:rPr lang="en-US" sz="2000" dirty="0"/>
              <a:t>Dependency identification</a:t>
            </a:r>
          </a:p>
          <a:p>
            <a:r>
              <a:rPr lang="en-US" sz="2000" dirty="0"/>
              <a:t>Technical complexity</a:t>
            </a:r>
          </a:p>
          <a:p>
            <a:r>
              <a:rPr lang="en-US" sz="2000" dirty="0"/>
              <a:t>External spot demands</a:t>
            </a:r>
          </a:p>
          <a:p>
            <a:r>
              <a:rPr lang="en-US" sz="2000" dirty="0"/>
              <a:t>Changing prioritization</a:t>
            </a:r>
          </a:p>
          <a:p>
            <a:r>
              <a:rPr lang="en-US" sz="2000" dirty="0"/>
              <a:t>Expedited work</a:t>
            </a:r>
          </a:p>
          <a:p>
            <a:r>
              <a:rPr lang="en-US" sz="2000" dirty="0"/>
              <a:t>External dependencies</a:t>
            </a:r>
          </a:p>
          <a:p>
            <a:r>
              <a:rPr lang="en-US" sz="2000" dirty="0"/>
              <a:t>Types of contract</a:t>
            </a:r>
          </a:p>
          <a:p>
            <a:r>
              <a:rPr lang="en-US" sz="2000" dirty="0"/>
              <a:t>Better coffee</a:t>
            </a:r>
          </a:p>
          <a:p>
            <a:r>
              <a:rPr lang="en-US" sz="2000" dirty="0"/>
              <a:t>Relevant training</a:t>
            </a:r>
          </a:p>
          <a:p>
            <a:r>
              <a:rPr lang="en-US" sz="2000" dirty="0"/>
              <a:t>Process changes</a:t>
            </a:r>
          </a:p>
          <a:p>
            <a:r>
              <a:rPr lang="en-US" sz="2000" dirty="0"/>
              <a:t>Process problem moving tickets</a:t>
            </a:r>
          </a:p>
          <a:p>
            <a:r>
              <a:rPr lang="en-US" sz="2000" dirty="0"/>
              <a:t>Policy changed</a:t>
            </a:r>
          </a:p>
          <a:p>
            <a:r>
              <a:rPr lang="en-US" sz="2000" dirty="0"/>
              <a:t>New management </a:t>
            </a:r>
            <a:r>
              <a:rPr lang="en-US" sz="2000" dirty="0" smtClean="0"/>
              <a:t>policy</a:t>
            </a:r>
          </a:p>
          <a:p>
            <a:endParaRPr lang="en-US" sz="3100" dirty="0" smtClean="0"/>
          </a:p>
          <a:p>
            <a:endParaRPr lang="en-US" sz="3100" dirty="0" smtClean="0"/>
          </a:p>
          <a:p>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116</a:t>
            </a:fld>
            <a:endParaRPr lang="en-US" dirty="0"/>
          </a:p>
        </p:txBody>
      </p:sp>
      <p:sp>
        <p:nvSpPr>
          <p:cNvPr id="2" name="Footer Placeholder 1"/>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1344888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F8E5861-E65C-4BE8-8BCB-9B255B5A3C3D}" type="slidenum">
              <a:rPr lang="en-US" smtClean="0"/>
              <a:t>117</a:t>
            </a:fld>
            <a:endParaRPr lang="en-US" dirty="0"/>
          </a:p>
        </p:txBody>
      </p:sp>
      <p:pic>
        <p:nvPicPr>
          <p:cNvPr id="4" name="Picture 3"/>
          <p:cNvPicPr>
            <a:picLocks noChangeAspect="1"/>
          </p:cNvPicPr>
          <p:nvPr/>
        </p:nvPicPr>
        <p:blipFill>
          <a:blip r:embed="rId3"/>
          <a:stretch>
            <a:fillRect/>
          </a:stretch>
        </p:blipFill>
        <p:spPr>
          <a:xfrm>
            <a:off x="-914400" y="-76200"/>
            <a:ext cx="11506200" cy="6785165"/>
          </a:xfrm>
          <a:prstGeom prst="rect">
            <a:avLst/>
          </a:prstGeom>
        </p:spPr>
      </p:pic>
      <p:sp>
        <p:nvSpPr>
          <p:cNvPr id="5" name="Rectangle 4"/>
          <p:cNvSpPr/>
          <p:nvPr/>
        </p:nvSpPr>
        <p:spPr>
          <a:xfrm>
            <a:off x="152400" y="304799"/>
            <a:ext cx="10439400" cy="1187452"/>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4"/>
          <a:stretch>
            <a:fillRect/>
          </a:stretch>
        </p:blipFill>
        <p:spPr>
          <a:xfrm>
            <a:off x="2667000" y="924242"/>
            <a:ext cx="3852862" cy="6086158"/>
          </a:xfrm>
          <a:prstGeom prst="rect">
            <a:avLst/>
          </a:prstGeom>
        </p:spPr>
      </p:pic>
      <p:sp>
        <p:nvSpPr>
          <p:cNvPr id="8" name="Rectangle 7"/>
          <p:cNvSpPr/>
          <p:nvPr/>
        </p:nvSpPr>
        <p:spPr>
          <a:xfrm>
            <a:off x="2667000" y="990600"/>
            <a:ext cx="3852862" cy="586740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flipH="1">
            <a:off x="990600" y="1981200"/>
            <a:ext cx="18288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295400" y="2514600"/>
            <a:ext cx="1524000" cy="1524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838200" y="2895600"/>
            <a:ext cx="1981200" cy="826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295400" y="3505200"/>
            <a:ext cx="152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1295400" y="4572000"/>
            <a:ext cx="1524000" cy="8382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143000" y="4032125"/>
            <a:ext cx="1676400" cy="93674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143000" y="4435475"/>
            <a:ext cx="1676400" cy="9747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143000" y="4968874"/>
            <a:ext cx="1676400" cy="93027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447800" y="5950076"/>
            <a:ext cx="1371600" cy="38703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5"/>
          <a:stretch>
            <a:fillRect/>
          </a:stretch>
        </p:blipFill>
        <p:spPr>
          <a:xfrm>
            <a:off x="228599" y="381000"/>
            <a:ext cx="10210801" cy="1078038"/>
          </a:xfrm>
          <a:prstGeom prst="rect">
            <a:avLst/>
          </a:prstGeom>
        </p:spPr>
      </p:pic>
    </p:spTree>
    <p:extLst>
      <p:ext uri="{BB962C8B-B14F-4D97-AF65-F5344CB8AC3E}">
        <p14:creationId xmlns:p14="http://schemas.microsoft.com/office/powerpoint/2010/main" val="248965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118</a:t>
            </a:fld>
            <a:endParaRPr lang="en-US" dirty="0"/>
          </a:p>
        </p:txBody>
      </p:sp>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990600"/>
            <a:ext cx="8733532" cy="4637561"/>
          </a:xfrm>
          <a:prstGeom prst="rect">
            <a:avLst/>
          </a:prstGeom>
        </p:spPr>
      </p:pic>
      <p:sp>
        <p:nvSpPr>
          <p:cNvPr id="3" name="Footer Placeholder 2"/>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60446285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8439" y="2335924"/>
            <a:ext cx="4972050" cy="304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28448" y="2362200"/>
            <a:ext cx="417136" cy="335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61848" y="2362200"/>
            <a:ext cx="417136" cy="335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395248" y="762000"/>
            <a:ext cx="417136" cy="335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p:cNvSpPr/>
          <p:nvPr/>
        </p:nvSpPr>
        <p:spPr>
          <a:xfrm>
            <a:off x="228600" y="3428999"/>
            <a:ext cx="2362200" cy="268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rot="16200000">
            <a:off x="173642" y="3788758"/>
            <a:ext cx="631648" cy="369332"/>
          </a:xfrm>
          <a:prstGeom prst="rect">
            <a:avLst/>
          </a:prstGeom>
          <a:noFill/>
        </p:spPr>
        <p:txBody>
          <a:bodyPr wrap="none" rtlCol="0">
            <a:spAutoFit/>
          </a:bodyPr>
          <a:lstStyle/>
          <a:p>
            <a:r>
              <a:rPr lang="en-US" b="1" dirty="0" smtClean="0"/>
              <a:t>Staff</a:t>
            </a:r>
            <a:endParaRPr lang="en-US" b="1" dirty="0"/>
          </a:p>
        </p:txBody>
      </p:sp>
      <p:sp>
        <p:nvSpPr>
          <p:cNvPr id="38" name="TextBox 37"/>
          <p:cNvSpPr txBox="1"/>
          <p:nvPr/>
        </p:nvSpPr>
        <p:spPr>
          <a:xfrm rot="16200000">
            <a:off x="522111" y="3953073"/>
            <a:ext cx="1020921" cy="369332"/>
          </a:xfrm>
          <a:prstGeom prst="rect">
            <a:avLst/>
          </a:prstGeom>
          <a:noFill/>
        </p:spPr>
        <p:txBody>
          <a:bodyPr wrap="none" rtlCol="0">
            <a:spAutoFit/>
          </a:bodyPr>
          <a:lstStyle/>
          <a:p>
            <a:r>
              <a:rPr lang="en-US" b="1" dirty="0" err="1" smtClean="0"/>
              <a:t>Dev</a:t>
            </a:r>
            <a:r>
              <a:rPr lang="en-US" b="1" dirty="0" smtClean="0"/>
              <a:t> Cost</a:t>
            </a:r>
            <a:endParaRPr lang="en-US" b="1" dirty="0"/>
          </a:p>
        </p:txBody>
      </p:sp>
      <p:sp>
        <p:nvSpPr>
          <p:cNvPr id="39" name="TextBox 38"/>
          <p:cNvSpPr txBox="1"/>
          <p:nvPr/>
        </p:nvSpPr>
        <p:spPr>
          <a:xfrm rot="16200000">
            <a:off x="848988" y="4115681"/>
            <a:ext cx="1437894" cy="369332"/>
          </a:xfrm>
          <a:prstGeom prst="rect">
            <a:avLst/>
          </a:prstGeom>
          <a:noFill/>
        </p:spPr>
        <p:txBody>
          <a:bodyPr wrap="none" rtlCol="0">
            <a:spAutoFit/>
          </a:bodyPr>
          <a:lstStyle/>
          <a:p>
            <a:r>
              <a:rPr lang="en-US" b="1" dirty="0" smtClean="0"/>
              <a:t>Cost of Delay</a:t>
            </a:r>
            <a:endParaRPr lang="en-US" b="1" dirty="0"/>
          </a:p>
        </p:txBody>
      </p:sp>
      <p:sp>
        <p:nvSpPr>
          <p:cNvPr id="21" name="Title 20"/>
          <p:cNvSpPr>
            <a:spLocks noGrp="1"/>
          </p:cNvSpPr>
          <p:nvPr>
            <p:ph type="title"/>
          </p:nvPr>
        </p:nvSpPr>
        <p:spPr>
          <a:xfrm>
            <a:off x="457200" y="-152400"/>
            <a:ext cx="8229600" cy="1143000"/>
          </a:xfrm>
        </p:spPr>
        <p:txBody>
          <a:bodyPr/>
          <a:lstStyle/>
          <a:p>
            <a:r>
              <a:rPr lang="en-US" dirty="0" smtClean="0"/>
              <a:t>Decision Induced Uncertainty</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119</a:t>
            </a:fld>
            <a:endParaRPr lang="en-US" dirty="0"/>
          </a:p>
        </p:txBody>
      </p:sp>
      <p:sp>
        <p:nvSpPr>
          <p:cNvPr id="7" name="Rectangle 6"/>
          <p:cNvSpPr/>
          <p:nvPr/>
        </p:nvSpPr>
        <p:spPr>
          <a:xfrm>
            <a:off x="3237186" y="5448144"/>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84986" y="5448144"/>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96000" y="5448144"/>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543800" y="5448144"/>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7352" y="5448144"/>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805152" y="5448144"/>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676400" y="5939135"/>
            <a:ext cx="5974354" cy="461665"/>
          </a:xfrm>
          <a:prstGeom prst="rect">
            <a:avLst/>
          </a:prstGeom>
          <a:noFill/>
        </p:spPr>
        <p:txBody>
          <a:bodyPr wrap="square" rtlCol="0">
            <a:spAutoFit/>
          </a:bodyPr>
          <a:lstStyle/>
          <a:p>
            <a:pPr algn="ctr"/>
            <a:r>
              <a:rPr lang="en-US" sz="2400" b="1" dirty="0" smtClean="0"/>
              <a:t>Forecast Completion Date</a:t>
            </a:r>
            <a:endParaRPr lang="en-US" sz="2400" b="1" dirty="0"/>
          </a:p>
        </p:txBody>
      </p:sp>
      <p:sp>
        <p:nvSpPr>
          <p:cNvPr id="14" name="TextBox 13"/>
          <p:cNvSpPr txBox="1"/>
          <p:nvPr/>
        </p:nvSpPr>
        <p:spPr>
          <a:xfrm>
            <a:off x="758073" y="5574268"/>
            <a:ext cx="537327" cy="369332"/>
          </a:xfrm>
          <a:prstGeom prst="rect">
            <a:avLst/>
          </a:prstGeom>
          <a:noFill/>
        </p:spPr>
        <p:txBody>
          <a:bodyPr wrap="none" rtlCol="0">
            <a:spAutoFit/>
          </a:bodyPr>
          <a:lstStyle/>
          <a:p>
            <a:r>
              <a:rPr lang="en-US" dirty="0" smtClean="0"/>
              <a:t>July</a:t>
            </a:r>
            <a:endParaRPr lang="en-US" dirty="0"/>
          </a:p>
        </p:txBody>
      </p:sp>
      <p:sp>
        <p:nvSpPr>
          <p:cNvPr id="15" name="TextBox 14"/>
          <p:cNvSpPr txBox="1"/>
          <p:nvPr/>
        </p:nvSpPr>
        <p:spPr>
          <a:xfrm>
            <a:off x="2057400" y="5574268"/>
            <a:ext cx="834524" cy="369332"/>
          </a:xfrm>
          <a:prstGeom prst="rect">
            <a:avLst/>
          </a:prstGeom>
          <a:noFill/>
        </p:spPr>
        <p:txBody>
          <a:bodyPr wrap="none" rtlCol="0">
            <a:spAutoFit/>
          </a:bodyPr>
          <a:lstStyle/>
          <a:p>
            <a:r>
              <a:rPr lang="en-US" dirty="0" smtClean="0"/>
              <a:t>August</a:t>
            </a:r>
            <a:endParaRPr lang="en-US" dirty="0"/>
          </a:p>
        </p:txBody>
      </p:sp>
      <p:sp>
        <p:nvSpPr>
          <p:cNvPr id="16" name="TextBox 15"/>
          <p:cNvSpPr txBox="1"/>
          <p:nvPr/>
        </p:nvSpPr>
        <p:spPr>
          <a:xfrm>
            <a:off x="3276600" y="5574268"/>
            <a:ext cx="1218282" cy="369332"/>
          </a:xfrm>
          <a:prstGeom prst="rect">
            <a:avLst/>
          </a:prstGeom>
          <a:noFill/>
        </p:spPr>
        <p:txBody>
          <a:bodyPr wrap="none" rtlCol="0">
            <a:spAutoFit/>
          </a:bodyPr>
          <a:lstStyle/>
          <a:p>
            <a:r>
              <a:rPr lang="en-US" dirty="0" smtClean="0"/>
              <a:t>September</a:t>
            </a:r>
            <a:endParaRPr lang="en-US" dirty="0"/>
          </a:p>
        </p:txBody>
      </p:sp>
      <p:sp>
        <p:nvSpPr>
          <p:cNvPr id="17" name="TextBox 16"/>
          <p:cNvSpPr txBox="1"/>
          <p:nvPr/>
        </p:nvSpPr>
        <p:spPr>
          <a:xfrm>
            <a:off x="4876800" y="5574268"/>
            <a:ext cx="948658" cy="369332"/>
          </a:xfrm>
          <a:prstGeom prst="rect">
            <a:avLst/>
          </a:prstGeom>
          <a:noFill/>
        </p:spPr>
        <p:txBody>
          <a:bodyPr wrap="none" rtlCol="0">
            <a:spAutoFit/>
          </a:bodyPr>
          <a:lstStyle/>
          <a:p>
            <a:r>
              <a:rPr lang="en-US" dirty="0" smtClean="0"/>
              <a:t>October</a:t>
            </a:r>
            <a:endParaRPr lang="en-US" dirty="0"/>
          </a:p>
        </p:txBody>
      </p:sp>
      <p:sp>
        <p:nvSpPr>
          <p:cNvPr id="18" name="TextBox 17"/>
          <p:cNvSpPr txBox="1"/>
          <p:nvPr/>
        </p:nvSpPr>
        <p:spPr>
          <a:xfrm>
            <a:off x="6248400" y="5574268"/>
            <a:ext cx="1173655" cy="369332"/>
          </a:xfrm>
          <a:prstGeom prst="rect">
            <a:avLst/>
          </a:prstGeom>
          <a:noFill/>
        </p:spPr>
        <p:txBody>
          <a:bodyPr wrap="none" rtlCol="0">
            <a:spAutoFit/>
          </a:bodyPr>
          <a:lstStyle/>
          <a:p>
            <a:r>
              <a:rPr lang="en-US" dirty="0" smtClean="0"/>
              <a:t>November</a:t>
            </a:r>
            <a:endParaRPr lang="en-US" dirty="0"/>
          </a:p>
        </p:txBody>
      </p:sp>
      <p:sp>
        <p:nvSpPr>
          <p:cNvPr id="19" name="TextBox 18"/>
          <p:cNvSpPr txBox="1"/>
          <p:nvPr/>
        </p:nvSpPr>
        <p:spPr>
          <a:xfrm>
            <a:off x="7681511" y="5574268"/>
            <a:ext cx="1157689" cy="369332"/>
          </a:xfrm>
          <a:prstGeom prst="rect">
            <a:avLst/>
          </a:prstGeom>
          <a:noFill/>
        </p:spPr>
        <p:txBody>
          <a:bodyPr wrap="none" rtlCol="0">
            <a:spAutoFit/>
          </a:bodyPr>
          <a:lstStyle/>
          <a:p>
            <a:r>
              <a:rPr lang="en-US" dirty="0" smtClean="0"/>
              <a:t>December</a:t>
            </a:r>
            <a:endParaRPr lang="en-US" dirty="0"/>
          </a:p>
        </p:txBody>
      </p:sp>
      <p:sp>
        <p:nvSpPr>
          <p:cNvPr id="40" name="Isosceles Triangle 39"/>
          <p:cNvSpPr/>
          <p:nvPr/>
        </p:nvSpPr>
        <p:spPr>
          <a:xfrm rot="10800000">
            <a:off x="6392917" y="1828801"/>
            <a:ext cx="472966" cy="381000"/>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a:xfrm rot="10800000">
            <a:off x="4258399" y="1828800"/>
            <a:ext cx="472966" cy="3810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885741" y="1447800"/>
            <a:ext cx="2056845" cy="369332"/>
          </a:xfrm>
          <a:prstGeom prst="rect">
            <a:avLst/>
          </a:prstGeom>
          <a:noFill/>
        </p:spPr>
        <p:txBody>
          <a:bodyPr wrap="none" rtlCol="0">
            <a:spAutoFit/>
          </a:bodyPr>
          <a:lstStyle/>
          <a:p>
            <a:r>
              <a:rPr lang="en-US" b="1" dirty="0" smtClean="0"/>
              <a:t>Planned / Due Date</a:t>
            </a:r>
            <a:endParaRPr lang="en-US" b="1" dirty="0"/>
          </a:p>
        </p:txBody>
      </p:sp>
      <p:sp>
        <p:nvSpPr>
          <p:cNvPr id="43" name="TextBox 42"/>
          <p:cNvSpPr txBox="1"/>
          <p:nvPr/>
        </p:nvSpPr>
        <p:spPr>
          <a:xfrm>
            <a:off x="5943600" y="2221468"/>
            <a:ext cx="1297022" cy="369332"/>
          </a:xfrm>
          <a:prstGeom prst="rect">
            <a:avLst/>
          </a:prstGeom>
          <a:noFill/>
        </p:spPr>
        <p:txBody>
          <a:bodyPr wrap="none" rtlCol="0">
            <a:spAutoFit/>
          </a:bodyPr>
          <a:lstStyle/>
          <a:p>
            <a:r>
              <a:rPr lang="en-US" b="1" dirty="0" smtClean="0"/>
              <a:t>Actual Date</a:t>
            </a:r>
            <a:endParaRPr lang="en-US" b="1" dirty="0"/>
          </a:p>
        </p:txBody>
      </p:sp>
      <p:sp>
        <p:nvSpPr>
          <p:cNvPr id="2" name="TextBox 1"/>
          <p:cNvSpPr txBox="1"/>
          <p:nvPr/>
        </p:nvSpPr>
        <p:spPr>
          <a:xfrm>
            <a:off x="2408846" y="736330"/>
            <a:ext cx="5681492" cy="461665"/>
          </a:xfrm>
          <a:prstGeom prst="rect">
            <a:avLst/>
          </a:prstGeom>
          <a:noFill/>
        </p:spPr>
        <p:txBody>
          <a:bodyPr wrap="none" rtlCol="0">
            <a:spAutoFit/>
          </a:bodyPr>
          <a:lstStyle/>
          <a:p>
            <a:r>
              <a:rPr lang="en-US" sz="2400" dirty="0" smtClean="0"/>
              <a:t>Every choice we make changes the outcome</a:t>
            </a:r>
            <a:endParaRPr lang="en-US" sz="2400" dirty="0"/>
          </a:p>
        </p:txBody>
      </p:sp>
      <p:sp>
        <p:nvSpPr>
          <p:cNvPr id="32" name="Footer Placeholder 3"/>
          <p:cNvSpPr>
            <a:spLocks noGrp="1"/>
          </p:cNvSpPr>
          <p:nvPr>
            <p:ph type="ftr" sz="quarter" idx="11"/>
          </p:nvPr>
        </p:nvSpPr>
        <p:spPr>
          <a:xfrm>
            <a:off x="3124200" y="6356350"/>
            <a:ext cx="2895600" cy="365125"/>
          </a:xfrm>
        </p:spPr>
        <p:txBody>
          <a:bodyPr/>
          <a:lstStyle/>
          <a:p>
            <a:r>
              <a:rPr lang="en-US" dirty="0" smtClean="0"/>
              <a:t>@</a:t>
            </a:r>
            <a:r>
              <a:rPr lang="en-US" dirty="0" err="1" smtClean="0"/>
              <a:t>t_Magennis</a:t>
            </a:r>
            <a:r>
              <a:rPr lang="en-US" dirty="0" smtClean="0"/>
              <a:t>  slides at bit.ly/</a:t>
            </a:r>
            <a:r>
              <a:rPr lang="en-US" dirty="0" err="1" smtClean="0"/>
              <a:t>agilesim</a:t>
            </a:r>
            <a:endParaRPr lang="en-US" dirty="0"/>
          </a:p>
        </p:txBody>
      </p:sp>
    </p:spTree>
    <p:extLst>
      <p:ext uri="{BB962C8B-B14F-4D97-AF65-F5344CB8AC3E}">
        <p14:creationId xmlns:p14="http://schemas.microsoft.com/office/powerpoint/2010/main" val="49885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88889E-6 1.11111E-6 L -0.00034 -0.23333 " pathEditMode="relative" rAng="0" ptsTypes="AA">
                                      <p:cBhvr>
                                        <p:cTn id="6" dur="2000" fill="hold"/>
                                        <p:tgtEl>
                                          <p:spTgt spid="35"/>
                                        </p:tgtEl>
                                        <p:attrNameLst>
                                          <p:attrName>ppt_x</p:attrName>
                                          <p:attrName>ppt_y</p:attrName>
                                        </p:attrNameLst>
                                      </p:cBhvr>
                                      <p:rCtr x="-17" y="-11667"/>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36"/>
                                        </p:tgtEl>
                                        <p:attrNameLst>
                                          <p:attrName>ppt_x</p:attrName>
                                          <p:attrName>ppt_y</p:attrName>
                                        </p:attrNameLst>
                                      </p:cBhvr>
                                    </p:animMotion>
                                  </p:childTnLst>
                                </p:cTn>
                              </p:par>
                              <p:par>
                                <p:cTn id="9" presetID="35" presetClass="path" presetSubtype="0" accel="50000" decel="50000" fill="hold" nodeType="withEffect">
                                  <p:stCondLst>
                                    <p:cond delay="0"/>
                                  </p:stCondLst>
                                  <p:childTnLst>
                                    <p:animMotion origin="layout" path="M -4.16667E-6 0 L -0.25 0 " pathEditMode="relative" rAng="0" ptsTypes="AA">
                                      <p:cBhvr>
                                        <p:cTn id="10" dur="2000" fill="hold"/>
                                        <p:tgtEl>
                                          <p:spTgt spid="46"/>
                                        </p:tgtEl>
                                        <p:attrNameLst>
                                          <p:attrName>ppt_x</p:attrName>
                                          <p:attrName>ppt_y</p:attrName>
                                        </p:attrNameLst>
                                      </p:cBhvr>
                                      <p:rCtr x="-12500" y="0"/>
                                    </p:animMotion>
                                  </p:childTnLst>
                                </p:cTn>
                              </p:par>
                              <p:par>
                                <p:cTn id="11" presetID="64" presetClass="path" presetSubtype="0" accel="50000" decel="50000" fill="hold" grpId="0" nodeType="withEffect">
                                  <p:stCondLst>
                                    <p:cond delay="0"/>
                                  </p:stCondLst>
                                  <p:childTnLst>
                                    <p:animMotion origin="layout" path="M 0 0 L 0 -0.25 E" pathEditMode="relative" ptsTypes="">
                                      <p:cBhvr>
                                        <p:cTn id="12" dur="2000" fill="hold"/>
                                        <p:tgtEl>
                                          <p:spTgt spid="3"/>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1.11022E-16 -4.44444E-6 L -0.25 -4.44444E-6 " pathEditMode="relative" rAng="0" ptsTypes="AA">
                                      <p:cBhvr>
                                        <p:cTn id="14" dur="2000" fill="hold"/>
                                        <p:tgtEl>
                                          <p:spTgt spid="40"/>
                                        </p:tgtEl>
                                        <p:attrNameLst>
                                          <p:attrName>ppt_x</p:attrName>
                                          <p:attrName>ppt_y</p:attrName>
                                        </p:attrNameLst>
                                      </p:cBhvr>
                                      <p:rCtr x="-12500" y="0"/>
                                    </p:animMotion>
                                  </p:childTnLst>
                                </p:cTn>
                              </p:par>
                              <p:par>
                                <p:cTn id="15" presetID="35" presetClass="path" presetSubtype="0" accel="50000" decel="50000" fill="hold" grpId="0" nodeType="withEffect">
                                  <p:stCondLst>
                                    <p:cond delay="0"/>
                                  </p:stCondLst>
                                  <p:childTnLst>
                                    <p:animMotion origin="layout" path="M -3.33333E-6 -4.44444E-6 L -0.25 -4.44444E-6 " pathEditMode="relative" rAng="0" ptsTypes="AA">
                                      <p:cBhvr>
                                        <p:cTn id="16" dur="2000" fill="hold"/>
                                        <p:tgtEl>
                                          <p:spTgt spid="43"/>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6" grpId="0" animBg="1"/>
      <p:bldP spid="40" grpId="0" animBg="1"/>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685799"/>
            <a:ext cx="8229600" cy="2057403"/>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48430" y="2743202"/>
            <a:ext cx="8229600" cy="235335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62000" y="5081667"/>
            <a:ext cx="8229600" cy="1173715"/>
          </a:xfrm>
          <a:prstGeom prst="rect">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6200" y="2743202"/>
            <a:ext cx="685800" cy="2353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Total Story Lead Time</a:t>
            </a:r>
          </a:p>
          <a:p>
            <a:pPr algn="ctr"/>
            <a:endParaRPr lang="en-US" sz="1400" b="1" dirty="0"/>
          </a:p>
          <a:p>
            <a:pPr algn="ctr"/>
            <a:r>
              <a:rPr lang="en-US" sz="1400" b="1" dirty="0" smtClean="0"/>
              <a:t>30 days</a:t>
            </a:r>
            <a:endParaRPr lang="en-US" sz="1400" b="1" dirty="0"/>
          </a:p>
        </p:txBody>
      </p:sp>
      <p:sp>
        <p:nvSpPr>
          <p:cNvPr id="4" name="Rectangle 3"/>
          <p:cNvSpPr/>
          <p:nvPr/>
        </p:nvSpPr>
        <p:spPr>
          <a:xfrm>
            <a:off x="2819400" y="2740884"/>
            <a:ext cx="685800" cy="348741"/>
          </a:xfrm>
          <a:prstGeom prst="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4"/>
          <p:cNvSpPr/>
          <p:nvPr/>
        </p:nvSpPr>
        <p:spPr>
          <a:xfrm>
            <a:off x="3505200" y="3098391"/>
            <a:ext cx="685800" cy="624063"/>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5"/>
          <p:cNvSpPr/>
          <p:nvPr/>
        </p:nvSpPr>
        <p:spPr>
          <a:xfrm>
            <a:off x="4191000" y="3722454"/>
            <a:ext cx="685800" cy="1931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a:off x="4876800" y="3922165"/>
            <a:ext cx="685800" cy="213682"/>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6248400" y="4339804"/>
            <a:ext cx="685800" cy="605846"/>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6934200" y="4945650"/>
            <a:ext cx="685800" cy="136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18" name="Rectangle 17"/>
          <p:cNvSpPr/>
          <p:nvPr/>
        </p:nvSpPr>
        <p:spPr>
          <a:xfrm>
            <a:off x="5562600" y="4146668"/>
            <a:ext cx="685800" cy="1931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ectangle 25"/>
          <p:cNvSpPr/>
          <p:nvPr/>
        </p:nvSpPr>
        <p:spPr>
          <a:xfrm>
            <a:off x="2133600" y="1122487"/>
            <a:ext cx="685800" cy="1618397"/>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620000" y="5096559"/>
            <a:ext cx="685800" cy="54224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05800" y="5638800"/>
            <a:ext cx="685800" cy="63589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89345" y="685799"/>
            <a:ext cx="685800" cy="43668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389345" y="685799"/>
            <a:ext cx="505637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89345" y="1129352"/>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90648" y="572869"/>
            <a:ext cx="2574166" cy="646331"/>
          </a:xfrm>
          <a:prstGeom prst="rect">
            <a:avLst/>
          </a:prstGeom>
          <a:noFill/>
        </p:spPr>
        <p:txBody>
          <a:bodyPr wrap="none" rtlCol="0">
            <a:spAutoFit/>
          </a:bodyPr>
          <a:lstStyle/>
          <a:p>
            <a:r>
              <a:rPr lang="en-US" b="1" dirty="0" smtClean="0"/>
              <a:t>Story / Feature Inception</a:t>
            </a:r>
            <a:br>
              <a:rPr lang="en-US" b="1" dirty="0" smtClean="0"/>
            </a:br>
            <a:r>
              <a:rPr lang="en-US" b="1" dirty="0" smtClean="0"/>
              <a:t>5 Days</a:t>
            </a:r>
            <a:endParaRPr lang="en-US" b="1" dirty="0"/>
          </a:p>
        </p:txBody>
      </p:sp>
      <p:cxnSp>
        <p:nvCxnSpPr>
          <p:cNvPr id="36" name="Straight Connector 35"/>
          <p:cNvCxnSpPr/>
          <p:nvPr/>
        </p:nvCxnSpPr>
        <p:spPr>
          <a:xfrm>
            <a:off x="2133600" y="2743200"/>
            <a:ext cx="4315110"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493634" y="1563469"/>
            <a:ext cx="1949252" cy="646331"/>
          </a:xfrm>
          <a:prstGeom prst="rect">
            <a:avLst/>
          </a:prstGeom>
          <a:noFill/>
        </p:spPr>
        <p:txBody>
          <a:bodyPr wrap="none" rtlCol="0">
            <a:spAutoFit/>
          </a:bodyPr>
          <a:lstStyle/>
          <a:p>
            <a:r>
              <a:rPr lang="en-US" b="1" dirty="0" smtClean="0"/>
              <a:t>Waiting in Backlog</a:t>
            </a:r>
            <a:br>
              <a:rPr lang="en-US" b="1" dirty="0" smtClean="0"/>
            </a:br>
            <a:r>
              <a:rPr lang="en-US" b="1" dirty="0" smtClean="0"/>
              <a:t>25 days</a:t>
            </a:r>
            <a:endParaRPr lang="en-US" b="1" dirty="0"/>
          </a:p>
        </p:txBody>
      </p:sp>
      <p:cxnSp>
        <p:nvCxnSpPr>
          <p:cNvPr id="38" name="Straight Connector 37"/>
          <p:cNvCxnSpPr/>
          <p:nvPr/>
        </p:nvCxnSpPr>
        <p:spPr>
          <a:xfrm>
            <a:off x="3200400" y="5081667"/>
            <a:ext cx="505637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49421" y="5614714"/>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196604" y="5628362"/>
            <a:ext cx="3813095" cy="646331"/>
          </a:xfrm>
          <a:prstGeom prst="rect">
            <a:avLst/>
          </a:prstGeom>
          <a:noFill/>
        </p:spPr>
        <p:txBody>
          <a:bodyPr wrap="none" rtlCol="0">
            <a:spAutoFit/>
          </a:bodyPr>
          <a:lstStyle/>
          <a:p>
            <a:r>
              <a:rPr lang="en-US" b="1" dirty="0" smtClean="0"/>
              <a:t>System Regression Testing &amp; Staging </a:t>
            </a:r>
            <a:br>
              <a:rPr lang="en-US" b="1" dirty="0" smtClean="0"/>
            </a:br>
            <a:r>
              <a:rPr lang="en-US" b="1" dirty="0" smtClean="0"/>
              <a:t>5 Days</a:t>
            </a:r>
            <a:endParaRPr lang="en-US" b="1" dirty="0"/>
          </a:p>
        </p:txBody>
      </p:sp>
      <p:cxnSp>
        <p:nvCxnSpPr>
          <p:cNvPr id="42" name="Straight Connector 41"/>
          <p:cNvCxnSpPr/>
          <p:nvPr/>
        </p:nvCxnSpPr>
        <p:spPr>
          <a:xfrm>
            <a:off x="3270820" y="6255382"/>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196604" y="5029200"/>
            <a:ext cx="2900538" cy="646331"/>
          </a:xfrm>
          <a:prstGeom prst="rect">
            <a:avLst/>
          </a:prstGeom>
          <a:noFill/>
        </p:spPr>
        <p:txBody>
          <a:bodyPr wrap="none" rtlCol="0">
            <a:spAutoFit/>
          </a:bodyPr>
          <a:lstStyle/>
          <a:p>
            <a:r>
              <a:rPr lang="en-US" b="1" dirty="0" smtClean="0"/>
              <a:t>Waiting for Release Window</a:t>
            </a:r>
            <a:br>
              <a:rPr lang="en-US" b="1" dirty="0" smtClean="0"/>
            </a:br>
            <a:r>
              <a:rPr lang="en-US" b="1" dirty="0" smtClean="0"/>
              <a:t>5 Days</a:t>
            </a:r>
            <a:endParaRPr lang="en-US" b="1" dirty="0"/>
          </a:p>
        </p:txBody>
      </p:sp>
      <p:sp>
        <p:nvSpPr>
          <p:cNvPr id="44" name="TextBox 43"/>
          <p:cNvSpPr txBox="1"/>
          <p:nvPr/>
        </p:nvSpPr>
        <p:spPr>
          <a:xfrm>
            <a:off x="6527862" y="3238988"/>
            <a:ext cx="2311338" cy="646331"/>
          </a:xfrm>
          <a:prstGeom prst="rect">
            <a:avLst/>
          </a:prstGeom>
          <a:noFill/>
        </p:spPr>
        <p:txBody>
          <a:bodyPr wrap="none" rtlCol="0">
            <a:spAutoFit/>
          </a:bodyPr>
          <a:lstStyle/>
          <a:p>
            <a:r>
              <a:rPr lang="en-US" b="1" dirty="0" smtClean="0"/>
              <a:t>“Active Development”</a:t>
            </a:r>
            <a:br>
              <a:rPr lang="en-US" b="1" dirty="0" smtClean="0"/>
            </a:br>
            <a:r>
              <a:rPr lang="en-US" b="1" dirty="0" smtClean="0"/>
              <a:t>30 days</a:t>
            </a:r>
            <a:endParaRPr lang="en-US" b="1" dirty="0"/>
          </a:p>
        </p:txBody>
      </p:sp>
      <p:sp>
        <p:nvSpPr>
          <p:cNvPr id="45" name="Rectangle 44"/>
          <p:cNvSpPr/>
          <p:nvPr/>
        </p:nvSpPr>
        <p:spPr>
          <a:xfrm>
            <a:off x="76200" y="685799"/>
            <a:ext cx="685800" cy="205740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Pre Work</a:t>
            </a:r>
          </a:p>
          <a:p>
            <a:pPr algn="ctr"/>
            <a:endParaRPr lang="en-US" sz="1400" b="1" dirty="0"/>
          </a:p>
          <a:p>
            <a:pPr algn="ctr"/>
            <a:r>
              <a:rPr lang="en-US" sz="1400" b="1" dirty="0" smtClean="0"/>
              <a:t>30 days</a:t>
            </a:r>
            <a:endParaRPr lang="en-US" sz="1400" b="1" dirty="0"/>
          </a:p>
        </p:txBody>
      </p:sp>
      <p:sp>
        <p:nvSpPr>
          <p:cNvPr id="46" name="Rectangle 45"/>
          <p:cNvSpPr/>
          <p:nvPr/>
        </p:nvSpPr>
        <p:spPr>
          <a:xfrm>
            <a:off x="76200" y="5096559"/>
            <a:ext cx="685800" cy="115882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Post Work 10 days</a:t>
            </a:r>
            <a:endParaRPr lang="en-US" sz="1400" b="1" dirty="0"/>
          </a:p>
        </p:txBody>
      </p:sp>
      <p:sp>
        <p:nvSpPr>
          <p:cNvPr id="10" name="Oval 9"/>
          <p:cNvSpPr/>
          <p:nvPr/>
        </p:nvSpPr>
        <p:spPr>
          <a:xfrm>
            <a:off x="2362200" y="2514600"/>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2000" y="3905071"/>
            <a:ext cx="3505200" cy="1200329"/>
          </a:xfrm>
          <a:prstGeom prst="rect">
            <a:avLst/>
          </a:prstGeom>
          <a:noFill/>
        </p:spPr>
        <p:txBody>
          <a:bodyPr wrap="square" rtlCol="0">
            <a:spAutoFit/>
          </a:bodyPr>
          <a:lstStyle/>
          <a:p>
            <a:r>
              <a:rPr lang="en-US" sz="3600" b="1" dirty="0" smtClean="0">
                <a:solidFill>
                  <a:srgbClr val="FF0000"/>
                </a:solidFill>
              </a:rPr>
              <a:t>9 days (70 total)</a:t>
            </a:r>
            <a:br>
              <a:rPr lang="en-US" sz="3600" b="1" dirty="0" smtClean="0">
                <a:solidFill>
                  <a:srgbClr val="FF0000"/>
                </a:solidFill>
              </a:rPr>
            </a:br>
            <a:r>
              <a:rPr lang="en-US" sz="3600" b="1" dirty="0" err="1" smtClean="0">
                <a:solidFill>
                  <a:srgbClr val="FF0000"/>
                </a:solidFill>
              </a:rPr>
              <a:t>approx</a:t>
            </a:r>
            <a:r>
              <a:rPr lang="en-US" sz="3600" b="1" dirty="0" smtClean="0">
                <a:solidFill>
                  <a:srgbClr val="FF0000"/>
                </a:solidFill>
              </a:rPr>
              <a:t> 13%</a:t>
            </a:r>
            <a:endParaRPr lang="en-US" sz="3600" b="1" dirty="0">
              <a:solidFill>
                <a:srgbClr val="FF0000"/>
              </a:solidFill>
            </a:endParaRPr>
          </a:p>
        </p:txBody>
      </p:sp>
      <p:sp>
        <p:nvSpPr>
          <p:cNvPr id="35" name="Oval 34"/>
          <p:cNvSpPr/>
          <p:nvPr/>
        </p:nvSpPr>
        <p:spPr>
          <a:xfrm>
            <a:off x="3756233" y="3347414"/>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219700" y="3795325"/>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5522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E5861-E65C-4BE8-8BCB-9B255B5A3C3D}" type="slidenum">
              <a:rPr lang="en-US" smtClean="0"/>
              <a:t>120</a:t>
            </a:fld>
            <a:endParaRPr lang="en-US" dirty="0"/>
          </a:p>
        </p:txBody>
      </p:sp>
      <p:pic>
        <p:nvPicPr>
          <p:cNvPr id="6" name="Picture 5"/>
          <p:cNvPicPr>
            <a:picLocks noChangeAspect="1"/>
          </p:cNvPicPr>
          <p:nvPr/>
        </p:nvPicPr>
        <p:blipFill>
          <a:blip r:embed="rId3"/>
          <a:stretch>
            <a:fillRect/>
          </a:stretch>
        </p:blipFill>
        <p:spPr>
          <a:xfrm>
            <a:off x="240271" y="39279"/>
            <a:ext cx="2162529" cy="2780122"/>
          </a:xfrm>
          <a:prstGeom prst="rect">
            <a:avLst/>
          </a:prstGeom>
          <a:ln>
            <a:noFill/>
          </a:ln>
          <a:effectLst>
            <a:outerShdw blurRad="292100" dist="139700" dir="2700000" algn="tl" rotWithShape="0">
              <a:srgbClr val="333333">
                <a:alpha val="65000"/>
              </a:srgbClr>
            </a:outerShdw>
          </a:effectLst>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9719" y="381918"/>
            <a:ext cx="3335038" cy="2277025"/>
          </a:xfrm>
          <a:prstGeom prst="rect">
            <a:avLst/>
          </a:prstGeom>
          <a:ln>
            <a:noFill/>
          </a:ln>
          <a:effectLst>
            <a:outerShdw blurRad="292100" dist="139700" dir="2700000" algn="tl" rotWithShape="0">
              <a:srgbClr val="333333">
                <a:alpha val="65000"/>
              </a:srgbClr>
            </a:outerShdw>
          </a:effectLst>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9430" y="3834781"/>
            <a:ext cx="2792557" cy="2340524"/>
          </a:xfrm>
          <a:prstGeom prst="rect">
            <a:avLst/>
          </a:prstGeom>
          <a:ln>
            <a:noFill/>
          </a:ln>
          <a:effectLst>
            <a:outerShdw blurRad="292100" dist="139700" dir="2700000" algn="tl" rotWithShape="0">
              <a:srgbClr val="333333">
                <a:alpha val="65000"/>
              </a:srgbClr>
            </a:outerShdw>
          </a:effectLst>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7570" y="3872969"/>
            <a:ext cx="3167187" cy="2328524"/>
          </a:xfrm>
          <a:prstGeom prst="rect">
            <a:avLst/>
          </a:prstGeom>
          <a:ln>
            <a:noFill/>
          </a:ln>
          <a:effectLst>
            <a:outerShdw blurRad="292100" dist="139700" dir="2700000" algn="tl" rotWithShape="0">
              <a:srgbClr val="333333">
                <a:alpha val="65000"/>
              </a:srgbClr>
            </a:outerShdw>
          </a:effectLst>
        </p:spPr>
      </p:pic>
      <p:pic>
        <p:nvPicPr>
          <p:cNvPr id="11" name="Picture 10"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4200" y="381000"/>
            <a:ext cx="1717713" cy="2296507"/>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8"/>
          <a:stretch>
            <a:fillRect/>
          </a:stretch>
        </p:blipFill>
        <p:spPr>
          <a:xfrm>
            <a:off x="291013" y="3123117"/>
            <a:ext cx="2088819" cy="3049083"/>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5595429" y="2753785"/>
            <a:ext cx="1242648" cy="369332"/>
          </a:xfrm>
          <a:prstGeom prst="rect">
            <a:avLst/>
          </a:prstGeom>
          <a:noFill/>
        </p:spPr>
        <p:txBody>
          <a:bodyPr wrap="none" rtlCol="0">
            <a:spAutoFit/>
          </a:bodyPr>
          <a:lstStyle/>
          <a:p>
            <a:r>
              <a:rPr lang="en-US" b="1" dirty="0" smtClean="0"/>
              <a:t>Billy </a:t>
            </a:r>
            <a:r>
              <a:rPr lang="en-US" b="1" dirty="0" err="1" smtClean="0"/>
              <a:t>Beane</a:t>
            </a:r>
            <a:endParaRPr lang="en-US" b="1" dirty="0"/>
          </a:p>
        </p:txBody>
      </p:sp>
      <p:sp>
        <p:nvSpPr>
          <p:cNvPr id="14" name="TextBox 13"/>
          <p:cNvSpPr txBox="1"/>
          <p:nvPr/>
        </p:nvSpPr>
        <p:spPr>
          <a:xfrm>
            <a:off x="2637050" y="3422999"/>
            <a:ext cx="1673663" cy="369332"/>
          </a:xfrm>
          <a:prstGeom prst="rect">
            <a:avLst/>
          </a:prstGeom>
          <a:noFill/>
        </p:spPr>
        <p:txBody>
          <a:bodyPr wrap="none" rtlCol="0">
            <a:spAutoFit/>
          </a:bodyPr>
          <a:lstStyle/>
          <a:p>
            <a:r>
              <a:rPr lang="en-US" b="1" dirty="0" smtClean="0"/>
              <a:t>Paul </a:t>
            </a:r>
            <a:r>
              <a:rPr lang="en-US" b="1" dirty="0" err="1" smtClean="0"/>
              <a:t>DePodesta</a:t>
            </a:r>
            <a:endParaRPr lang="en-US" b="1" dirty="0"/>
          </a:p>
        </p:txBody>
      </p:sp>
      <p:sp>
        <p:nvSpPr>
          <p:cNvPr id="15" name="TextBox 14"/>
          <p:cNvSpPr txBox="1"/>
          <p:nvPr/>
        </p:nvSpPr>
        <p:spPr>
          <a:xfrm>
            <a:off x="3124200" y="2753785"/>
            <a:ext cx="1018484" cy="369332"/>
          </a:xfrm>
          <a:prstGeom prst="rect">
            <a:avLst/>
          </a:prstGeom>
          <a:noFill/>
        </p:spPr>
        <p:txBody>
          <a:bodyPr wrap="none" rtlCol="0">
            <a:spAutoFit/>
          </a:bodyPr>
          <a:lstStyle/>
          <a:p>
            <a:r>
              <a:rPr lang="en-US" b="1" dirty="0" smtClean="0"/>
              <a:t>Brad Pitt</a:t>
            </a:r>
            <a:endParaRPr lang="en-US" b="1" dirty="0"/>
          </a:p>
        </p:txBody>
      </p:sp>
      <p:sp>
        <p:nvSpPr>
          <p:cNvPr id="16" name="TextBox 15"/>
          <p:cNvSpPr txBox="1"/>
          <p:nvPr/>
        </p:nvSpPr>
        <p:spPr>
          <a:xfrm>
            <a:off x="5778520" y="3422999"/>
            <a:ext cx="3337388" cy="369332"/>
          </a:xfrm>
          <a:prstGeom prst="rect">
            <a:avLst/>
          </a:prstGeom>
          <a:noFill/>
        </p:spPr>
        <p:txBody>
          <a:bodyPr wrap="none" rtlCol="0">
            <a:spAutoFit/>
          </a:bodyPr>
          <a:lstStyle/>
          <a:p>
            <a:r>
              <a:rPr lang="en-US" b="1" dirty="0" smtClean="0"/>
              <a:t>Jonah Hill (Playing fictional char.)</a:t>
            </a:r>
            <a:endParaRPr lang="en-US" b="1" dirty="0"/>
          </a:p>
        </p:txBody>
      </p:sp>
      <p:sp>
        <p:nvSpPr>
          <p:cNvPr id="17" name="Footer Placeholder 16"/>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963604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121</a:t>
            </a:fld>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059" y="917132"/>
            <a:ext cx="2376362" cy="3473143"/>
          </a:xfrm>
          <a:prstGeom prst="rect">
            <a:avLst/>
          </a:prstGeom>
          <a:effectLst>
            <a:outerShdw blurRad="50800" dist="38100" dir="5400000" algn="t" rotWithShape="0">
              <a:prstClr val="black">
                <a:alpha val="40000"/>
              </a:prstClr>
            </a:outerShdw>
          </a:effectLst>
        </p:spPr>
      </p:pic>
      <p:sp>
        <p:nvSpPr>
          <p:cNvPr id="5" name="Rectangle 4"/>
          <p:cNvSpPr/>
          <p:nvPr/>
        </p:nvSpPr>
        <p:spPr>
          <a:xfrm>
            <a:off x="533400" y="3244334"/>
            <a:ext cx="2441694" cy="923330"/>
          </a:xfrm>
          <a:prstGeom prst="rect">
            <a:avLst/>
          </a:prstGeom>
        </p:spPr>
        <p:txBody>
          <a:bodyPr wrap="none">
            <a:spAutoFit/>
          </a:bodyPr>
          <a:lstStyle/>
          <a:p>
            <a:r>
              <a:rPr lang="en-US" b="1" dirty="0" err="1" smtClean="0">
                <a:solidFill>
                  <a:srgbClr val="252525"/>
                </a:solidFill>
                <a:latin typeface="Arial" panose="020B0604020202020204" pitchFamily="34" charset="0"/>
              </a:rPr>
              <a:t>Earnshaw</a:t>
            </a:r>
            <a:r>
              <a:rPr lang="en-US" b="1" dirty="0" smtClean="0">
                <a:solidFill>
                  <a:srgbClr val="252525"/>
                </a:solidFill>
                <a:latin typeface="Arial" panose="020B0604020202020204" pitchFamily="34" charset="0"/>
              </a:rPr>
              <a:t> Cook</a:t>
            </a:r>
          </a:p>
          <a:p>
            <a:r>
              <a:rPr lang="en-US" b="1" i="1" dirty="0" smtClean="0">
                <a:solidFill>
                  <a:srgbClr val="252525"/>
                </a:solidFill>
                <a:latin typeface="Arial" panose="020B0604020202020204" pitchFamily="34" charset="0"/>
              </a:rPr>
              <a:t>Percentage Baseball</a:t>
            </a:r>
          </a:p>
          <a:p>
            <a:r>
              <a:rPr lang="en-US" b="1" i="1" dirty="0" smtClean="0">
                <a:solidFill>
                  <a:srgbClr val="252525"/>
                </a:solidFill>
                <a:latin typeface="Arial" panose="020B0604020202020204" pitchFamily="34" charset="0"/>
              </a:rPr>
              <a:t>(1964)</a:t>
            </a:r>
            <a:endParaRPr lang="en-US" b="1" dirty="0"/>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9224"/>
            <a:ext cx="2105319" cy="3115110"/>
          </a:xfrm>
          <a:prstGeom prst="rect">
            <a:avLst/>
          </a:prstGeom>
          <a:effectLst>
            <a:outerShdw blurRad="50800" dist="38100" dir="5400000" algn="t" rotWithShape="0">
              <a:prstClr val="black">
                <a:alpha val="40000"/>
              </a:prstClr>
            </a:outerShdw>
          </a:effectLst>
        </p:spPr>
      </p:pic>
      <p:sp>
        <p:nvSpPr>
          <p:cNvPr id="7" name="Rectangle 6"/>
          <p:cNvSpPr/>
          <p:nvPr/>
        </p:nvSpPr>
        <p:spPr>
          <a:xfrm>
            <a:off x="3395513" y="4390275"/>
            <a:ext cx="2941831" cy="923330"/>
          </a:xfrm>
          <a:prstGeom prst="rect">
            <a:avLst/>
          </a:prstGeom>
        </p:spPr>
        <p:txBody>
          <a:bodyPr wrap="none">
            <a:spAutoFit/>
          </a:bodyPr>
          <a:lstStyle/>
          <a:p>
            <a:r>
              <a:rPr lang="en-US" b="1" dirty="0" smtClean="0">
                <a:solidFill>
                  <a:srgbClr val="252525"/>
                </a:solidFill>
                <a:latin typeface="Arial" panose="020B0604020202020204" pitchFamily="34" charset="0"/>
              </a:rPr>
              <a:t>Alan Schwarz</a:t>
            </a:r>
          </a:p>
          <a:p>
            <a:r>
              <a:rPr lang="en-US" b="1" i="1" dirty="0" smtClean="0">
                <a:solidFill>
                  <a:srgbClr val="252525"/>
                </a:solidFill>
                <a:latin typeface="Arial" panose="020B0604020202020204" pitchFamily="34" charset="0"/>
              </a:rPr>
              <a:t>The Numbers Game</a:t>
            </a:r>
          </a:p>
          <a:p>
            <a:r>
              <a:rPr lang="en-US" b="1" i="1" dirty="0" smtClean="0">
                <a:solidFill>
                  <a:srgbClr val="252525"/>
                </a:solidFill>
                <a:latin typeface="Arial" panose="020B0604020202020204" pitchFamily="34" charset="0"/>
              </a:rPr>
              <a:t>(History of </a:t>
            </a:r>
            <a:r>
              <a:rPr lang="en-US" b="1" i="1" dirty="0" err="1" smtClean="0">
                <a:solidFill>
                  <a:srgbClr val="252525"/>
                </a:solidFill>
                <a:latin typeface="Arial" panose="020B0604020202020204" pitchFamily="34" charset="0"/>
              </a:rPr>
              <a:t>Sabremetrics</a:t>
            </a:r>
            <a:r>
              <a:rPr lang="en-US" b="1" i="1" dirty="0" smtClean="0">
                <a:solidFill>
                  <a:srgbClr val="252525"/>
                </a:solidFill>
                <a:latin typeface="Arial" panose="020B0604020202020204" pitchFamily="34" charset="0"/>
              </a:rPr>
              <a:t>)</a:t>
            </a:r>
            <a:endParaRPr lang="en-US" b="1" dirty="0"/>
          </a:p>
        </p:txBody>
      </p:sp>
      <p:pic>
        <p:nvPicPr>
          <p:cNvPr id="8" name="Picture 7"/>
          <p:cNvPicPr>
            <a:picLocks noChangeAspect="1"/>
          </p:cNvPicPr>
          <p:nvPr/>
        </p:nvPicPr>
        <p:blipFill>
          <a:blip r:embed="rId4"/>
          <a:stretch>
            <a:fillRect/>
          </a:stretch>
        </p:blipFill>
        <p:spPr>
          <a:xfrm>
            <a:off x="6546551" y="1828800"/>
            <a:ext cx="2112884" cy="3119019"/>
          </a:xfrm>
          <a:prstGeom prst="rect">
            <a:avLst/>
          </a:prstGeom>
          <a:effectLst>
            <a:outerShdw blurRad="50800" dist="38100" dir="5400000" algn="t" rotWithShape="0">
              <a:prstClr val="black">
                <a:alpha val="40000"/>
              </a:prstClr>
            </a:outerShdw>
          </a:effectLst>
        </p:spPr>
      </p:pic>
      <p:sp>
        <p:nvSpPr>
          <p:cNvPr id="9" name="Rectangle 8"/>
          <p:cNvSpPr/>
          <p:nvPr/>
        </p:nvSpPr>
        <p:spPr>
          <a:xfrm>
            <a:off x="6472176" y="5011206"/>
            <a:ext cx="2519424" cy="1200329"/>
          </a:xfrm>
          <a:prstGeom prst="rect">
            <a:avLst/>
          </a:prstGeom>
        </p:spPr>
        <p:txBody>
          <a:bodyPr wrap="square">
            <a:spAutoFit/>
          </a:bodyPr>
          <a:lstStyle/>
          <a:p>
            <a:r>
              <a:rPr lang="en-US" b="1" dirty="0">
                <a:solidFill>
                  <a:srgbClr val="333333"/>
                </a:solidFill>
                <a:latin typeface="Arial" panose="020B0604020202020204" pitchFamily="34" charset="0"/>
              </a:rPr>
              <a:t>The Signal and the Noise: Why So Many Predictions Fail — but Some Don't</a:t>
            </a:r>
            <a:endParaRPr lang="en-US" dirty="0"/>
          </a:p>
        </p:txBody>
      </p:sp>
    </p:spTree>
    <p:extLst>
      <p:ext uri="{BB962C8B-B14F-4D97-AF65-F5344CB8AC3E}">
        <p14:creationId xmlns:p14="http://schemas.microsoft.com/office/powerpoint/2010/main" val="3454464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5F8E5861-E65C-4BE8-8BCB-9B255B5A3C3D}" type="slidenum">
              <a:rPr lang="en-US" smtClean="0"/>
              <a:t>122</a:t>
            </a:fld>
            <a:endParaRPr lang="en-US"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400"/>
            <a:ext cx="7628650" cy="6065837"/>
          </a:xfrm>
          <a:prstGeom prst="rect">
            <a:avLst/>
          </a:prstGeom>
        </p:spPr>
      </p:pic>
      <p:pic>
        <p:nvPicPr>
          <p:cNvPr id="7" name="Picture 6"/>
          <p:cNvPicPr>
            <a:picLocks noChangeAspect="1"/>
          </p:cNvPicPr>
          <p:nvPr/>
        </p:nvPicPr>
        <p:blipFill>
          <a:blip r:embed="rId3"/>
          <a:stretch>
            <a:fillRect/>
          </a:stretch>
        </p:blipFill>
        <p:spPr>
          <a:xfrm>
            <a:off x="-1553378" y="3733800"/>
            <a:ext cx="1447800" cy="1861275"/>
          </a:xfrm>
          <a:prstGeom prst="rect">
            <a:avLst/>
          </a:prstGeom>
        </p:spPr>
      </p:pic>
      <p:sp>
        <p:nvSpPr>
          <p:cNvPr id="9" name="Footer Placeholder 8"/>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226970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5F8E5861-E65C-4BE8-8BCB-9B255B5A3C3D}" type="slidenum">
              <a:rPr lang="en-US" smtClean="0"/>
              <a:t>123</a:t>
            </a:fld>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76200"/>
            <a:ext cx="7848600" cy="6049963"/>
          </a:xfrm>
          <a:prstGeom prst="rect">
            <a:avLst/>
          </a:prstGeom>
        </p:spPr>
      </p:pic>
      <p:sp>
        <p:nvSpPr>
          <p:cNvPr id="5" name="Footer Placeholder 4"/>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291200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a:t>
            </a:r>
            <a:r>
              <a:rPr lang="en-US" dirty="0" err="1" smtClean="0"/>
              <a:t>t_magennis</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124</a:t>
            </a:fld>
            <a:endParaRPr lang="en-US" dirty="0"/>
          </a:p>
        </p:txBody>
      </p:sp>
      <p:grpSp>
        <p:nvGrpSpPr>
          <p:cNvPr id="5" name="Grupa 23"/>
          <p:cNvGrpSpPr/>
          <p:nvPr/>
        </p:nvGrpSpPr>
        <p:grpSpPr>
          <a:xfrm>
            <a:off x="1851241" y="2480423"/>
            <a:ext cx="6311729" cy="3124200"/>
            <a:chOff x="3424238" y="5226050"/>
            <a:chExt cx="1433513" cy="1016000"/>
          </a:xfrm>
          <a:solidFill>
            <a:srgbClr val="6D6E71"/>
          </a:solidFill>
        </p:grpSpPr>
        <p:sp>
          <p:nvSpPr>
            <p:cNvPr id="7" name="Freeform 90"/>
            <p:cNvSpPr>
              <a:spLocks/>
            </p:cNvSpPr>
            <p:nvPr/>
          </p:nvSpPr>
          <p:spPr bwMode="auto">
            <a:xfrm>
              <a:off x="3424238" y="5226050"/>
              <a:ext cx="1433513" cy="952500"/>
            </a:xfrm>
            <a:custGeom>
              <a:avLst/>
              <a:gdLst/>
              <a:ahLst/>
              <a:cxnLst>
                <a:cxn ang="0">
                  <a:pos x="337" y="240"/>
                </a:cxn>
                <a:cxn ang="0">
                  <a:pos x="62" y="240"/>
                </a:cxn>
                <a:cxn ang="0">
                  <a:pos x="37" y="241"/>
                </a:cxn>
                <a:cxn ang="0">
                  <a:pos x="25" y="241"/>
                </a:cxn>
                <a:cxn ang="0">
                  <a:pos x="24" y="241"/>
                </a:cxn>
                <a:cxn ang="0">
                  <a:pos x="24" y="240"/>
                </a:cxn>
                <a:cxn ang="0">
                  <a:pos x="24" y="193"/>
                </a:cxn>
                <a:cxn ang="0">
                  <a:pos x="24" y="110"/>
                </a:cxn>
                <a:cxn ang="0">
                  <a:pos x="23" y="29"/>
                </a:cxn>
                <a:cxn ang="0">
                  <a:pos x="22" y="13"/>
                </a:cxn>
                <a:cxn ang="0">
                  <a:pos x="23" y="11"/>
                </a:cxn>
                <a:cxn ang="0">
                  <a:pos x="27" y="19"/>
                </a:cxn>
                <a:cxn ang="0">
                  <a:pos x="33" y="29"/>
                </a:cxn>
                <a:cxn ang="0">
                  <a:pos x="40" y="25"/>
                </a:cxn>
                <a:cxn ang="0">
                  <a:pos x="36" y="15"/>
                </a:cxn>
                <a:cxn ang="0">
                  <a:pos x="31" y="6"/>
                </a:cxn>
                <a:cxn ang="0">
                  <a:pos x="28" y="2"/>
                </a:cxn>
                <a:cxn ang="0">
                  <a:pos x="28" y="1"/>
                </a:cxn>
                <a:cxn ang="0">
                  <a:pos x="28" y="1"/>
                </a:cxn>
                <a:cxn ang="0">
                  <a:pos x="28" y="1"/>
                </a:cxn>
                <a:cxn ang="0">
                  <a:pos x="28" y="1"/>
                </a:cxn>
                <a:cxn ang="0">
                  <a:pos x="28" y="1"/>
                </a:cxn>
                <a:cxn ang="0">
                  <a:pos x="21" y="0"/>
                </a:cxn>
                <a:cxn ang="0">
                  <a:pos x="21" y="0"/>
                </a:cxn>
                <a:cxn ang="0">
                  <a:pos x="20" y="2"/>
                </a:cxn>
                <a:cxn ang="0">
                  <a:pos x="18" y="4"/>
                </a:cxn>
                <a:cxn ang="0">
                  <a:pos x="2" y="30"/>
                </a:cxn>
                <a:cxn ang="0">
                  <a:pos x="5" y="33"/>
                </a:cxn>
                <a:cxn ang="0">
                  <a:pos x="21" y="14"/>
                </a:cxn>
                <a:cxn ang="0">
                  <a:pos x="17" y="29"/>
                </a:cxn>
                <a:cxn ang="0">
                  <a:pos x="15" y="112"/>
                </a:cxn>
                <a:cxn ang="0">
                  <a:pos x="13" y="193"/>
                </a:cxn>
                <a:cxn ang="0">
                  <a:pos x="13" y="238"/>
                </a:cxn>
                <a:cxn ang="0">
                  <a:pos x="13" y="244"/>
                </a:cxn>
                <a:cxn ang="0">
                  <a:pos x="13" y="245"/>
                </a:cxn>
                <a:cxn ang="0">
                  <a:pos x="13" y="246"/>
                </a:cxn>
                <a:cxn ang="0">
                  <a:pos x="13" y="246"/>
                </a:cxn>
                <a:cxn ang="0">
                  <a:pos x="19" y="253"/>
                </a:cxn>
                <a:cxn ang="0">
                  <a:pos x="20" y="253"/>
                </a:cxn>
                <a:cxn ang="0">
                  <a:pos x="22" y="253"/>
                </a:cxn>
                <a:cxn ang="0">
                  <a:pos x="34" y="253"/>
                </a:cxn>
                <a:cxn ang="0">
                  <a:pos x="58" y="253"/>
                </a:cxn>
                <a:cxn ang="0">
                  <a:pos x="337" y="253"/>
                </a:cxn>
                <a:cxn ang="0">
                  <a:pos x="337" y="240"/>
                </a:cxn>
              </a:cxnLst>
              <a:rect l="0" t="0" r="r" b="b"/>
              <a:pathLst>
                <a:path w="382" h="254">
                  <a:moveTo>
                    <a:pt x="337" y="240"/>
                  </a:moveTo>
                  <a:cubicBezTo>
                    <a:pt x="327" y="238"/>
                    <a:pt x="193" y="239"/>
                    <a:pt x="62" y="240"/>
                  </a:cubicBezTo>
                  <a:cubicBezTo>
                    <a:pt x="37" y="241"/>
                    <a:pt x="37" y="241"/>
                    <a:pt x="37" y="241"/>
                  </a:cubicBezTo>
                  <a:cubicBezTo>
                    <a:pt x="25" y="241"/>
                    <a:pt x="25" y="241"/>
                    <a:pt x="25" y="241"/>
                  </a:cubicBezTo>
                  <a:cubicBezTo>
                    <a:pt x="24" y="241"/>
                    <a:pt x="24" y="241"/>
                    <a:pt x="24" y="241"/>
                  </a:cubicBezTo>
                  <a:cubicBezTo>
                    <a:pt x="24" y="240"/>
                    <a:pt x="24" y="240"/>
                    <a:pt x="24" y="240"/>
                  </a:cubicBezTo>
                  <a:cubicBezTo>
                    <a:pt x="24" y="224"/>
                    <a:pt x="24" y="208"/>
                    <a:pt x="24" y="193"/>
                  </a:cubicBezTo>
                  <a:cubicBezTo>
                    <a:pt x="24" y="162"/>
                    <a:pt x="24" y="134"/>
                    <a:pt x="24" y="110"/>
                  </a:cubicBezTo>
                  <a:cubicBezTo>
                    <a:pt x="24" y="61"/>
                    <a:pt x="23" y="29"/>
                    <a:pt x="23" y="29"/>
                  </a:cubicBezTo>
                  <a:cubicBezTo>
                    <a:pt x="23" y="17"/>
                    <a:pt x="23" y="13"/>
                    <a:pt x="22" y="13"/>
                  </a:cubicBezTo>
                  <a:cubicBezTo>
                    <a:pt x="23" y="12"/>
                    <a:pt x="23" y="12"/>
                    <a:pt x="23" y="11"/>
                  </a:cubicBezTo>
                  <a:cubicBezTo>
                    <a:pt x="25" y="14"/>
                    <a:pt x="26" y="16"/>
                    <a:pt x="27" y="19"/>
                  </a:cubicBezTo>
                  <a:cubicBezTo>
                    <a:pt x="30" y="24"/>
                    <a:pt x="32" y="28"/>
                    <a:pt x="33" y="29"/>
                  </a:cubicBezTo>
                  <a:cubicBezTo>
                    <a:pt x="36" y="34"/>
                    <a:pt x="39" y="28"/>
                    <a:pt x="40" y="25"/>
                  </a:cubicBezTo>
                  <a:cubicBezTo>
                    <a:pt x="41" y="25"/>
                    <a:pt x="39" y="21"/>
                    <a:pt x="36" y="15"/>
                  </a:cubicBezTo>
                  <a:cubicBezTo>
                    <a:pt x="35" y="13"/>
                    <a:pt x="33" y="10"/>
                    <a:pt x="31" y="6"/>
                  </a:cubicBezTo>
                  <a:cubicBezTo>
                    <a:pt x="28" y="2"/>
                    <a:pt x="28" y="2"/>
                    <a:pt x="28" y="2"/>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14" y="0"/>
                    <a:pt x="24" y="0"/>
                    <a:pt x="21" y="0"/>
                  </a:cubicBezTo>
                  <a:cubicBezTo>
                    <a:pt x="21" y="0"/>
                    <a:pt x="21" y="0"/>
                    <a:pt x="21" y="0"/>
                  </a:cubicBezTo>
                  <a:cubicBezTo>
                    <a:pt x="20" y="2"/>
                    <a:pt x="20" y="2"/>
                    <a:pt x="20" y="2"/>
                  </a:cubicBezTo>
                  <a:cubicBezTo>
                    <a:pt x="18" y="4"/>
                    <a:pt x="18" y="4"/>
                    <a:pt x="18" y="4"/>
                  </a:cubicBezTo>
                  <a:cubicBezTo>
                    <a:pt x="10" y="17"/>
                    <a:pt x="2" y="30"/>
                    <a:pt x="2" y="30"/>
                  </a:cubicBezTo>
                  <a:cubicBezTo>
                    <a:pt x="0" y="33"/>
                    <a:pt x="3" y="33"/>
                    <a:pt x="5" y="33"/>
                  </a:cubicBezTo>
                  <a:cubicBezTo>
                    <a:pt x="7" y="32"/>
                    <a:pt x="13" y="24"/>
                    <a:pt x="21" y="14"/>
                  </a:cubicBezTo>
                  <a:cubicBezTo>
                    <a:pt x="20" y="16"/>
                    <a:pt x="19" y="22"/>
                    <a:pt x="17" y="29"/>
                  </a:cubicBezTo>
                  <a:cubicBezTo>
                    <a:pt x="16" y="32"/>
                    <a:pt x="16" y="65"/>
                    <a:pt x="15" y="112"/>
                  </a:cubicBezTo>
                  <a:cubicBezTo>
                    <a:pt x="14" y="136"/>
                    <a:pt x="14" y="163"/>
                    <a:pt x="13" y="193"/>
                  </a:cubicBezTo>
                  <a:cubicBezTo>
                    <a:pt x="13" y="207"/>
                    <a:pt x="13" y="222"/>
                    <a:pt x="13" y="238"/>
                  </a:cubicBezTo>
                  <a:cubicBezTo>
                    <a:pt x="13" y="244"/>
                    <a:pt x="13" y="244"/>
                    <a:pt x="13" y="244"/>
                  </a:cubicBezTo>
                  <a:cubicBezTo>
                    <a:pt x="13" y="245"/>
                    <a:pt x="13" y="245"/>
                    <a:pt x="13" y="245"/>
                  </a:cubicBezTo>
                  <a:cubicBezTo>
                    <a:pt x="13" y="246"/>
                    <a:pt x="13" y="246"/>
                    <a:pt x="13" y="246"/>
                  </a:cubicBezTo>
                  <a:cubicBezTo>
                    <a:pt x="13" y="246"/>
                    <a:pt x="13" y="246"/>
                    <a:pt x="13" y="246"/>
                  </a:cubicBezTo>
                  <a:cubicBezTo>
                    <a:pt x="7" y="240"/>
                    <a:pt x="20" y="254"/>
                    <a:pt x="19" y="253"/>
                  </a:cubicBezTo>
                  <a:cubicBezTo>
                    <a:pt x="20" y="253"/>
                    <a:pt x="20" y="253"/>
                    <a:pt x="20" y="253"/>
                  </a:cubicBezTo>
                  <a:cubicBezTo>
                    <a:pt x="22" y="253"/>
                    <a:pt x="22" y="253"/>
                    <a:pt x="22" y="253"/>
                  </a:cubicBezTo>
                  <a:cubicBezTo>
                    <a:pt x="34" y="253"/>
                    <a:pt x="34" y="253"/>
                    <a:pt x="34" y="253"/>
                  </a:cubicBezTo>
                  <a:cubicBezTo>
                    <a:pt x="58" y="253"/>
                    <a:pt x="58" y="253"/>
                    <a:pt x="58" y="253"/>
                  </a:cubicBezTo>
                  <a:cubicBezTo>
                    <a:pt x="184" y="253"/>
                    <a:pt x="314" y="253"/>
                    <a:pt x="337" y="253"/>
                  </a:cubicBezTo>
                  <a:cubicBezTo>
                    <a:pt x="382" y="252"/>
                    <a:pt x="355" y="244"/>
                    <a:pt x="337" y="2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91"/>
            <p:cNvSpPr>
              <a:spLocks/>
            </p:cNvSpPr>
            <p:nvPr/>
          </p:nvSpPr>
          <p:spPr bwMode="auto">
            <a:xfrm>
              <a:off x="4714875" y="6054725"/>
              <a:ext cx="123825" cy="187325"/>
            </a:xfrm>
            <a:custGeom>
              <a:avLst/>
              <a:gdLst/>
              <a:ahLst/>
              <a:cxnLst>
                <a:cxn ang="0">
                  <a:pos x="33" y="24"/>
                </a:cxn>
                <a:cxn ang="0">
                  <a:pos x="33" y="24"/>
                </a:cxn>
                <a:cxn ang="0">
                  <a:pos x="33" y="24"/>
                </a:cxn>
                <a:cxn ang="0">
                  <a:pos x="33" y="24"/>
                </a:cxn>
                <a:cxn ang="0">
                  <a:pos x="33" y="24"/>
                </a:cxn>
                <a:cxn ang="0">
                  <a:pos x="32" y="23"/>
                </a:cxn>
                <a:cxn ang="0">
                  <a:pos x="8" y="2"/>
                </a:cxn>
                <a:cxn ang="0">
                  <a:pos x="5" y="5"/>
                </a:cxn>
                <a:cxn ang="0">
                  <a:pos x="24" y="27"/>
                </a:cxn>
                <a:cxn ang="0">
                  <a:pos x="21" y="29"/>
                </a:cxn>
                <a:cxn ang="0">
                  <a:pos x="13" y="36"/>
                </a:cxn>
                <a:cxn ang="0">
                  <a:pos x="3" y="44"/>
                </a:cxn>
                <a:cxn ang="0">
                  <a:pos x="9" y="50"/>
                </a:cxn>
                <a:cxn ang="0">
                  <a:pos x="18" y="44"/>
                </a:cxn>
                <a:cxn ang="0">
                  <a:pos x="26" y="37"/>
                </a:cxn>
                <a:cxn ang="0">
                  <a:pos x="30" y="33"/>
                </a:cxn>
                <a:cxn ang="0">
                  <a:pos x="32" y="31"/>
                </a:cxn>
                <a:cxn ang="0">
                  <a:pos x="33" y="30"/>
                </a:cxn>
                <a:cxn ang="0">
                  <a:pos x="33" y="30"/>
                </a:cxn>
                <a:cxn ang="0">
                  <a:pos x="33" y="24"/>
                </a:cxn>
              </a:cxnLst>
              <a:rect l="0" t="0" r="r" b="b"/>
              <a:pathLst>
                <a:path w="33" h="50">
                  <a:moveTo>
                    <a:pt x="33" y="24"/>
                  </a:moveTo>
                  <a:cubicBezTo>
                    <a:pt x="33" y="24"/>
                    <a:pt x="33" y="24"/>
                    <a:pt x="33" y="24"/>
                  </a:cubicBezTo>
                  <a:cubicBezTo>
                    <a:pt x="33" y="24"/>
                    <a:pt x="33" y="24"/>
                    <a:pt x="33" y="24"/>
                  </a:cubicBezTo>
                  <a:cubicBezTo>
                    <a:pt x="33" y="24"/>
                    <a:pt x="33" y="24"/>
                    <a:pt x="33" y="24"/>
                  </a:cubicBezTo>
                  <a:cubicBezTo>
                    <a:pt x="33" y="24"/>
                    <a:pt x="33" y="24"/>
                    <a:pt x="33" y="24"/>
                  </a:cubicBezTo>
                  <a:cubicBezTo>
                    <a:pt x="32" y="23"/>
                    <a:pt x="32" y="23"/>
                    <a:pt x="32" y="23"/>
                  </a:cubicBezTo>
                  <a:cubicBezTo>
                    <a:pt x="20" y="12"/>
                    <a:pt x="8" y="2"/>
                    <a:pt x="8" y="2"/>
                  </a:cubicBezTo>
                  <a:cubicBezTo>
                    <a:pt x="5" y="0"/>
                    <a:pt x="5" y="2"/>
                    <a:pt x="5" y="5"/>
                  </a:cubicBezTo>
                  <a:cubicBezTo>
                    <a:pt x="5" y="6"/>
                    <a:pt x="14" y="16"/>
                    <a:pt x="24" y="27"/>
                  </a:cubicBezTo>
                  <a:cubicBezTo>
                    <a:pt x="21" y="29"/>
                    <a:pt x="21" y="29"/>
                    <a:pt x="21" y="29"/>
                  </a:cubicBezTo>
                  <a:cubicBezTo>
                    <a:pt x="18" y="31"/>
                    <a:pt x="15" y="34"/>
                    <a:pt x="13" y="36"/>
                  </a:cubicBezTo>
                  <a:cubicBezTo>
                    <a:pt x="8" y="40"/>
                    <a:pt x="4" y="43"/>
                    <a:pt x="3" y="44"/>
                  </a:cubicBezTo>
                  <a:cubicBezTo>
                    <a:pt x="0" y="48"/>
                    <a:pt x="5" y="50"/>
                    <a:pt x="9" y="50"/>
                  </a:cubicBezTo>
                  <a:cubicBezTo>
                    <a:pt x="9" y="50"/>
                    <a:pt x="13" y="48"/>
                    <a:pt x="18" y="44"/>
                  </a:cubicBezTo>
                  <a:cubicBezTo>
                    <a:pt x="20" y="42"/>
                    <a:pt x="23" y="39"/>
                    <a:pt x="26" y="37"/>
                  </a:cubicBezTo>
                  <a:cubicBezTo>
                    <a:pt x="30" y="33"/>
                    <a:pt x="30" y="33"/>
                    <a:pt x="30" y="33"/>
                  </a:cubicBezTo>
                  <a:cubicBezTo>
                    <a:pt x="32" y="31"/>
                    <a:pt x="32" y="31"/>
                    <a:pt x="32" y="31"/>
                  </a:cubicBezTo>
                  <a:cubicBezTo>
                    <a:pt x="33" y="30"/>
                    <a:pt x="33" y="30"/>
                    <a:pt x="33" y="30"/>
                  </a:cubicBezTo>
                  <a:cubicBezTo>
                    <a:pt x="33" y="30"/>
                    <a:pt x="33" y="30"/>
                    <a:pt x="33" y="30"/>
                  </a:cubicBezTo>
                  <a:cubicBezTo>
                    <a:pt x="33" y="32"/>
                    <a:pt x="33" y="19"/>
                    <a:pt x="33"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Rectangle 9"/>
          <p:cNvSpPr>
            <a:spLocks noChangeArrowheads="1"/>
          </p:cNvSpPr>
          <p:nvPr/>
        </p:nvSpPr>
        <p:spPr bwMode="auto">
          <a:xfrm>
            <a:off x="228599" y="509995"/>
            <a:ext cx="8608209" cy="914400"/>
          </a:xfrm>
          <a:prstGeom prst="rect">
            <a:avLst/>
          </a:prstGeom>
          <a:noFill/>
          <a:ln w="9525">
            <a:noFill/>
            <a:miter lim="800000"/>
            <a:headEnd/>
            <a:tailEnd/>
          </a:ln>
          <a:effectLst/>
        </p:spPr>
        <p:txBody>
          <a:bodyPr/>
          <a:lstStyle/>
          <a:p>
            <a:pPr marL="742950" lvl="0" indent="-742950" algn="ctr">
              <a:spcBef>
                <a:spcPct val="20000"/>
              </a:spcBef>
              <a:buClr>
                <a:srgbClr val="F0A000"/>
              </a:buClr>
              <a:buAutoNum type="alphaLcPeriod"/>
              <a:defRPr/>
            </a:pPr>
            <a:r>
              <a:rPr lang="en-US" sz="3600" b="1" kern="0" dirty="0" smtClean="0">
                <a:solidFill>
                  <a:schemeClr val="tx1">
                    <a:lumMod val="65000"/>
                    <a:lumOff val="35000"/>
                  </a:schemeClr>
                </a:solidFill>
                <a:latin typeface="Segoe Print" pitchFamily="2" charset="0"/>
                <a:cs typeface="Arial" pitchFamily="34" charset="0"/>
              </a:rPr>
              <a:t>Batting average</a:t>
            </a:r>
          </a:p>
          <a:p>
            <a:pPr marL="742950" lvl="0" indent="-742950" algn="ctr">
              <a:spcBef>
                <a:spcPct val="20000"/>
              </a:spcBef>
              <a:buClr>
                <a:srgbClr val="F0A000"/>
              </a:buClr>
              <a:buAutoNum type="alphaLcPeriod"/>
              <a:defRPr/>
            </a:pPr>
            <a:r>
              <a:rPr lang="en-US" sz="3600" b="1" kern="0" dirty="0" smtClean="0">
                <a:solidFill>
                  <a:schemeClr val="tx1">
                    <a:lumMod val="65000"/>
                    <a:lumOff val="35000"/>
                  </a:schemeClr>
                </a:solidFill>
                <a:latin typeface="Segoe Print" pitchFamily="2" charset="0"/>
                <a:cs typeface="Arial" pitchFamily="34" charset="0"/>
              </a:rPr>
              <a:t>On-base percentage</a:t>
            </a:r>
          </a:p>
        </p:txBody>
      </p:sp>
      <p:sp>
        <p:nvSpPr>
          <p:cNvPr id="13" name="Freeform 46"/>
          <p:cNvSpPr>
            <a:spLocks/>
          </p:cNvSpPr>
          <p:nvPr/>
        </p:nvSpPr>
        <p:spPr bwMode="auto">
          <a:xfrm>
            <a:off x="7458052" y="1213568"/>
            <a:ext cx="1517349"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rgbClr val="00B050"/>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algn="ctr"/>
            <a:r>
              <a:rPr lang="en-US" sz="2400" b="1" dirty="0" smtClean="0"/>
              <a:t>b</a:t>
            </a:r>
            <a:endParaRPr lang="en-US" b="1" dirty="0"/>
          </a:p>
        </p:txBody>
      </p:sp>
      <p:sp>
        <p:nvSpPr>
          <p:cNvPr id="14" name="Freeform 46"/>
          <p:cNvSpPr>
            <a:spLocks/>
          </p:cNvSpPr>
          <p:nvPr/>
        </p:nvSpPr>
        <p:spPr bwMode="auto">
          <a:xfrm rot="21320625">
            <a:off x="7549957" y="605251"/>
            <a:ext cx="1445551" cy="454621"/>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ln>
            <a:headEnd/>
            <a:tailEn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p>
            <a:pPr algn="ctr"/>
            <a:r>
              <a:rPr lang="en-US" sz="2400" b="1" dirty="0" smtClean="0"/>
              <a:t>a</a:t>
            </a:r>
            <a:endParaRPr lang="en-US" b="1" dirty="0"/>
          </a:p>
        </p:txBody>
      </p:sp>
      <p:sp>
        <p:nvSpPr>
          <p:cNvPr id="17" name="Rectangle 16"/>
          <p:cNvSpPr>
            <a:spLocks noChangeArrowheads="1"/>
          </p:cNvSpPr>
          <p:nvPr/>
        </p:nvSpPr>
        <p:spPr bwMode="auto">
          <a:xfrm>
            <a:off x="3817177" y="5564997"/>
            <a:ext cx="2133600" cy="588169"/>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Wins</a:t>
            </a:r>
          </a:p>
        </p:txBody>
      </p:sp>
      <p:sp>
        <p:nvSpPr>
          <p:cNvPr id="19" name="Rectangle 18"/>
          <p:cNvSpPr>
            <a:spLocks noChangeArrowheads="1"/>
          </p:cNvSpPr>
          <p:nvPr/>
        </p:nvSpPr>
        <p:spPr bwMode="auto">
          <a:xfrm>
            <a:off x="-244004" y="2302576"/>
            <a:ext cx="2133600" cy="588169"/>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200" b="1" kern="0" dirty="0" smtClean="0">
                <a:solidFill>
                  <a:schemeClr val="tx1">
                    <a:lumMod val="65000"/>
                    <a:lumOff val="35000"/>
                  </a:schemeClr>
                </a:solidFill>
                <a:latin typeface="Segoe Print" pitchFamily="2" charset="0"/>
                <a:cs typeface="Arial" pitchFamily="34" charset="0"/>
              </a:rPr>
              <a:t>High Cost to acquire</a:t>
            </a:r>
            <a:endParaRPr lang="en-US" sz="3600" b="1" kern="0" dirty="0" smtClean="0">
              <a:solidFill>
                <a:schemeClr val="tx1">
                  <a:lumMod val="65000"/>
                  <a:lumOff val="35000"/>
                </a:schemeClr>
              </a:solidFill>
              <a:latin typeface="Segoe Print" pitchFamily="2" charset="0"/>
              <a:cs typeface="Arial" pitchFamily="34" charset="0"/>
            </a:endParaRPr>
          </a:p>
        </p:txBody>
      </p:sp>
      <p:sp>
        <p:nvSpPr>
          <p:cNvPr id="20" name="Rectangle 19"/>
          <p:cNvSpPr>
            <a:spLocks noChangeArrowheads="1"/>
          </p:cNvSpPr>
          <p:nvPr/>
        </p:nvSpPr>
        <p:spPr bwMode="auto">
          <a:xfrm>
            <a:off x="-108333" y="4089719"/>
            <a:ext cx="1997929" cy="588169"/>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200" b="1" kern="0" dirty="0" smtClean="0">
                <a:solidFill>
                  <a:schemeClr val="tx1">
                    <a:lumMod val="65000"/>
                    <a:lumOff val="35000"/>
                  </a:schemeClr>
                </a:solidFill>
                <a:latin typeface="Segoe Print" pitchFamily="2" charset="0"/>
                <a:cs typeface="Arial" pitchFamily="34" charset="0"/>
              </a:rPr>
              <a:t>Low Cost to acquire</a:t>
            </a:r>
          </a:p>
        </p:txBody>
      </p:sp>
      <p:sp>
        <p:nvSpPr>
          <p:cNvPr id="21" name="Freeform 46"/>
          <p:cNvSpPr>
            <a:spLocks/>
          </p:cNvSpPr>
          <p:nvPr/>
        </p:nvSpPr>
        <p:spPr bwMode="auto">
          <a:xfrm rot="21320625">
            <a:off x="6276398" y="2681971"/>
            <a:ext cx="467032" cy="423972"/>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ln>
            <a:headEnd/>
            <a:tailEn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p>
            <a:pPr algn="ctr"/>
            <a:r>
              <a:rPr lang="en-US" sz="2000" b="1" dirty="0" smtClean="0"/>
              <a:t>a</a:t>
            </a:r>
            <a:endParaRPr lang="en-US" sz="2000" b="1" dirty="0"/>
          </a:p>
        </p:txBody>
      </p:sp>
      <p:sp>
        <p:nvSpPr>
          <p:cNvPr id="22" name="Freeform 46"/>
          <p:cNvSpPr>
            <a:spLocks/>
          </p:cNvSpPr>
          <p:nvPr/>
        </p:nvSpPr>
        <p:spPr bwMode="auto">
          <a:xfrm>
            <a:off x="5517283" y="4383804"/>
            <a:ext cx="453875"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rgbClr val="00B050"/>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algn="ctr"/>
            <a:r>
              <a:rPr lang="en-US" sz="2000" b="1" dirty="0" smtClean="0"/>
              <a:t>b</a:t>
            </a:r>
            <a:endParaRPr lang="en-US" sz="2000" b="1" dirty="0"/>
          </a:p>
        </p:txBody>
      </p:sp>
      <p:sp>
        <p:nvSpPr>
          <p:cNvPr id="23" name="Freeform 46"/>
          <p:cNvSpPr>
            <a:spLocks/>
          </p:cNvSpPr>
          <p:nvPr/>
        </p:nvSpPr>
        <p:spPr bwMode="auto">
          <a:xfrm>
            <a:off x="4078829" y="3790905"/>
            <a:ext cx="453875"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4" name="Freeform 46"/>
          <p:cNvSpPr>
            <a:spLocks/>
          </p:cNvSpPr>
          <p:nvPr/>
        </p:nvSpPr>
        <p:spPr bwMode="auto">
          <a:xfrm>
            <a:off x="3590240" y="3232878"/>
            <a:ext cx="453875"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5" name="Freeform 46"/>
          <p:cNvSpPr>
            <a:spLocks/>
          </p:cNvSpPr>
          <p:nvPr/>
        </p:nvSpPr>
        <p:spPr bwMode="auto">
          <a:xfrm>
            <a:off x="4124404" y="2735171"/>
            <a:ext cx="453875"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6" name="Freeform 46"/>
          <p:cNvSpPr>
            <a:spLocks/>
          </p:cNvSpPr>
          <p:nvPr/>
        </p:nvSpPr>
        <p:spPr bwMode="auto">
          <a:xfrm>
            <a:off x="2866251" y="3232475"/>
            <a:ext cx="453875"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 name="Cloud Callout 1"/>
          <p:cNvSpPr/>
          <p:nvPr/>
        </p:nvSpPr>
        <p:spPr>
          <a:xfrm>
            <a:off x="6259960" y="4935866"/>
            <a:ext cx="2454113" cy="1616075"/>
          </a:xfrm>
          <a:prstGeom prst="cloudCallout">
            <a:avLst>
              <a:gd name="adj1" fmla="val -45673"/>
              <a:gd name="adj2" fmla="val -52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Don’t forget to mention often used as a tie-breaker</a:t>
            </a:r>
            <a:endParaRPr lang="en-US" dirty="0"/>
          </a:p>
        </p:txBody>
      </p:sp>
    </p:spTree>
    <p:extLst>
      <p:ext uri="{BB962C8B-B14F-4D97-AF65-F5344CB8AC3E}">
        <p14:creationId xmlns:p14="http://schemas.microsoft.com/office/powerpoint/2010/main" val="1677463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a:t>
            </a:r>
            <a:r>
              <a:rPr lang="en-US" dirty="0" err="1" smtClean="0"/>
              <a:t>t_magennis</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125</a:t>
            </a:fld>
            <a:endParaRPr lang="en-US" dirty="0"/>
          </a:p>
        </p:txBody>
      </p:sp>
      <p:grpSp>
        <p:nvGrpSpPr>
          <p:cNvPr id="5" name="Grupa 23"/>
          <p:cNvGrpSpPr/>
          <p:nvPr/>
        </p:nvGrpSpPr>
        <p:grpSpPr>
          <a:xfrm>
            <a:off x="1851241" y="2480423"/>
            <a:ext cx="6311729" cy="3124200"/>
            <a:chOff x="3424238" y="5226050"/>
            <a:chExt cx="1433513" cy="1016000"/>
          </a:xfrm>
          <a:solidFill>
            <a:srgbClr val="6D6E71"/>
          </a:solidFill>
        </p:grpSpPr>
        <p:sp>
          <p:nvSpPr>
            <p:cNvPr id="7" name="Freeform 90"/>
            <p:cNvSpPr>
              <a:spLocks/>
            </p:cNvSpPr>
            <p:nvPr/>
          </p:nvSpPr>
          <p:spPr bwMode="auto">
            <a:xfrm>
              <a:off x="3424238" y="5226050"/>
              <a:ext cx="1433513" cy="952500"/>
            </a:xfrm>
            <a:custGeom>
              <a:avLst/>
              <a:gdLst/>
              <a:ahLst/>
              <a:cxnLst>
                <a:cxn ang="0">
                  <a:pos x="337" y="240"/>
                </a:cxn>
                <a:cxn ang="0">
                  <a:pos x="62" y="240"/>
                </a:cxn>
                <a:cxn ang="0">
                  <a:pos x="37" y="241"/>
                </a:cxn>
                <a:cxn ang="0">
                  <a:pos x="25" y="241"/>
                </a:cxn>
                <a:cxn ang="0">
                  <a:pos x="24" y="241"/>
                </a:cxn>
                <a:cxn ang="0">
                  <a:pos x="24" y="240"/>
                </a:cxn>
                <a:cxn ang="0">
                  <a:pos x="24" y="193"/>
                </a:cxn>
                <a:cxn ang="0">
                  <a:pos x="24" y="110"/>
                </a:cxn>
                <a:cxn ang="0">
                  <a:pos x="23" y="29"/>
                </a:cxn>
                <a:cxn ang="0">
                  <a:pos x="22" y="13"/>
                </a:cxn>
                <a:cxn ang="0">
                  <a:pos x="23" y="11"/>
                </a:cxn>
                <a:cxn ang="0">
                  <a:pos x="27" y="19"/>
                </a:cxn>
                <a:cxn ang="0">
                  <a:pos x="33" y="29"/>
                </a:cxn>
                <a:cxn ang="0">
                  <a:pos x="40" y="25"/>
                </a:cxn>
                <a:cxn ang="0">
                  <a:pos x="36" y="15"/>
                </a:cxn>
                <a:cxn ang="0">
                  <a:pos x="31" y="6"/>
                </a:cxn>
                <a:cxn ang="0">
                  <a:pos x="28" y="2"/>
                </a:cxn>
                <a:cxn ang="0">
                  <a:pos x="28" y="1"/>
                </a:cxn>
                <a:cxn ang="0">
                  <a:pos x="28" y="1"/>
                </a:cxn>
                <a:cxn ang="0">
                  <a:pos x="28" y="1"/>
                </a:cxn>
                <a:cxn ang="0">
                  <a:pos x="28" y="1"/>
                </a:cxn>
                <a:cxn ang="0">
                  <a:pos x="28" y="1"/>
                </a:cxn>
                <a:cxn ang="0">
                  <a:pos x="21" y="0"/>
                </a:cxn>
                <a:cxn ang="0">
                  <a:pos x="21" y="0"/>
                </a:cxn>
                <a:cxn ang="0">
                  <a:pos x="20" y="2"/>
                </a:cxn>
                <a:cxn ang="0">
                  <a:pos x="18" y="4"/>
                </a:cxn>
                <a:cxn ang="0">
                  <a:pos x="2" y="30"/>
                </a:cxn>
                <a:cxn ang="0">
                  <a:pos x="5" y="33"/>
                </a:cxn>
                <a:cxn ang="0">
                  <a:pos x="21" y="14"/>
                </a:cxn>
                <a:cxn ang="0">
                  <a:pos x="17" y="29"/>
                </a:cxn>
                <a:cxn ang="0">
                  <a:pos x="15" y="112"/>
                </a:cxn>
                <a:cxn ang="0">
                  <a:pos x="13" y="193"/>
                </a:cxn>
                <a:cxn ang="0">
                  <a:pos x="13" y="238"/>
                </a:cxn>
                <a:cxn ang="0">
                  <a:pos x="13" y="244"/>
                </a:cxn>
                <a:cxn ang="0">
                  <a:pos x="13" y="245"/>
                </a:cxn>
                <a:cxn ang="0">
                  <a:pos x="13" y="246"/>
                </a:cxn>
                <a:cxn ang="0">
                  <a:pos x="13" y="246"/>
                </a:cxn>
                <a:cxn ang="0">
                  <a:pos x="19" y="253"/>
                </a:cxn>
                <a:cxn ang="0">
                  <a:pos x="20" y="253"/>
                </a:cxn>
                <a:cxn ang="0">
                  <a:pos x="22" y="253"/>
                </a:cxn>
                <a:cxn ang="0">
                  <a:pos x="34" y="253"/>
                </a:cxn>
                <a:cxn ang="0">
                  <a:pos x="58" y="253"/>
                </a:cxn>
                <a:cxn ang="0">
                  <a:pos x="337" y="253"/>
                </a:cxn>
                <a:cxn ang="0">
                  <a:pos x="337" y="240"/>
                </a:cxn>
              </a:cxnLst>
              <a:rect l="0" t="0" r="r" b="b"/>
              <a:pathLst>
                <a:path w="382" h="254">
                  <a:moveTo>
                    <a:pt x="337" y="240"/>
                  </a:moveTo>
                  <a:cubicBezTo>
                    <a:pt x="327" y="238"/>
                    <a:pt x="193" y="239"/>
                    <a:pt x="62" y="240"/>
                  </a:cubicBezTo>
                  <a:cubicBezTo>
                    <a:pt x="37" y="241"/>
                    <a:pt x="37" y="241"/>
                    <a:pt x="37" y="241"/>
                  </a:cubicBezTo>
                  <a:cubicBezTo>
                    <a:pt x="25" y="241"/>
                    <a:pt x="25" y="241"/>
                    <a:pt x="25" y="241"/>
                  </a:cubicBezTo>
                  <a:cubicBezTo>
                    <a:pt x="24" y="241"/>
                    <a:pt x="24" y="241"/>
                    <a:pt x="24" y="241"/>
                  </a:cubicBezTo>
                  <a:cubicBezTo>
                    <a:pt x="24" y="240"/>
                    <a:pt x="24" y="240"/>
                    <a:pt x="24" y="240"/>
                  </a:cubicBezTo>
                  <a:cubicBezTo>
                    <a:pt x="24" y="224"/>
                    <a:pt x="24" y="208"/>
                    <a:pt x="24" y="193"/>
                  </a:cubicBezTo>
                  <a:cubicBezTo>
                    <a:pt x="24" y="162"/>
                    <a:pt x="24" y="134"/>
                    <a:pt x="24" y="110"/>
                  </a:cubicBezTo>
                  <a:cubicBezTo>
                    <a:pt x="24" y="61"/>
                    <a:pt x="23" y="29"/>
                    <a:pt x="23" y="29"/>
                  </a:cubicBezTo>
                  <a:cubicBezTo>
                    <a:pt x="23" y="17"/>
                    <a:pt x="23" y="13"/>
                    <a:pt x="22" y="13"/>
                  </a:cubicBezTo>
                  <a:cubicBezTo>
                    <a:pt x="23" y="12"/>
                    <a:pt x="23" y="12"/>
                    <a:pt x="23" y="11"/>
                  </a:cubicBezTo>
                  <a:cubicBezTo>
                    <a:pt x="25" y="14"/>
                    <a:pt x="26" y="16"/>
                    <a:pt x="27" y="19"/>
                  </a:cubicBezTo>
                  <a:cubicBezTo>
                    <a:pt x="30" y="24"/>
                    <a:pt x="32" y="28"/>
                    <a:pt x="33" y="29"/>
                  </a:cubicBezTo>
                  <a:cubicBezTo>
                    <a:pt x="36" y="34"/>
                    <a:pt x="39" y="28"/>
                    <a:pt x="40" y="25"/>
                  </a:cubicBezTo>
                  <a:cubicBezTo>
                    <a:pt x="41" y="25"/>
                    <a:pt x="39" y="21"/>
                    <a:pt x="36" y="15"/>
                  </a:cubicBezTo>
                  <a:cubicBezTo>
                    <a:pt x="35" y="13"/>
                    <a:pt x="33" y="10"/>
                    <a:pt x="31" y="6"/>
                  </a:cubicBezTo>
                  <a:cubicBezTo>
                    <a:pt x="28" y="2"/>
                    <a:pt x="28" y="2"/>
                    <a:pt x="28" y="2"/>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14" y="0"/>
                    <a:pt x="24" y="0"/>
                    <a:pt x="21" y="0"/>
                  </a:cubicBezTo>
                  <a:cubicBezTo>
                    <a:pt x="21" y="0"/>
                    <a:pt x="21" y="0"/>
                    <a:pt x="21" y="0"/>
                  </a:cubicBezTo>
                  <a:cubicBezTo>
                    <a:pt x="20" y="2"/>
                    <a:pt x="20" y="2"/>
                    <a:pt x="20" y="2"/>
                  </a:cubicBezTo>
                  <a:cubicBezTo>
                    <a:pt x="18" y="4"/>
                    <a:pt x="18" y="4"/>
                    <a:pt x="18" y="4"/>
                  </a:cubicBezTo>
                  <a:cubicBezTo>
                    <a:pt x="10" y="17"/>
                    <a:pt x="2" y="30"/>
                    <a:pt x="2" y="30"/>
                  </a:cubicBezTo>
                  <a:cubicBezTo>
                    <a:pt x="0" y="33"/>
                    <a:pt x="3" y="33"/>
                    <a:pt x="5" y="33"/>
                  </a:cubicBezTo>
                  <a:cubicBezTo>
                    <a:pt x="7" y="32"/>
                    <a:pt x="13" y="24"/>
                    <a:pt x="21" y="14"/>
                  </a:cubicBezTo>
                  <a:cubicBezTo>
                    <a:pt x="20" y="16"/>
                    <a:pt x="19" y="22"/>
                    <a:pt x="17" y="29"/>
                  </a:cubicBezTo>
                  <a:cubicBezTo>
                    <a:pt x="16" y="32"/>
                    <a:pt x="16" y="65"/>
                    <a:pt x="15" y="112"/>
                  </a:cubicBezTo>
                  <a:cubicBezTo>
                    <a:pt x="14" y="136"/>
                    <a:pt x="14" y="163"/>
                    <a:pt x="13" y="193"/>
                  </a:cubicBezTo>
                  <a:cubicBezTo>
                    <a:pt x="13" y="207"/>
                    <a:pt x="13" y="222"/>
                    <a:pt x="13" y="238"/>
                  </a:cubicBezTo>
                  <a:cubicBezTo>
                    <a:pt x="13" y="244"/>
                    <a:pt x="13" y="244"/>
                    <a:pt x="13" y="244"/>
                  </a:cubicBezTo>
                  <a:cubicBezTo>
                    <a:pt x="13" y="245"/>
                    <a:pt x="13" y="245"/>
                    <a:pt x="13" y="245"/>
                  </a:cubicBezTo>
                  <a:cubicBezTo>
                    <a:pt x="13" y="246"/>
                    <a:pt x="13" y="246"/>
                    <a:pt x="13" y="246"/>
                  </a:cubicBezTo>
                  <a:cubicBezTo>
                    <a:pt x="13" y="246"/>
                    <a:pt x="13" y="246"/>
                    <a:pt x="13" y="246"/>
                  </a:cubicBezTo>
                  <a:cubicBezTo>
                    <a:pt x="7" y="240"/>
                    <a:pt x="20" y="254"/>
                    <a:pt x="19" y="253"/>
                  </a:cubicBezTo>
                  <a:cubicBezTo>
                    <a:pt x="20" y="253"/>
                    <a:pt x="20" y="253"/>
                    <a:pt x="20" y="253"/>
                  </a:cubicBezTo>
                  <a:cubicBezTo>
                    <a:pt x="22" y="253"/>
                    <a:pt x="22" y="253"/>
                    <a:pt x="22" y="253"/>
                  </a:cubicBezTo>
                  <a:cubicBezTo>
                    <a:pt x="34" y="253"/>
                    <a:pt x="34" y="253"/>
                    <a:pt x="34" y="253"/>
                  </a:cubicBezTo>
                  <a:cubicBezTo>
                    <a:pt x="58" y="253"/>
                    <a:pt x="58" y="253"/>
                    <a:pt x="58" y="253"/>
                  </a:cubicBezTo>
                  <a:cubicBezTo>
                    <a:pt x="184" y="253"/>
                    <a:pt x="314" y="253"/>
                    <a:pt x="337" y="253"/>
                  </a:cubicBezTo>
                  <a:cubicBezTo>
                    <a:pt x="382" y="252"/>
                    <a:pt x="355" y="244"/>
                    <a:pt x="337" y="2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91"/>
            <p:cNvSpPr>
              <a:spLocks/>
            </p:cNvSpPr>
            <p:nvPr/>
          </p:nvSpPr>
          <p:spPr bwMode="auto">
            <a:xfrm>
              <a:off x="4714875" y="6054725"/>
              <a:ext cx="123825" cy="187325"/>
            </a:xfrm>
            <a:custGeom>
              <a:avLst/>
              <a:gdLst/>
              <a:ahLst/>
              <a:cxnLst>
                <a:cxn ang="0">
                  <a:pos x="33" y="24"/>
                </a:cxn>
                <a:cxn ang="0">
                  <a:pos x="33" y="24"/>
                </a:cxn>
                <a:cxn ang="0">
                  <a:pos x="33" y="24"/>
                </a:cxn>
                <a:cxn ang="0">
                  <a:pos x="33" y="24"/>
                </a:cxn>
                <a:cxn ang="0">
                  <a:pos x="33" y="24"/>
                </a:cxn>
                <a:cxn ang="0">
                  <a:pos x="32" y="23"/>
                </a:cxn>
                <a:cxn ang="0">
                  <a:pos x="8" y="2"/>
                </a:cxn>
                <a:cxn ang="0">
                  <a:pos x="5" y="5"/>
                </a:cxn>
                <a:cxn ang="0">
                  <a:pos x="24" y="27"/>
                </a:cxn>
                <a:cxn ang="0">
                  <a:pos x="21" y="29"/>
                </a:cxn>
                <a:cxn ang="0">
                  <a:pos x="13" y="36"/>
                </a:cxn>
                <a:cxn ang="0">
                  <a:pos x="3" y="44"/>
                </a:cxn>
                <a:cxn ang="0">
                  <a:pos x="9" y="50"/>
                </a:cxn>
                <a:cxn ang="0">
                  <a:pos x="18" y="44"/>
                </a:cxn>
                <a:cxn ang="0">
                  <a:pos x="26" y="37"/>
                </a:cxn>
                <a:cxn ang="0">
                  <a:pos x="30" y="33"/>
                </a:cxn>
                <a:cxn ang="0">
                  <a:pos x="32" y="31"/>
                </a:cxn>
                <a:cxn ang="0">
                  <a:pos x="33" y="30"/>
                </a:cxn>
                <a:cxn ang="0">
                  <a:pos x="33" y="30"/>
                </a:cxn>
                <a:cxn ang="0">
                  <a:pos x="33" y="24"/>
                </a:cxn>
              </a:cxnLst>
              <a:rect l="0" t="0" r="r" b="b"/>
              <a:pathLst>
                <a:path w="33" h="50">
                  <a:moveTo>
                    <a:pt x="33" y="24"/>
                  </a:moveTo>
                  <a:cubicBezTo>
                    <a:pt x="33" y="24"/>
                    <a:pt x="33" y="24"/>
                    <a:pt x="33" y="24"/>
                  </a:cubicBezTo>
                  <a:cubicBezTo>
                    <a:pt x="33" y="24"/>
                    <a:pt x="33" y="24"/>
                    <a:pt x="33" y="24"/>
                  </a:cubicBezTo>
                  <a:cubicBezTo>
                    <a:pt x="33" y="24"/>
                    <a:pt x="33" y="24"/>
                    <a:pt x="33" y="24"/>
                  </a:cubicBezTo>
                  <a:cubicBezTo>
                    <a:pt x="33" y="24"/>
                    <a:pt x="33" y="24"/>
                    <a:pt x="33" y="24"/>
                  </a:cubicBezTo>
                  <a:cubicBezTo>
                    <a:pt x="32" y="23"/>
                    <a:pt x="32" y="23"/>
                    <a:pt x="32" y="23"/>
                  </a:cubicBezTo>
                  <a:cubicBezTo>
                    <a:pt x="20" y="12"/>
                    <a:pt x="8" y="2"/>
                    <a:pt x="8" y="2"/>
                  </a:cubicBezTo>
                  <a:cubicBezTo>
                    <a:pt x="5" y="0"/>
                    <a:pt x="5" y="2"/>
                    <a:pt x="5" y="5"/>
                  </a:cubicBezTo>
                  <a:cubicBezTo>
                    <a:pt x="5" y="6"/>
                    <a:pt x="14" y="16"/>
                    <a:pt x="24" y="27"/>
                  </a:cubicBezTo>
                  <a:cubicBezTo>
                    <a:pt x="21" y="29"/>
                    <a:pt x="21" y="29"/>
                    <a:pt x="21" y="29"/>
                  </a:cubicBezTo>
                  <a:cubicBezTo>
                    <a:pt x="18" y="31"/>
                    <a:pt x="15" y="34"/>
                    <a:pt x="13" y="36"/>
                  </a:cubicBezTo>
                  <a:cubicBezTo>
                    <a:pt x="8" y="40"/>
                    <a:pt x="4" y="43"/>
                    <a:pt x="3" y="44"/>
                  </a:cubicBezTo>
                  <a:cubicBezTo>
                    <a:pt x="0" y="48"/>
                    <a:pt x="5" y="50"/>
                    <a:pt x="9" y="50"/>
                  </a:cubicBezTo>
                  <a:cubicBezTo>
                    <a:pt x="9" y="50"/>
                    <a:pt x="13" y="48"/>
                    <a:pt x="18" y="44"/>
                  </a:cubicBezTo>
                  <a:cubicBezTo>
                    <a:pt x="20" y="42"/>
                    <a:pt x="23" y="39"/>
                    <a:pt x="26" y="37"/>
                  </a:cubicBezTo>
                  <a:cubicBezTo>
                    <a:pt x="30" y="33"/>
                    <a:pt x="30" y="33"/>
                    <a:pt x="30" y="33"/>
                  </a:cubicBezTo>
                  <a:cubicBezTo>
                    <a:pt x="32" y="31"/>
                    <a:pt x="32" y="31"/>
                    <a:pt x="32" y="31"/>
                  </a:cubicBezTo>
                  <a:cubicBezTo>
                    <a:pt x="33" y="30"/>
                    <a:pt x="33" y="30"/>
                    <a:pt x="33" y="30"/>
                  </a:cubicBezTo>
                  <a:cubicBezTo>
                    <a:pt x="33" y="30"/>
                    <a:pt x="33" y="30"/>
                    <a:pt x="33" y="30"/>
                  </a:cubicBezTo>
                  <a:cubicBezTo>
                    <a:pt x="33" y="32"/>
                    <a:pt x="33" y="19"/>
                    <a:pt x="33"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Rectangle 9"/>
          <p:cNvSpPr>
            <a:spLocks noChangeArrowheads="1"/>
          </p:cNvSpPr>
          <p:nvPr/>
        </p:nvSpPr>
        <p:spPr bwMode="auto">
          <a:xfrm>
            <a:off x="228599" y="509995"/>
            <a:ext cx="8608209" cy="914400"/>
          </a:xfrm>
          <a:prstGeom prst="rect">
            <a:avLst/>
          </a:prstGeom>
          <a:noFill/>
          <a:ln w="9525">
            <a:noFill/>
            <a:miter lim="800000"/>
            <a:headEnd/>
            <a:tailEnd/>
          </a:ln>
          <a:effectLst/>
        </p:spPr>
        <p:txBody>
          <a:bodyPr/>
          <a:lstStyle/>
          <a:p>
            <a:pPr marL="742950" lvl="0" indent="-742950" algn="ctr">
              <a:spcBef>
                <a:spcPct val="20000"/>
              </a:spcBef>
              <a:buClr>
                <a:srgbClr val="F0A000"/>
              </a:buClr>
              <a:buAutoNum type="alphaLcPeriod"/>
              <a:defRPr/>
            </a:pPr>
            <a:r>
              <a:rPr lang="en-US" sz="3600" b="1" kern="0" dirty="0" smtClean="0">
                <a:solidFill>
                  <a:schemeClr val="tx1">
                    <a:lumMod val="65000"/>
                    <a:lumOff val="35000"/>
                  </a:schemeClr>
                </a:solidFill>
                <a:latin typeface="Segoe Print" pitchFamily="2" charset="0"/>
                <a:cs typeface="Arial" pitchFamily="34" charset="0"/>
              </a:rPr>
              <a:t>Latest Agile Framework</a:t>
            </a:r>
          </a:p>
          <a:p>
            <a:pPr marL="742950" lvl="0" indent="-742950" algn="ctr">
              <a:spcBef>
                <a:spcPct val="20000"/>
              </a:spcBef>
              <a:buClr>
                <a:srgbClr val="F0A000"/>
              </a:buClr>
              <a:buAutoNum type="alphaLcPeriod"/>
              <a:defRPr/>
            </a:pPr>
            <a:r>
              <a:rPr lang="en-US" sz="3600" b="1" kern="0" dirty="0" smtClean="0">
                <a:solidFill>
                  <a:schemeClr val="tx1">
                    <a:lumMod val="65000"/>
                    <a:lumOff val="35000"/>
                  </a:schemeClr>
                </a:solidFill>
                <a:latin typeface="Segoe Print" pitchFamily="2" charset="0"/>
                <a:cs typeface="Arial" pitchFamily="34" charset="0"/>
              </a:rPr>
              <a:t>Multi-team impacts</a:t>
            </a:r>
          </a:p>
        </p:txBody>
      </p:sp>
      <p:sp>
        <p:nvSpPr>
          <p:cNvPr id="17" name="Rectangle 16"/>
          <p:cNvSpPr>
            <a:spLocks noChangeArrowheads="1"/>
          </p:cNvSpPr>
          <p:nvPr/>
        </p:nvSpPr>
        <p:spPr bwMode="auto">
          <a:xfrm>
            <a:off x="3060276" y="5555278"/>
            <a:ext cx="4100259" cy="588169"/>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Delivery Impact</a:t>
            </a:r>
          </a:p>
        </p:txBody>
      </p:sp>
      <p:sp>
        <p:nvSpPr>
          <p:cNvPr id="19" name="Rectangle 18"/>
          <p:cNvSpPr>
            <a:spLocks noChangeArrowheads="1"/>
          </p:cNvSpPr>
          <p:nvPr/>
        </p:nvSpPr>
        <p:spPr bwMode="auto">
          <a:xfrm>
            <a:off x="-244004" y="2302576"/>
            <a:ext cx="2133600" cy="588169"/>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High Cost to fix</a:t>
            </a:r>
          </a:p>
        </p:txBody>
      </p:sp>
      <p:sp>
        <p:nvSpPr>
          <p:cNvPr id="20" name="Rectangle 19"/>
          <p:cNvSpPr>
            <a:spLocks noChangeArrowheads="1"/>
          </p:cNvSpPr>
          <p:nvPr/>
        </p:nvSpPr>
        <p:spPr bwMode="auto">
          <a:xfrm>
            <a:off x="-211871" y="4321525"/>
            <a:ext cx="2133600" cy="588169"/>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Low Cost to fix</a:t>
            </a:r>
          </a:p>
        </p:txBody>
      </p:sp>
      <p:sp>
        <p:nvSpPr>
          <p:cNvPr id="21" name="Freeform 46"/>
          <p:cNvSpPr>
            <a:spLocks/>
          </p:cNvSpPr>
          <p:nvPr/>
        </p:nvSpPr>
        <p:spPr bwMode="auto">
          <a:xfrm rot="21320625">
            <a:off x="6248392" y="2693208"/>
            <a:ext cx="467032" cy="504337"/>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ln>
            <a:headEnd/>
            <a:tailEn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p>
            <a:pPr algn="ctr"/>
            <a:r>
              <a:rPr lang="en-US" sz="2400" dirty="0"/>
              <a:t>a</a:t>
            </a:r>
          </a:p>
        </p:txBody>
      </p:sp>
      <p:sp>
        <p:nvSpPr>
          <p:cNvPr id="22" name="Freeform 46"/>
          <p:cNvSpPr>
            <a:spLocks/>
          </p:cNvSpPr>
          <p:nvPr/>
        </p:nvSpPr>
        <p:spPr bwMode="auto">
          <a:xfrm>
            <a:off x="5517283" y="4383804"/>
            <a:ext cx="453875"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rgbClr val="00B050"/>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algn="ctr"/>
            <a:r>
              <a:rPr lang="en-US" sz="2400" dirty="0" smtClean="0"/>
              <a:t>b</a:t>
            </a:r>
            <a:endParaRPr lang="en-US" dirty="0"/>
          </a:p>
        </p:txBody>
      </p:sp>
      <p:sp>
        <p:nvSpPr>
          <p:cNvPr id="23" name="Freeform 46"/>
          <p:cNvSpPr>
            <a:spLocks/>
          </p:cNvSpPr>
          <p:nvPr/>
        </p:nvSpPr>
        <p:spPr bwMode="auto">
          <a:xfrm>
            <a:off x="4078829" y="3790905"/>
            <a:ext cx="453875"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4" name="Freeform 46"/>
          <p:cNvSpPr>
            <a:spLocks/>
          </p:cNvSpPr>
          <p:nvPr/>
        </p:nvSpPr>
        <p:spPr bwMode="auto">
          <a:xfrm>
            <a:off x="3590240" y="3232878"/>
            <a:ext cx="453875"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5" name="Freeform 46"/>
          <p:cNvSpPr>
            <a:spLocks/>
          </p:cNvSpPr>
          <p:nvPr/>
        </p:nvSpPr>
        <p:spPr bwMode="auto">
          <a:xfrm>
            <a:off x="4124404" y="2735171"/>
            <a:ext cx="453875"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6" name="Freeform 46"/>
          <p:cNvSpPr>
            <a:spLocks/>
          </p:cNvSpPr>
          <p:nvPr/>
        </p:nvSpPr>
        <p:spPr bwMode="auto">
          <a:xfrm>
            <a:off x="2866251" y="3232475"/>
            <a:ext cx="453875"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grpSp>
        <p:nvGrpSpPr>
          <p:cNvPr id="33" name="Grupa 36"/>
          <p:cNvGrpSpPr/>
          <p:nvPr/>
        </p:nvGrpSpPr>
        <p:grpSpPr>
          <a:xfrm>
            <a:off x="6176169" y="3696085"/>
            <a:ext cx="2715441" cy="1028712"/>
            <a:chOff x="768350" y="2994025"/>
            <a:chExt cx="1419225" cy="1231900"/>
          </a:xfrm>
        </p:grpSpPr>
        <p:sp>
          <p:nvSpPr>
            <p:cNvPr id="34" name="Freeform 12"/>
            <p:cNvSpPr>
              <a:spLocks/>
            </p:cNvSpPr>
            <p:nvPr/>
          </p:nvSpPr>
          <p:spPr bwMode="auto">
            <a:xfrm>
              <a:off x="787400" y="3021013"/>
              <a:ext cx="1365250" cy="1184275"/>
            </a:xfrm>
            <a:custGeom>
              <a:avLst/>
              <a:gdLst>
                <a:gd name="T0" fmla="*/ 553 w 553"/>
                <a:gd name="T1" fmla="*/ 288 h 480"/>
                <a:gd name="T2" fmla="*/ 476 w 553"/>
                <a:gd name="T3" fmla="*/ 365 h 480"/>
                <a:gd name="T4" fmla="*/ 176 w 553"/>
                <a:gd name="T5" fmla="*/ 365 h 480"/>
                <a:gd name="T6" fmla="*/ 0 w 553"/>
                <a:gd name="T7" fmla="*/ 480 h 480"/>
                <a:gd name="T8" fmla="*/ 105 w 553"/>
                <a:gd name="T9" fmla="*/ 365 h 480"/>
                <a:gd name="T10" fmla="*/ 76 w 553"/>
                <a:gd name="T11" fmla="*/ 365 h 480"/>
                <a:gd name="T12" fmla="*/ 0 w 553"/>
                <a:gd name="T13" fmla="*/ 288 h 480"/>
                <a:gd name="T14" fmla="*/ 0 w 553"/>
                <a:gd name="T15" fmla="*/ 77 h 480"/>
                <a:gd name="T16" fmla="*/ 76 w 553"/>
                <a:gd name="T17" fmla="*/ 0 h 480"/>
                <a:gd name="T18" fmla="*/ 476 w 553"/>
                <a:gd name="T19" fmla="*/ 0 h 480"/>
                <a:gd name="T20" fmla="*/ 553 w 553"/>
                <a:gd name="T21" fmla="*/ 77 h 480"/>
                <a:gd name="T22" fmla="*/ 553 w 553"/>
                <a:gd name="T23" fmla="*/ 28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480">
                  <a:moveTo>
                    <a:pt x="553" y="288"/>
                  </a:moveTo>
                  <a:cubicBezTo>
                    <a:pt x="553" y="331"/>
                    <a:pt x="518" y="365"/>
                    <a:pt x="476" y="365"/>
                  </a:cubicBezTo>
                  <a:cubicBezTo>
                    <a:pt x="176" y="365"/>
                    <a:pt x="176" y="365"/>
                    <a:pt x="176" y="365"/>
                  </a:cubicBezTo>
                  <a:cubicBezTo>
                    <a:pt x="176" y="365"/>
                    <a:pt x="143" y="474"/>
                    <a:pt x="0" y="480"/>
                  </a:cubicBezTo>
                  <a:cubicBezTo>
                    <a:pt x="116" y="430"/>
                    <a:pt x="105" y="365"/>
                    <a:pt x="105" y="365"/>
                  </a:cubicBezTo>
                  <a:cubicBezTo>
                    <a:pt x="76" y="365"/>
                    <a:pt x="76" y="365"/>
                    <a:pt x="76" y="365"/>
                  </a:cubicBezTo>
                  <a:cubicBezTo>
                    <a:pt x="34" y="365"/>
                    <a:pt x="0" y="331"/>
                    <a:pt x="0" y="288"/>
                  </a:cubicBezTo>
                  <a:cubicBezTo>
                    <a:pt x="0" y="77"/>
                    <a:pt x="0" y="77"/>
                    <a:pt x="0" y="77"/>
                  </a:cubicBezTo>
                  <a:cubicBezTo>
                    <a:pt x="0" y="35"/>
                    <a:pt x="34" y="0"/>
                    <a:pt x="76" y="0"/>
                  </a:cubicBezTo>
                  <a:cubicBezTo>
                    <a:pt x="476" y="0"/>
                    <a:pt x="476" y="0"/>
                    <a:pt x="476" y="0"/>
                  </a:cubicBezTo>
                  <a:cubicBezTo>
                    <a:pt x="518" y="0"/>
                    <a:pt x="553" y="35"/>
                    <a:pt x="553" y="77"/>
                  </a:cubicBezTo>
                  <a:lnTo>
                    <a:pt x="553" y="288"/>
                  </a:lnTo>
                  <a:close/>
                </a:path>
              </a:pathLst>
            </a:custGeom>
            <a:noFill/>
            <a:ln/>
            <a:extLst>
              <a:ext uri="{91240B29-F687-4F45-9708-019B960494DF}">
                <a14:hiddenLine xmlns:a14="http://schemas.microsoft.com/office/drawing/2010/main" w="9525">
                  <a:solidFill>
                    <a:srgbClr val="000000"/>
                  </a:solidFill>
                  <a:round/>
                  <a:headEnd/>
                  <a:tailEnd/>
                </a14:hiddenLine>
              </a:ext>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pPr algn="ctr"/>
              <a:r>
                <a:rPr lang="en-US" sz="2000" dirty="0" smtClean="0">
                  <a:solidFill>
                    <a:schemeClr val="tx1">
                      <a:lumMod val="95000"/>
                      <a:lumOff val="5000"/>
                    </a:schemeClr>
                  </a:solidFill>
                </a:rPr>
                <a:t>Escaped defects?</a:t>
              </a:r>
            </a:p>
            <a:p>
              <a:pPr algn="ctr"/>
              <a:r>
                <a:rPr lang="en-US" sz="2000" dirty="0" smtClean="0">
                  <a:solidFill>
                    <a:schemeClr val="tx1">
                      <a:lumMod val="95000"/>
                      <a:lumOff val="5000"/>
                    </a:schemeClr>
                  </a:solidFill>
                </a:rPr>
                <a:t>Dependency </a:t>
              </a:r>
              <a:r>
                <a:rPr lang="en-US" sz="2000" dirty="0" err="1" smtClean="0">
                  <a:solidFill>
                    <a:schemeClr val="tx1">
                      <a:lumMod val="95000"/>
                      <a:lumOff val="5000"/>
                    </a:schemeClr>
                  </a:solidFill>
                </a:rPr>
                <a:t>Mgmt</a:t>
              </a:r>
              <a:r>
                <a:rPr lang="en-US" sz="2000" dirty="0" smtClean="0">
                  <a:solidFill>
                    <a:schemeClr val="tx1">
                      <a:lumMod val="95000"/>
                      <a:lumOff val="5000"/>
                    </a:schemeClr>
                  </a:solidFill>
                </a:rPr>
                <a:t>? </a:t>
              </a:r>
              <a:endParaRPr lang="en-US" sz="2000" dirty="0">
                <a:solidFill>
                  <a:schemeClr val="tx1">
                    <a:lumMod val="95000"/>
                    <a:lumOff val="5000"/>
                  </a:schemeClr>
                </a:solidFill>
              </a:endParaRPr>
            </a:p>
          </p:txBody>
        </p:sp>
        <p:sp>
          <p:nvSpPr>
            <p:cNvPr id="35" name="Freeform 21"/>
            <p:cNvSpPr>
              <a:spLocks/>
            </p:cNvSpPr>
            <p:nvPr/>
          </p:nvSpPr>
          <p:spPr bwMode="auto">
            <a:xfrm>
              <a:off x="768350" y="2994025"/>
              <a:ext cx="1419225" cy="1231900"/>
            </a:xfrm>
            <a:custGeom>
              <a:avLst/>
              <a:gdLst>
                <a:gd name="T0" fmla="*/ 535 w 575"/>
                <a:gd name="T1" fmla="*/ 17 h 499"/>
                <a:gd name="T2" fmla="*/ 409 w 575"/>
                <a:gd name="T3" fmla="*/ 2 h 499"/>
                <a:gd name="T4" fmla="*/ 25 w 575"/>
                <a:gd name="T5" fmla="*/ 31 h 499"/>
                <a:gd name="T6" fmla="*/ 2 w 575"/>
                <a:gd name="T7" fmla="*/ 117 h 499"/>
                <a:gd name="T8" fmla="*/ 41 w 575"/>
                <a:gd name="T9" fmla="*/ 370 h 499"/>
                <a:gd name="T10" fmla="*/ 107 w 575"/>
                <a:gd name="T11" fmla="*/ 384 h 499"/>
                <a:gd name="T12" fmla="*/ 109 w 575"/>
                <a:gd name="T13" fmla="*/ 388 h 499"/>
                <a:gd name="T14" fmla="*/ 34 w 575"/>
                <a:gd name="T15" fmla="*/ 474 h 499"/>
                <a:gd name="T16" fmla="*/ 8 w 575"/>
                <a:gd name="T17" fmla="*/ 486 h 499"/>
                <a:gd name="T18" fmla="*/ 22 w 575"/>
                <a:gd name="T19" fmla="*/ 498 h 499"/>
                <a:gd name="T20" fmla="*/ 183 w 575"/>
                <a:gd name="T21" fmla="*/ 399 h 499"/>
                <a:gd name="T22" fmla="*/ 192 w 575"/>
                <a:gd name="T23" fmla="*/ 382 h 499"/>
                <a:gd name="T24" fmla="*/ 267 w 575"/>
                <a:gd name="T25" fmla="*/ 382 h 499"/>
                <a:gd name="T26" fmla="*/ 547 w 575"/>
                <a:gd name="T27" fmla="*/ 354 h 499"/>
                <a:gd name="T28" fmla="*/ 565 w 575"/>
                <a:gd name="T29" fmla="*/ 301 h 499"/>
                <a:gd name="T30" fmla="*/ 462 w 575"/>
                <a:gd name="T31" fmla="*/ 371 h 499"/>
                <a:gd name="T32" fmla="*/ 193 w 575"/>
                <a:gd name="T33" fmla="*/ 369 h 499"/>
                <a:gd name="T34" fmla="*/ 187 w 575"/>
                <a:gd name="T35" fmla="*/ 369 h 499"/>
                <a:gd name="T36" fmla="*/ 179 w 575"/>
                <a:gd name="T37" fmla="*/ 375 h 499"/>
                <a:gd name="T38" fmla="*/ 176 w 575"/>
                <a:gd name="T39" fmla="*/ 384 h 499"/>
                <a:gd name="T40" fmla="*/ 149 w 575"/>
                <a:gd name="T41" fmla="*/ 425 h 499"/>
                <a:gd name="T42" fmla="*/ 73 w 575"/>
                <a:gd name="T43" fmla="*/ 467 h 499"/>
                <a:gd name="T44" fmla="*/ 125 w 575"/>
                <a:gd name="T45" fmla="*/ 387 h 499"/>
                <a:gd name="T46" fmla="*/ 125 w 575"/>
                <a:gd name="T47" fmla="*/ 378 h 499"/>
                <a:gd name="T48" fmla="*/ 116 w 575"/>
                <a:gd name="T49" fmla="*/ 368 h 499"/>
                <a:gd name="T50" fmla="*/ 95 w 575"/>
                <a:gd name="T51" fmla="*/ 368 h 499"/>
                <a:gd name="T52" fmla="*/ 20 w 575"/>
                <a:gd name="T53" fmla="*/ 304 h 499"/>
                <a:gd name="T54" fmla="*/ 26 w 575"/>
                <a:gd name="T55" fmla="*/ 61 h 499"/>
                <a:gd name="T56" fmla="*/ 377 w 575"/>
                <a:gd name="T57" fmla="*/ 22 h 499"/>
                <a:gd name="T58" fmla="*/ 554 w 575"/>
                <a:gd name="T59" fmla="*/ 88 h 499"/>
                <a:gd name="T60" fmla="*/ 572 w 575"/>
                <a:gd name="T61" fmla="*/ 212 h 499"/>
                <a:gd name="T62" fmla="*/ 570 w 575"/>
                <a:gd name="T63" fmla="*/ 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5" h="499">
                  <a:moveTo>
                    <a:pt x="570" y="64"/>
                  </a:moveTo>
                  <a:cubicBezTo>
                    <a:pt x="564" y="46"/>
                    <a:pt x="553" y="29"/>
                    <a:pt x="535" y="17"/>
                  </a:cubicBezTo>
                  <a:cubicBezTo>
                    <a:pt x="519" y="5"/>
                    <a:pt x="493" y="1"/>
                    <a:pt x="474" y="2"/>
                  </a:cubicBezTo>
                  <a:cubicBezTo>
                    <a:pt x="453" y="2"/>
                    <a:pt x="431" y="2"/>
                    <a:pt x="409" y="2"/>
                  </a:cubicBezTo>
                  <a:cubicBezTo>
                    <a:pt x="319" y="2"/>
                    <a:pt x="216" y="3"/>
                    <a:pt x="107" y="3"/>
                  </a:cubicBezTo>
                  <a:cubicBezTo>
                    <a:pt x="81" y="0"/>
                    <a:pt x="44" y="6"/>
                    <a:pt x="25" y="31"/>
                  </a:cubicBezTo>
                  <a:cubicBezTo>
                    <a:pt x="14" y="43"/>
                    <a:pt x="7" y="57"/>
                    <a:pt x="4" y="73"/>
                  </a:cubicBezTo>
                  <a:cubicBezTo>
                    <a:pt x="1" y="89"/>
                    <a:pt x="3" y="102"/>
                    <a:pt x="2" y="117"/>
                  </a:cubicBezTo>
                  <a:cubicBezTo>
                    <a:pt x="2" y="174"/>
                    <a:pt x="3" y="232"/>
                    <a:pt x="3" y="289"/>
                  </a:cubicBezTo>
                  <a:cubicBezTo>
                    <a:pt x="0" y="319"/>
                    <a:pt x="14" y="354"/>
                    <a:pt x="41" y="370"/>
                  </a:cubicBezTo>
                  <a:cubicBezTo>
                    <a:pt x="54" y="379"/>
                    <a:pt x="69" y="384"/>
                    <a:pt x="85" y="384"/>
                  </a:cubicBezTo>
                  <a:cubicBezTo>
                    <a:pt x="93" y="384"/>
                    <a:pt x="99" y="384"/>
                    <a:pt x="107" y="384"/>
                  </a:cubicBezTo>
                  <a:cubicBezTo>
                    <a:pt x="109" y="384"/>
                    <a:pt x="109" y="384"/>
                    <a:pt x="109" y="384"/>
                  </a:cubicBezTo>
                  <a:cubicBezTo>
                    <a:pt x="109" y="385"/>
                    <a:pt x="109" y="386"/>
                    <a:pt x="109" y="388"/>
                  </a:cubicBezTo>
                  <a:cubicBezTo>
                    <a:pt x="106" y="413"/>
                    <a:pt x="88" y="435"/>
                    <a:pt x="67" y="452"/>
                  </a:cubicBezTo>
                  <a:cubicBezTo>
                    <a:pt x="57" y="460"/>
                    <a:pt x="46" y="467"/>
                    <a:pt x="34" y="474"/>
                  </a:cubicBezTo>
                  <a:cubicBezTo>
                    <a:pt x="28" y="477"/>
                    <a:pt x="22" y="480"/>
                    <a:pt x="16" y="483"/>
                  </a:cubicBezTo>
                  <a:cubicBezTo>
                    <a:pt x="8" y="486"/>
                    <a:pt x="8" y="486"/>
                    <a:pt x="8" y="486"/>
                  </a:cubicBezTo>
                  <a:cubicBezTo>
                    <a:pt x="7" y="490"/>
                    <a:pt x="8" y="496"/>
                    <a:pt x="12" y="499"/>
                  </a:cubicBezTo>
                  <a:cubicBezTo>
                    <a:pt x="22" y="498"/>
                    <a:pt x="22" y="498"/>
                    <a:pt x="22" y="498"/>
                  </a:cubicBezTo>
                  <a:cubicBezTo>
                    <a:pt x="77" y="494"/>
                    <a:pt x="130" y="469"/>
                    <a:pt x="162" y="430"/>
                  </a:cubicBezTo>
                  <a:cubicBezTo>
                    <a:pt x="170" y="420"/>
                    <a:pt x="177" y="410"/>
                    <a:pt x="183" y="399"/>
                  </a:cubicBezTo>
                  <a:cubicBezTo>
                    <a:pt x="186" y="394"/>
                    <a:pt x="189" y="388"/>
                    <a:pt x="191" y="382"/>
                  </a:cubicBezTo>
                  <a:cubicBezTo>
                    <a:pt x="192" y="382"/>
                    <a:pt x="192" y="382"/>
                    <a:pt x="192" y="382"/>
                  </a:cubicBezTo>
                  <a:cubicBezTo>
                    <a:pt x="201" y="382"/>
                    <a:pt x="201" y="382"/>
                    <a:pt x="201" y="382"/>
                  </a:cubicBezTo>
                  <a:cubicBezTo>
                    <a:pt x="224" y="382"/>
                    <a:pt x="246" y="382"/>
                    <a:pt x="267" y="382"/>
                  </a:cubicBezTo>
                  <a:cubicBezTo>
                    <a:pt x="353" y="382"/>
                    <a:pt x="424" y="381"/>
                    <a:pt x="474" y="381"/>
                  </a:cubicBezTo>
                  <a:cubicBezTo>
                    <a:pt x="527" y="385"/>
                    <a:pt x="548" y="351"/>
                    <a:pt x="547" y="354"/>
                  </a:cubicBezTo>
                  <a:cubicBezTo>
                    <a:pt x="563" y="335"/>
                    <a:pt x="565" y="318"/>
                    <a:pt x="566" y="310"/>
                  </a:cubicBezTo>
                  <a:cubicBezTo>
                    <a:pt x="566" y="301"/>
                    <a:pt x="566" y="299"/>
                    <a:pt x="565" y="301"/>
                  </a:cubicBezTo>
                  <a:cubicBezTo>
                    <a:pt x="564" y="306"/>
                    <a:pt x="560" y="331"/>
                    <a:pt x="541" y="348"/>
                  </a:cubicBezTo>
                  <a:cubicBezTo>
                    <a:pt x="537" y="352"/>
                    <a:pt x="515" y="378"/>
                    <a:pt x="462" y="371"/>
                  </a:cubicBezTo>
                  <a:cubicBezTo>
                    <a:pt x="411" y="370"/>
                    <a:pt x="341" y="370"/>
                    <a:pt x="258" y="370"/>
                  </a:cubicBezTo>
                  <a:cubicBezTo>
                    <a:pt x="237" y="370"/>
                    <a:pt x="216" y="369"/>
                    <a:pt x="193" y="369"/>
                  </a:cubicBezTo>
                  <a:cubicBezTo>
                    <a:pt x="189" y="369"/>
                    <a:pt x="189" y="369"/>
                    <a:pt x="189" y="369"/>
                  </a:cubicBezTo>
                  <a:cubicBezTo>
                    <a:pt x="187" y="369"/>
                    <a:pt x="187" y="369"/>
                    <a:pt x="187" y="369"/>
                  </a:cubicBezTo>
                  <a:cubicBezTo>
                    <a:pt x="182" y="370"/>
                    <a:pt x="181" y="372"/>
                    <a:pt x="179" y="375"/>
                  </a:cubicBezTo>
                  <a:cubicBezTo>
                    <a:pt x="179" y="375"/>
                    <a:pt x="179" y="375"/>
                    <a:pt x="179" y="375"/>
                  </a:cubicBezTo>
                  <a:cubicBezTo>
                    <a:pt x="179" y="376"/>
                    <a:pt x="179" y="376"/>
                    <a:pt x="179" y="376"/>
                  </a:cubicBezTo>
                  <a:cubicBezTo>
                    <a:pt x="178" y="379"/>
                    <a:pt x="177" y="381"/>
                    <a:pt x="176" y="384"/>
                  </a:cubicBezTo>
                  <a:cubicBezTo>
                    <a:pt x="174" y="388"/>
                    <a:pt x="171" y="393"/>
                    <a:pt x="169" y="398"/>
                  </a:cubicBezTo>
                  <a:cubicBezTo>
                    <a:pt x="163" y="407"/>
                    <a:pt x="156" y="416"/>
                    <a:pt x="149" y="425"/>
                  </a:cubicBezTo>
                  <a:cubicBezTo>
                    <a:pt x="126" y="450"/>
                    <a:pt x="94" y="468"/>
                    <a:pt x="58" y="477"/>
                  </a:cubicBezTo>
                  <a:cubicBezTo>
                    <a:pt x="63" y="474"/>
                    <a:pt x="68" y="470"/>
                    <a:pt x="73" y="467"/>
                  </a:cubicBezTo>
                  <a:cubicBezTo>
                    <a:pt x="95" y="450"/>
                    <a:pt x="116" y="428"/>
                    <a:pt x="123" y="398"/>
                  </a:cubicBezTo>
                  <a:cubicBezTo>
                    <a:pt x="124" y="395"/>
                    <a:pt x="125" y="391"/>
                    <a:pt x="125" y="387"/>
                  </a:cubicBezTo>
                  <a:cubicBezTo>
                    <a:pt x="125" y="381"/>
                    <a:pt x="125" y="381"/>
                    <a:pt x="125" y="381"/>
                  </a:cubicBezTo>
                  <a:cubicBezTo>
                    <a:pt x="125" y="378"/>
                    <a:pt x="125" y="378"/>
                    <a:pt x="125" y="378"/>
                  </a:cubicBezTo>
                  <a:cubicBezTo>
                    <a:pt x="125" y="376"/>
                    <a:pt x="125" y="376"/>
                    <a:pt x="125" y="376"/>
                  </a:cubicBezTo>
                  <a:cubicBezTo>
                    <a:pt x="124" y="372"/>
                    <a:pt x="120" y="368"/>
                    <a:pt x="116" y="368"/>
                  </a:cubicBezTo>
                  <a:cubicBezTo>
                    <a:pt x="115" y="368"/>
                    <a:pt x="115" y="368"/>
                    <a:pt x="115" y="368"/>
                  </a:cubicBezTo>
                  <a:cubicBezTo>
                    <a:pt x="95" y="368"/>
                    <a:pt x="95" y="368"/>
                    <a:pt x="95" y="368"/>
                  </a:cubicBezTo>
                  <a:cubicBezTo>
                    <a:pt x="81" y="368"/>
                    <a:pt x="70" y="367"/>
                    <a:pt x="59" y="362"/>
                  </a:cubicBezTo>
                  <a:cubicBezTo>
                    <a:pt x="37" y="351"/>
                    <a:pt x="21" y="328"/>
                    <a:pt x="20" y="304"/>
                  </a:cubicBezTo>
                  <a:cubicBezTo>
                    <a:pt x="20" y="249"/>
                    <a:pt x="20" y="193"/>
                    <a:pt x="20" y="138"/>
                  </a:cubicBezTo>
                  <a:cubicBezTo>
                    <a:pt x="22" y="111"/>
                    <a:pt x="16" y="82"/>
                    <a:pt x="26" y="61"/>
                  </a:cubicBezTo>
                  <a:cubicBezTo>
                    <a:pt x="36" y="39"/>
                    <a:pt x="58" y="24"/>
                    <a:pt x="81" y="22"/>
                  </a:cubicBezTo>
                  <a:cubicBezTo>
                    <a:pt x="185" y="21"/>
                    <a:pt x="288" y="22"/>
                    <a:pt x="377" y="22"/>
                  </a:cubicBezTo>
                  <a:cubicBezTo>
                    <a:pt x="421" y="22"/>
                    <a:pt x="466" y="20"/>
                    <a:pt x="500" y="23"/>
                  </a:cubicBezTo>
                  <a:cubicBezTo>
                    <a:pt x="534" y="30"/>
                    <a:pt x="555" y="61"/>
                    <a:pt x="554" y="88"/>
                  </a:cubicBezTo>
                  <a:cubicBezTo>
                    <a:pt x="554" y="148"/>
                    <a:pt x="554" y="192"/>
                    <a:pt x="555" y="212"/>
                  </a:cubicBezTo>
                  <a:cubicBezTo>
                    <a:pt x="556" y="372"/>
                    <a:pt x="567" y="279"/>
                    <a:pt x="572" y="212"/>
                  </a:cubicBezTo>
                  <a:cubicBezTo>
                    <a:pt x="573" y="204"/>
                    <a:pt x="573" y="168"/>
                    <a:pt x="573" y="112"/>
                  </a:cubicBezTo>
                  <a:cubicBezTo>
                    <a:pt x="573" y="99"/>
                    <a:pt x="575" y="83"/>
                    <a:pt x="570" y="64"/>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upa 36"/>
          <p:cNvGrpSpPr/>
          <p:nvPr/>
        </p:nvGrpSpPr>
        <p:grpSpPr>
          <a:xfrm>
            <a:off x="6813087" y="2018171"/>
            <a:ext cx="2298465" cy="1015617"/>
            <a:chOff x="768350" y="2994025"/>
            <a:chExt cx="1419225" cy="1231900"/>
          </a:xfrm>
        </p:grpSpPr>
        <p:sp>
          <p:nvSpPr>
            <p:cNvPr id="37" name="Freeform 12"/>
            <p:cNvSpPr>
              <a:spLocks/>
            </p:cNvSpPr>
            <p:nvPr/>
          </p:nvSpPr>
          <p:spPr bwMode="auto">
            <a:xfrm>
              <a:off x="787400" y="3021013"/>
              <a:ext cx="1365250" cy="1184275"/>
            </a:xfrm>
            <a:custGeom>
              <a:avLst/>
              <a:gdLst>
                <a:gd name="T0" fmla="*/ 553 w 553"/>
                <a:gd name="T1" fmla="*/ 288 h 480"/>
                <a:gd name="T2" fmla="*/ 476 w 553"/>
                <a:gd name="T3" fmla="*/ 365 h 480"/>
                <a:gd name="T4" fmla="*/ 176 w 553"/>
                <a:gd name="T5" fmla="*/ 365 h 480"/>
                <a:gd name="T6" fmla="*/ 0 w 553"/>
                <a:gd name="T7" fmla="*/ 480 h 480"/>
                <a:gd name="T8" fmla="*/ 105 w 553"/>
                <a:gd name="T9" fmla="*/ 365 h 480"/>
                <a:gd name="T10" fmla="*/ 76 w 553"/>
                <a:gd name="T11" fmla="*/ 365 h 480"/>
                <a:gd name="T12" fmla="*/ 0 w 553"/>
                <a:gd name="T13" fmla="*/ 288 h 480"/>
                <a:gd name="T14" fmla="*/ 0 w 553"/>
                <a:gd name="T15" fmla="*/ 77 h 480"/>
                <a:gd name="T16" fmla="*/ 76 w 553"/>
                <a:gd name="T17" fmla="*/ 0 h 480"/>
                <a:gd name="T18" fmla="*/ 476 w 553"/>
                <a:gd name="T19" fmla="*/ 0 h 480"/>
                <a:gd name="T20" fmla="*/ 553 w 553"/>
                <a:gd name="T21" fmla="*/ 77 h 480"/>
                <a:gd name="T22" fmla="*/ 553 w 553"/>
                <a:gd name="T23" fmla="*/ 28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480">
                  <a:moveTo>
                    <a:pt x="553" y="288"/>
                  </a:moveTo>
                  <a:cubicBezTo>
                    <a:pt x="553" y="331"/>
                    <a:pt x="518" y="365"/>
                    <a:pt x="476" y="365"/>
                  </a:cubicBezTo>
                  <a:cubicBezTo>
                    <a:pt x="176" y="365"/>
                    <a:pt x="176" y="365"/>
                    <a:pt x="176" y="365"/>
                  </a:cubicBezTo>
                  <a:cubicBezTo>
                    <a:pt x="176" y="365"/>
                    <a:pt x="143" y="474"/>
                    <a:pt x="0" y="480"/>
                  </a:cubicBezTo>
                  <a:cubicBezTo>
                    <a:pt x="116" y="430"/>
                    <a:pt x="105" y="365"/>
                    <a:pt x="105" y="365"/>
                  </a:cubicBezTo>
                  <a:cubicBezTo>
                    <a:pt x="76" y="365"/>
                    <a:pt x="76" y="365"/>
                    <a:pt x="76" y="365"/>
                  </a:cubicBezTo>
                  <a:cubicBezTo>
                    <a:pt x="34" y="365"/>
                    <a:pt x="0" y="331"/>
                    <a:pt x="0" y="288"/>
                  </a:cubicBezTo>
                  <a:cubicBezTo>
                    <a:pt x="0" y="77"/>
                    <a:pt x="0" y="77"/>
                    <a:pt x="0" y="77"/>
                  </a:cubicBezTo>
                  <a:cubicBezTo>
                    <a:pt x="0" y="35"/>
                    <a:pt x="34" y="0"/>
                    <a:pt x="76" y="0"/>
                  </a:cubicBezTo>
                  <a:cubicBezTo>
                    <a:pt x="476" y="0"/>
                    <a:pt x="476" y="0"/>
                    <a:pt x="476" y="0"/>
                  </a:cubicBezTo>
                  <a:cubicBezTo>
                    <a:pt x="518" y="0"/>
                    <a:pt x="553" y="35"/>
                    <a:pt x="553" y="77"/>
                  </a:cubicBezTo>
                  <a:lnTo>
                    <a:pt x="553" y="288"/>
                  </a:lnTo>
                  <a:close/>
                </a:path>
              </a:pathLst>
            </a:custGeom>
            <a:noFill/>
            <a:ln/>
            <a:extLst>
              <a:ext uri="{91240B29-F687-4F45-9708-019B960494DF}">
                <a14:hiddenLine xmlns:a14="http://schemas.microsoft.com/office/drawing/2010/main" w="9525">
                  <a:solidFill>
                    <a:srgbClr val="000000"/>
                  </a:solidFill>
                  <a:round/>
                  <a:headEnd/>
                  <a:tailEnd/>
                </a14:hiddenLine>
              </a:ext>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pPr algn="ctr"/>
              <a:r>
                <a:rPr lang="en-US" sz="2000" dirty="0" smtClean="0">
                  <a:solidFill>
                    <a:schemeClr val="tx1">
                      <a:lumMod val="95000"/>
                      <a:lumOff val="5000"/>
                    </a:schemeClr>
                  </a:solidFill>
                </a:rPr>
                <a:t>New Agile methodology? </a:t>
              </a:r>
              <a:endParaRPr lang="en-US" sz="2000" dirty="0">
                <a:solidFill>
                  <a:schemeClr val="tx1">
                    <a:lumMod val="95000"/>
                    <a:lumOff val="5000"/>
                  </a:schemeClr>
                </a:solidFill>
              </a:endParaRPr>
            </a:p>
          </p:txBody>
        </p:sp>
        <p:sp>
          <p:nvSpPr>
            <p:cNvPr id="38" name="Freeform 21"/>
            <p:cNvSpPr>
              <a:spLocks/>
            </p:cNvSpPr>
            <p:nvPr/>
          </p:nvSpPr>
          <p:spPr bwMode="auto">
            <a:xfrm>
              <a:off x="768350" y="2994025"/>
              <a:ext cx="1419225" cy="1231900"/>
            </a:xfrm>
            <a:custGeom>
              <a:avLst/>
              <a:gdLst>
                <a:gd name="T0" fmla="*/ 535 w 575"/>
                <a:gd name="T1" fmla="*/ 17 h 499"/>
                <a:gd name="T2" fmla="*/ 409 w 575"/>
                <a:gd name="T3" fmla="*/ 2 h 499"/>
                <a:gd name="T4" fmla="*/ 25 w 575"/>
                <a:gd name="T5" fmla="*/ 31 h 499"/>
                <a:gd name="T6" fmla="*/ 2 w 575"/>
                <a:gd name="T7" fmla="*/ 117 h 499"/>
                <a:gd name="T8" fmla="*/ 41 w 575"/>
                <a:gd name="T9" fmla="*/ 370 h 499"/>
                <a:gd name="T10" fmla="*/ 107 w 575"/>
                <a:gd name="T11" fmla="*/ 384 h 499"/>
                <a:gd name="T12" fmla="*/ 109 w 575"/>
                <a:gd name="T13" fmla="*/ 388 h 499"/>
                <a:gd name="T14" fmla="*/ 34 w 575"/>
                <a:gd name="T15" fmla="*/ 474 h 499"/>
                <a:gd name="T16" fmla="*/ 8 w 575"/>
                <a:gd name="T17" fmla="*/ 486 h 499"/>
                <a:gd name="T18" fmla="*/ 22 w 575"/>
                <a:gd name="T19" fmla="*/ 498 h 499"/>
                <a:gd name="T20" fmla="*/ 183 w 575"/>
                <a:gd name="T21" fmla="*/ 399 h 499"/>
                <a:gd name="T22" fmla="*/ 192 w 575"/>
                <a:gd name="T23" fmla="*/ 382 h 499"/>
                <a:gd name="T24" fmla="*/ 267 w 575"/>
                <a:gd name="T25" fmla="*/ 382 h 499"/>
                <a:gd name="T26" fmla="*/ 547 w 575"/>
                <a:gd name="T27" fmla="*/ 354 h 499"/>
                <a:gd name="T28" fmla="*/ 565 w 575"/>
                <a:gd name="T29" fmla="*/ 301 h 499"/>
                <a:gd name="T30" fmla="*/ 462 w 575"/>
                <a:gd name="T31" fmla="*/ 371 h 499"/>
                <a:gd name="T32" fmla="*/ 193 w 575"/>
                <a:gd name="T33" fmla="*/ 369 h 499"/>
                <a:gd name="T34" fmla="*/ 187 w 575"/>
                <a:gd name="T35" fmla="*/ 369 h 499"/>
                <a:gd name="T36" fmla="*/ 179 w 575"/>
                <a:gd name="T37" fmla="*/ 375 h 499"/>
                <a:gd name="T38" fmla="*/ 176 w 575"/>
                <a:gd name="T39" fmla="*/ 384 h 499"/>
                <a:gd name="T40" fmla="*/ 149 w 575"/>
                <a:gd name="T41" fmla="*/ 425 h 499"/>
                <a:gd name="T42" fmla="*/ 73 w 575"/>
                <a:gd name="T43" fmla="*/ 467 h 499"/>
                <a:gd name="T44" fmla="*/ 125 w 575"/>
                <a:gd name="T45" fmla="*/ 387 h 499"/>
                <a:gd name="T46" fmla="*/ 125 w 575"/>
                <a:gd name="T47" fmla="*/ 378 h 499"/>
                <a:gd name="T48" fmla="*/ 116 w 575"/>
                <a:gd name="T49" fmla="*/ 368 h 499"/>
                <a:gd name="T50" fmla="*/ 95 w 575"/>
                <a:gd name="T51" fmla="*/ 368 h 499"/>
                <a:gd name="T52" fmla="*/ 20 w 575"/>
                <a:gd name="T53" fmla="*/ 304 h 499"/>
                <a:gd name="T54" fmla="*/ 26 w 575"/>
                <a:gd name="T55" fmla="*/ 61 h 499"/>
                <a:gd name="T56" fmla="*/ 377 w 575"/>
                <a:gd name="T57" fmla="*/ 22 h 499"/>
                <a:gd name="T58" fmla="*/ 554 w 575"/>
                <a:gd name="T59" fmla="*/ 88 h 499"/>
                <a:gd name="T60" fmla="*/ 572 w 575"/>
                <a:gd name="T61" fmla="*/ 212 h 499"/>
                <a:gd name="T62" fmla="*/ 570 w 575"/>
                <a:gd name="T63" fmla="*/ 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5" h="499">
                  <a:moveTo>
                    <a:pt x="570" y="64"/>
                  </a:moveTo>
                  <a:cubicBezTo>
                    <a:pt x="564" y="46"/>
                    <a:pt x="553" y="29"/>
                    <a:pt x="535" y="17"/>
                  </a:cubicBezTo>
                  <a:cubicBezTo>
                    <a:pt x="519" y="5"/>
                    <a:pt x="493" y="1"/>
                    <a:pt x="474" y="2"/>
                  </a:cubicBezTo>
                  <a:cubicBezTo>
                    <a:pt x="453" y="2"/>
                    <a:pt x="431" y="2"/>
                    <a:pt x="409" y="2"/>
                  </a:cubicBezTo>
                  <a:cubicBezTo>
                    <a:pt x="319" y="2"/>
                    <a:pt x="216" y="3"/>
                    <a:pt x="107" y="3"/>
                  </a:cubicBezTo>
                  <a:cubicBezTo>
                    <a:pt x="81" y="0"/>
                    <a:pt x="44" y="6"/>
                    <a:pt x="25" y="31"/>
                  </a:cubicBezTo>
                  <a:cubicBezTo>
                    <a:pt x="14" y="43"/>
                    <a:pt x="7" y="57"/>
                    <a:pt x="4" y="73"/>
                  </a:cubicBezTo>
                  <a:cubicBezTo>
                    <a:pt x="1" y="89"/>
                    <a:pt x="3" y="102"/>
                    <a:pt x="2" y="117"/>
                  </a:cubicBezTo>
                  <a:cubicBezTo>
                    <a:pt x="2" y="174"/>
                    <a:pt x="3" y="232"/>
                    <a:pt x="3" y="289"/>
                  </a:cubicBezTo>
                  <a:cubicBezTo>
                    <a:pt x="0" y="319"/>
                    <a:pt x="14" y="354"/>
                    <a:pt x="41" y="370"/>
                  </a:cubicBezTo>
                  <a:cubicBezTo>
                    <a:pt x="54" y="379"/>
                    <a:pt x="69" y="384"/>
                    <a:pt x="85" y="384"/>
                  </a:cubicBezTo>
                  <a:cubicBezTo>
                    <a:pt x="93" y="384"/>
                    <a:pt x="99" y="384"/>
                    <a:pt x="107" y="384"/>
                  </a:cubicBezTo>
                  <a:cubicBezTo>
                    <a:pt x="109" y="384"/>
                    <a:pt x="109" y="384"/>
                    <a:pt x="109" y="384"/>
                  </a:cubicBezTo>
                  <a:cubicBezTo>
                    <a:pt x="109" y="385"/>
                    <a:pt x="109" y="386"/>
                    <a:pt x="109" y="388"/>
                  </a:cubicBezTo>
                  <a:cubicBezTo>
                    <a:pt x="106" y="413"/>
                    <a:pt x="88" y="435"/>
                    <a:pt x="67" y="452"/>
                  </a:cubicBezTo>
                  <a:cubicBezTo>
                    <a:pt x="57" y="460"/>
                    <a:pt x="46" y="467"/>
                    <a:pt x="34" y="474"/>
                  </a:cubicBezTo>
                  <a:cubicBezTo>
                    <a:pt x="28" y="477"/>
                    <a:pt x="22" y="480"/>
                    <a:pt x="16" y="483"/>
                  </a:cubicBezTo>
                  <a:cubicBezTo>
                    <a:pt x="8" y="486"/>
                    <a:pt x="8" y="486"/>
                    <a:pt x="8" y="486"/>
                  </a:cubicBezTo>
                  <a:cubicBezTo>
                    <a:pt x="7" y="490"/>
                    <a:pt x="8" y="496"/>
                    <a:pt x="12" y="499"/>
                  </a:cubicBezTo>
                  <a:cubicBezTo>
                    <a:pt x="22" y="498"/>
                    <a:pt x="22" y="498"/>
                    <a:pt x="22" y="498"/>
                  </a:cubicBezTo>
                  <a:cubicBezTo>
                    <a:pt x="77" y="494"/>
                    <a:pt x="130" y="469"/>
                    <a:pt x="162" y="430"/>
                  </a:cubicBezTo>
                  <a:cubicBezTo>
                    <a:pt x="170" y="420"/>
                    <a:pt x="177" y="410"/>
                    <a:pt x="183" y="399"/>
                  </a:cubicBezTo>
                  <a:cubicBezTo>
                    <a:pt x="186" y="394"/>
                    <a:pt x="189" y="388"/>
                    <a:pt x="191" y="382"/>
                  </a:cubicBezTo>
                  <a:cubicBezTo>
                    <a:pt x="192" y="382"/>
                    <a:pt x="192" y="382"/>
                    <a:pt x="192" y="382"/>
                  </a:cubicBezTo>
                  <a:cubicBezTo>
                    <a:pt x="201" y="382"/>
                    <a:pt x="201" y="382"/>
                    <a:pt x="201" y="382"/>
                  </a:cubicBezTo>
                  <a:cubicBezTo>
                    <a:pt x="224" y="382"/>
                    <a:pt x="246" y="382"/>
                    <a:pt x="267" y="382"/>
                  </a:cubicBezTo>
                  <a:cubicBezTo>
                    <a:pt x="353" y="382"/>
                    <a:pt x="424" y="381"/>
                    <a:pt x="474" y="381"/>
                  </a:cubicBezTo>
                  <a:cubicBezTo>
                    <a:pt x="527" y="385"/>
                    <a:pt x="548" y="351"/>
                    <a:pt x="547" y="354"/>
                  </a:cubicBezTo>
                  <a:cubicBezTo>
                    <a:pt x="563" y="335"/>
                    <a:pt x="565" y="318"/>
                    <a:pt x="566" y="310"/>
                  </a:cubicBezTo>
                  <a:cubicBezTo>
                    <a:pt x="566" y="301"/>
                    <a:pt x="566" y="299"/>
                    <a:pt x="565" y="301"/>
                  </a:cubicBezTo>
                  <a:cubicBezTo>
                    <a:pt x="564" y="306"/>
                    <a:pt x="560" y="331"/>
                    <a:pt x="541" y="348"/>
                  </a:cubicBezTo>
                  <a:cubicBezTo>
                    <a:pt x="537" y="352"/>
                    <a:pt x="515" y="378"/>
                    <a:pt x="462" y="371"/>
                  </a:cubicBezTo>
                  <a:cubicBezTo>
                    <a:pt x="411" y="370"/>
                    <a:pt x="341" y="370"/>
                    <a:pt x="258" y="370"/>
                  </a:cubicBezTo>
                  <a:cubicBezTo>
                    <a:pt x="237" y="370"/>
                    <a:pt x="216" y="369"/>
                    <a:pt x="193" y="369"/>
                  </a:cubicBezTo>
                  <a:cubicBezTo>
                    <a:pt x="189" y="369"/>
                    <a:pt x="189" y="369"/>
                    <a:pt x="189" y="369"/>
                  </a:cubicBezTo>
                  <a:cubicBezTo>
                    <a:pt x="187" y="369"/>
                    <a:pt x="187" y="369"/>
                    <a:pt x="187" y="369"/>
                  </a:cubicBezTo>
                  <a:cubicBezTo>
                    <a:pt x="182" y="370"/>
                    <a:pt x="181" y="372"/>
                    <a:pt x="179" y="375"/>
                  </a:cubicBezTo>
                  <a:cubicBezTo>
                    <a:pt x="179" y="375"/>
                    <a:pt x="179" y="375"/>
                    <a:pt x="179" y="375"/>
                  </a:cubicBezTo>
                  <a:cubicBezTo>
                    <a:pt x="179" y="376"/>
                    <a:pt x="179" y="376"/>
                    <a:pt x="179" y="376"/>
                  </a:cubicBezTo>
                  <a:cubicBezTo>
                    <a:pt x="178" y="379"/>
                    <a:pt x="177" y="381"/>
                    <a:pt x="176" y="384"/>
                  </a:cubicBezTo>
                  <a:cubicBezTo>
                    <a:pt x="174" y="388"/>
                    <a:pt x="171" y="393"/>
                    <a:pt x="169" y="398"/>
                  </a:cubicBezTo>
                  <a:cubicBezTo>
                    <a:pt x="163" y="407"/>
                    <a:pt x="156" y="416"/>
                    <a:pt x="149" y="425"/>
                  </a:cubicBezTo>
                  <a:cubicBezTo>
                    <a:pt x="126" y="450"/>
                    <a:pt x="94" y="468"/>
                    <a:pt x="58" y="477"/>
                  </a:cubicBezTo>
                  <a:cubicBezTo>
                    <a:pt x="63" y="474"/>
                    <a:pt x="68" y="470"/>
                    <a:pt x="73" y="467"/>
                  </a:cubicBezTo>
                  <a:cubicBezTo>
                    <a:pt x="95" y="450"/>
                    <a:pt x="116" y="428"/>
                    <a:pt x="123" y="398"/>
                  </a:cubicBezTo>
                  <a:cubicBezTo>
                    <a:pt x="124" y="395"/>
                    <a:pt x="125" y="391"/>
                    <a:pt x="125" y="387"/>
                  </a:cubicBezTo>
                  <a:cubicBezTo>
                    <a:pt x="125" y="381"/>
                    <a:pt x="125" y="381"/>
                    <a:pt x="125" y="381"/>
                  </a:cubicBezTo>
                  <a:cubicBezTo>
                    <a:pt x="125" y="378"/>
                    <a:pt x="125" y="378"/>
                    <a:pt x="125" y="378"/>
                  </a:cubicBezTo>
                  <a:cubicBezTo>
                    <a:pt x="125" y="376"/>
                    <a:pt x="125" y="376"/>
                    <a:pt x="125" y="376"/>
                  </a:cubicBezTo>
                  <a:cubicBezTo>
                    <a:pt x="124" y="372"/>
                    <a:pt x="120" y="368"/>
                    <a:pt x="116" y="368"/>
                  </a:cubicBezTo>
                  <a:cubicBezTo>
                    <a:pt x="115" y="368"/>
                    <a:pt x="115" y="368"/>
                    <a:pt x="115" y="368"/>
                  </a:cubicBezTo>
                  <a:cubicBezTo>
                    <a:pt x="95" y="368"/>
                    <a:pt x="95" y="368"/>
                    <a:pt x="95" y="368"/>
                  </a:cubicBezTo>
                  <a:cubicBezTo>
                    <a:pt x="81" y="368"/>
                    <a:pt x="70" y="367"/>
                    <a:pt x="59" y="362"/>
                  </a:cubicBezTo>
                  <a:cubicBezTo>
                    <a:pt x="37" y="351"/>
                    <a:pt x="21" y="328"/>
                    <a:pt x="20" y="304"/>
                  </a:cubicBezTo>
                  <a:cubicBezTo>
                    <a:pt x="20" y="249"/>
                    <a:pt x="20" y="193"/>
                    <a:pt x="20" y="138"/>
                  </a:cubicBezTo>
                  <a:cubicBezTo>
                    <a:pt x="22" y="111"/>
                    <a:pt x="16" y="82"/>
                    <a:pt x="26" y="61"/>
                  </a:cubicBezTo>
                  <a:cubicBezTo>
                    <a:pt x="36" y="39"/>
                    <a:pt x="58" y="24"/>
                    <a:pt x="81" y="22"/>
                  </a:cubicBezTo>
                  <a:cubicBezTo>
                    <a:pt x="185" y="21"/>
                    <a:pt x="288" y="22"/>
                    <a:pt x="377" y="22"/>
                  </a:cubicBezTo>
                  <a:cubicBezTo>
                    <a:pt x="421" y="22"/>
                    <a:pt x="466" y="20"/>
                    <a:pt x="500" y="23"/>
                  </a:cubicBezTo>
                  <a:cubicBezTo>
                    <a:pt x="534" y="30"/>
                    <a:pt x="555" y="61"/>
                    <a:pt x="554" y="88"/>
                  </a:cubicBezTo>
                  <a:cubicBezTo>
                    <a:pt x="554" y="148"/>
                    <a:pt x="554" y="192"/>
                    <a:pt x="555" y="212"/>
                  </a:cubicBezTo>
                  <a:cubicBezTo>
                    <a:pt x="556" y="372"/>
                    <a:pt x="567" y="279"/>
                    <a:pt x="572" y="212"/>
                  </a:cubicBezTo>
                  <a:cubicBezTo>
                    <a:pt x="573" y="204"/>
                    <a:pt x="573" y="168"/>
                    <a:pt x="573" y="112"/>
                  </a:cubicBezTo>
                  <a:cubicBezTo>
                    <a:pt x="573" y="99"/>
                    <a:pt x="575" y="83"/>
                    <a:pt x="570" y="64"/>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upa 36"/>
          <p:cNvGrpSpPr/>
          <p:nvPr/>
        </p:nvGrpSpPr>
        <p:grpSpPr>
          <a:xfrm>
            <a:off x="3645135" y="1828299"/>
            <a:ext cx="2298465" cy="1015617"/>
            <a:chOff x="768350" y="2994025"/>
            <a:chExt cx="1419225" cy="1231900"/>
          </a:xfrm>
        </p:grpSpPr>
        <p:sp>
          <p:nvSpPr>
            <p:cNvPr id="40" name="Freeform 12"/>
            <p:cNvSpPr>
              <a:spLocks/>
            </p:cNvSpPr>
            <p:nvPr/>
          </p:nvSpPr>
          <p:spPr bwMode="auto">
            <a:xfrm>
              <a:off x="787400" y="3021013"/>
              <a:ext cx="1365250" cy="1184275"/>
            </a:xfrm>
            <a:custGeom>
              <a:avLst/>
              <a:gdLst>
                <a:gd name="T0" fmla="*/ 553 w 553"/>
                <a:gd name="T1" fmla="*/ 288 h 480"/>
                <a:gd name="T2" fmla="*/ 476 w 553"/>
                <a:gd name="T3" fmla="*/ 365 h 480"/>
                <a:gd name="T4" fmla="*/ 176 w 553"/>
                <a:gd name="T5" fmla="*/ 365 h 480"/>
                <a:gd name="T6" fmla="*/ 0 w 553"/>
                <a:gd name="T7" fmla="*/ 480 h 480"/>
                <a:gd name="T8" fmla="*/ 105 w 553"/>
                <a:gd name="T9" fmla="*/ 365 h 480"/>
                <a:gd name="T10" fmla="*/ 76 w 553"/>
                <a:gd name="T11" fmla="*/ 365 h 480"/>
                <a:gd name="T12" fmla="*/ 0 w 553"/>
                <a:gd name="T13" fmla="*/ 288 h 480"/>
                <a:gd name="T14" fmla="*/ 0 w 553"/>
                <a:gd name="T15" fmla="*/ 77 h 480"/>
                <a:gd name="T16" fmla="*/ 76 w 553"/>
                <a:gd name="T17" fmla="*/ 0 h 480"/>
                <a:gd name="T18" fmla="*/ 476 w 553"/>
                <a:gd name="T19" fmla="*/ 0 h 480"/>
                <a:gd name="T20" fmla="*/ 553 w 553"/>
                <a:gd name="T21" fmla="*/ 77 h 480"/>
                <a:gd name="T22" fmla="*/ 553 w 553"/>
                <a:gd name="T23" fmla="*/ 28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480">
                  <a:moveTo>
                    <a:pt x="553" y="288"/>
                  </a:moveTo>
                  <a:cubicBezTo>
                    <a:pt x="553" y="331"/>
                    <a:pt x="518" y="365"/>
                    <a:pt x="476" y="365"/>
                  </a:cubicBezTo>
                  <a:cubicBezTo>
                    <a:pt x="176" y="365"/>
                    <a:pt x="176" y="365"/>
                    <a:pt x="176" y="365"/>
                  </a:cubicBezTo>
                  <a:cubicBezTo>
                    <a:pt x="176" y="365"/>
                    <a:pt x="143" y="474"/>
                    <a:pt x="0" y="480"/>
                  </a:cubicBezTo>
                  <a:cubicBezTo>
                    <a:pt x="116" y="430"/>
                    <a:pt x="105" y="365"/>
                    <a:pt x="105" y="365"/>
                  </a:cubicBezTo>
                  <a:cubicBezTo>
                    <a:pt x="76" y="365"/>
                    <a:pt x="76" y="365"/>
                    <a:pt x="76" y="365"/>
                  </a:cubicBezTo>
                  <a:cubicBezTo>
                    <a:pt x="34" y="365"/>
                    <a:pt x="0" y="331"/>
                    <a:pt x="0" y="288"/>
                  </a:cubicBezTo>
                  <a:cubicBezTo>
                    <a:pt x="0" y="77"/>
                    <a:pt x="0" y="77"/>
                    <a:pt x="0" y="77"/>
                  </a:cubicBezTo>
                  <a:cubicBezTo>
                    <a:pt x="0" y="35"/>
                    <a:pt x="34" y="0"/>
                    <a:pt x="76" y="0"/>
                  </a:cubicBezTo>
                  <a:cubicBezTo>
                    <a:pt x="476" y="0"/>
                    <a:pt x="476" y="0"/>
                    <a:pt x="476" y="0"/>
                  </a:cubicBezTo>
                  <a:cubicBezTo>
                    <a:pt x="518" y="0"/>
                    <a:pt x="553" y="35"/>
                    <a:pt x="553" y="77"/>
                  </a:cubicBezTo>
                  <a:lnTo>
                    <a:pt x="553" y="288"/>
                  </a:lnTo>
                  <a:close/>
                </a:path>
              </a:pathLst>
            </a:custGeom>
            <a:noFill/>
            <a:ln/>
            <a:extLst>
              <a:ext uri="{91240B29-F687-4F45-9708-019B960494DF}">
                <a14:hiddenLine xmlns:a14="http://schemas.microsoft.com/office/drawing/2010/main" w="9525">
                  <a:solidFill>
                    <a:srgbClr val="000000"/>
                  </a:solidFill>
                  <a:round/>
                  <a:headEnd/>
                  <a:tailEnd/>
                </a14:hiddenLine>
              </a:ext>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pPr algn="ctr"/>
              <a:r>
                <a:rPr lang="en-US" sz="2000" dirty="0" smtClean="0">
                  <a:solidFill>
                    <a:schemeClr val="tx1">
                      <a:lumMod val="95000"/>
                      <a:lumOff val="5000"/>
                    </a:schemeClr>
                  </a:solidFill>
                </a:rPr>
                <a:t>Team coding performance? </a:t>
              </a:r>
              <a:endParaRPr lang="en-US" sz="2000" dirty="0">
                <a:solidFill>
                  <a:schemeClr val="tx1">
                    <a:lumMod val="95000"/>
                    <a:lumOff val="5000"/>
                  </a:schemeClr>
                </a:solidFill>
              </a:endParaRPr>
            </a:p>
          </p:txBody>
        </p:sp>
        <p:sp>
          <p:nvSpPr>
            <p:cNvPr id="41" name="Freeform 21"/>
            <p:cNvSpPr>
              <a:spLocks/>
            </p:cNvSpPr>
            <p:nvPr/>
          </p:nvSpPr>
          <p:spPr bwMode="auto">
            <a:xfrm>
              <a:off x="768350" y="2994025"/>
              <a:ext cx="1419225" cy="1231900"/>
            </a:xfrm>
            <a:custGeom>
              <a:avLst/>
              <a:gdLst>
                <a:gd name="T0" fmla="*/ 535 w 575"/>
                <a:gd name="T1" fmla="*/ 17 h 499"/>
                <a:gd name="T2" fmla="*/ 409 w 575"/>
                <a:gd name="T3" fmla="*/ 2 h 499"/>
                <a:gd name="T4" fmla="*/ 25 w 575"/>
                <a:gd name="T5" fmla="*/ 31 h 499"/>
                <a:gd name="T6" fmla="*/ 2 w 575"/>
                <a:gd name="T7" fmla="*/ 117 h 499"/>
                <a:gd name="T8" fmla="*/ 41 w 575"/>
                <a:gd name="T9" fmla="*/ 370 h 499"/>
                <a:gd name="T10" fmla="*/ 107 w 575"/>
                <a:gd name="T11" fmla="*/ 384 h 499"/>
                <a:gd name="T12" fmla="*/ 109 w 575"/>
                <a:gd name="T13" fmla="*/ 388 h 499"/>
                <a:gd name="T14" fmla="*/ 34 w 575"/>
                <a:gd name="T15" fmla="*/ 474 h 499"/>
                <a:gd name="T16" fmla="*/ 8 w 575"/>
                <a:gd name="T17" fmla="*/ 486 h 499"/>
                <a:gd name="T18" fmla="*/ 22 w 575"/>
                <a:gd name="T19" fmla="*/ 498 h 499"/>
                <a:gd name="T20" fmla="*/ 183 w 575"/>
                <a:gd name="T21" fmla="*/ 399 h 499"/>
                <a:gd name="T22" fmla="*/ 192 w 575"/>
                <a:gd name="T23" fmla="*/ 382 h 499"/>
                <a:gd name="T24" fmla="*/ 267 w 575"/>
                <a:gd name="T25" fmla="*/ 382 h 499"/>
                <a:gd name="T26" fmla="*/ 547 w 575"/>
                <a:gd name="T27" fmla="*/ 354 h 499"/>
                <a:gd name="T28" fmla="*/ 565 w 575"/>
                <a:gd name="T29" fmla="*/ 301 h 499"/>
                <a:gd name="T30" fmla="*/ 462 w 575"/>
                <a:gd name="T31" fmla="*/ 371 h 499"/>
                <a:gd name="T32" fmla="*/ 193 w 575"/>
                <a:gd name="T33" fmla="*/ 369 h 499"/>
                <a:gd name="T34" fmla="*/ 187 w 575"/>
                <a:gd name="T35" fmla="*/ 369 h 499"/>
                <a:gd name="T36" fmla="*/ 179 w 575"/>
                <a:gd name="T37" fmla="*/ 375 h 499"/>
                <a:gd name="T38" fmla="*/ 176 w 575"/>
                <a:gd name="T39" fmla="*/ 384 h 499"/>
                <a:gd name="T40" fmla="*/ 149 w 575"/>
                <a:gd name="T41" fmla="*/ 425 h 499"/>
                <a:gd name="T42" fmla="*/ 73 w 575"/>
                <a:gd name="T43" fmla="*/ 467 h 499"/>
                <a:gd name="T44" fmla="*/ 125 w 575"/>
                <a:gd name="T45" fmla="*/ 387 h 499"/>
                <a:gd name="T46" fmla="*/ 125 w 575"/>
                <a:gd name="T47" fmla="*/ 378 h 499"/>
                <a:gd name="T48" fmla="*/ 116 w 575"/>
                <a:gd name="T49" fmla="*/ 368 h 499"/>
                <a:gd name="T50" fmla="*/ 95 w 575"/>
                <a:gd name="T51" fmla="*/ 368 h 499"/>
                <a:gd name="T52" fmla="*/ 20 w 575"/>
                <a:gd name="T53" fmla="*/ 304 h 499"/>
                <a:gd name="T54" fmla="*/ 26 w 575"/>
                <a:gd name="T55" fmla="*/ 61 h 499"/>
                <a:gd name="T56" fmla="*/ 377 w 575"/>
                <a:gd name="T57" fmla="*/ 22 h 499"/>
                <a:gd name="T58" fmla="*/ 554 w 575"/>
                <a:gd name="T59" fmla="*/ 88 h 499"/>
                <a:gd name="T60" fmla="*/ 572 w 575"/>
                <a:gd name="T61" fmla="*/ 212 h 499"/>
                <a:gd name="T62" fmla="*/ 570 w 575"/>
                <a:gd name="T63" fmla="*/ 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5" h="499">
                  <a:moveTo>
                    <a:pt x="570" y="64"/>
                  </a:moveTo>
                  <a:cubicBezTo>
                    <a:pt x="564" y="46"/>
                    <a:pt x="553" y="29"/>
                    <a:pt x="535" y="17"/>
                  </a:cubicBezTo>
                  <a:cubicBezTo>
                    <a:pt x="519" y="5"/>
                    <a:pt x="493" y="1"/>
                    <a:pt x="474" y="2"/>
                  </a:cubicBezTo>
                  <a:cubicBezTo>
                    <a:pt x="453" y="2"/>
                    <a:pt x="431" y="2"/>
                    <a:pt x="409" y="2"/>
                  </a:cubicBezTo>
                  <a:cubicBezTo>
                    <a:pt x="319" y="2"/>
                    <a:pt x="216" y="3"/>
                    <a:pt x="107" y="3"/>
                  </a:cubicBezTo>
                  <a:cubicBezTo>
                    <a:pt x="81" y="0"/>
                    <a:pt x="44" y="6"/>
                    <a:pt x="25" y="31"/>
                  </a:cubicBezTo>
                  <a:cubicBezTo>
                    <a:pt x="14" y="43"/>
                    <a:pt x="7" y="57"/>
                    <a:pt x="4" y="73"/>
                  </a:cubicBezTo>
                  <a:cubicBezTo>
                    <a:pt x="1" y="89"/>
                    <a:pt x="3" y="102"/>
                    <a:pt x="2" y="117"/>
                  </a:cubicBezTo>
                  <a:cubicBezTo>
                    <a:pt x="2" y="174"/>
                    <a:pt x="3" y="232"/>
                    <a:pt x="3" y="289"/>
                  </a:cubicBezTo>
                  <a:cubicBezTo>
                    <a:pt x="0" y="319"/>
                    <a:pt x="14" y="354"/>
                    <a:pt x="41" y="370"/>
                  </a:cubicBezTo>
                  <a:cubicBezTo>
                    <a:pt x="54" y="379"/>
                    <a:pt x="69" y="384"/>
                    <a:pt x="85" y="384"/>
                  </a:cubicBezTo>
                  <a:cubicBezTo>
                    <a:pt x="93" y="384"/>
                    <a:pt x="99" y="384"/>
                    <a:pt x="107" y="384"/>
                  </a:cubicBezTo>
                  <a:cubicBezTo>
                    <a:pt x="109" y="384"/>
                    <a:pt x="109" y="384"/>
                    <a:pt x="109" y="384"/>
                  </a:cubicBezTo>
                  <a:cubicBezTo>
                    <a:pt x="109" y="385"/>
                    <a:pt x="109" y="386"/>
                    <a:pt x="109" y="388"/>
                  </a:cubicBezTo>
                  <a:cubicBezTo>
                    <a:pt x="106" y="413"/>
                    <a:pt x="88" y="435"/>
                    <a:pt x="67" y="452"/>
                  </a:cubicBezTo>
                  <a:cubicBezTo>
                    <a:pt x="57" y="460"/>
                    <a:pt x="46" y="467"/>
                    <a:pt x="34" y="474"/>
                  </a:cubicBezTo>
                  <a:cubicBezTo>
                    <a:pt x="28" y="477"/>
                    <a:pt x="22" y="480"/>
                    <a:pt x="16" y="483"/>
                  </a:cubicBezTo>
                  <a:cubicBezTo>
                    <a:pt x="8" y="486"/>
                    <a:pt x="8" y="486"/>
                    <a:pt x="8" y="486"/>
                  </a:cubicBezTo>
                  <a:cubicBezTo>
                    <a:pt x="7" y="490"/>
                    <a:pt x="8" y="496"/>
                    <a:pt x="12" y="499"/>
                  </a:cubicBezTo>
                  <a:cubicBezTo>
                    <a:pt x="22" y="498"/>
                    <a:pt x="22" y="498"/>
                    <a:pt x="22" y="498"/>
                  </a:cubicBezTo>
                  <a:cubicBezTo>
                    <a:pt x="77" y="494"/>
                    <a:pt x="130" y="469"/>
                    <a:pt x="162" y="430"/>
                  </a:cubicBezTo>
                  <a:cubicBezTo>
                    <a:pt x="170" y="420"/>
                    <a:pt x="177" y="410"/>
                    <a:pt x="183" y="399"/>
                  </a:cubicBezTo>
                  <a:cubicBezTo>
                    <a:pt x="186" y="394"/>
                    <a:pt x="189" y="388"/>
                    <a:pt x="191" y="382"/>
                  </a:cubicBezTo>
                  <a:cubicBezTo>
                    <a:pt x="192" y="382"/>
                    <a:pt x="192" y="382"/>
                    <a:pt x="192" y="382"/>
                  </a:cubicBezTo>
                  <a:cubicBezTo>
                    <a:pt x="201" y="382"/>
                    <a:pt x="201" y="382"/>
                    <a:pt x="201" y="382"/>
                  </a:cubicBezTo>
                  <a:cubicBezTo>
                    <a:pt x="224" y="382"/>
                    <a:pt x="246" y="382"/>
                    <a:pt x="267" y="382"/>
                  </a:cubicBezTo>
                  <a:cubicBezTo>
                    <a:pt x="353" y="382"/>
                    <a:pt x="424" y="381"/>
                    <a:pt x="474" y="381"/>
                  </a:cubicBezTo>
                  <a:cubicBezTo>
                    <a:pt x="527" y="385"/>
                    <a:pt x="548" y="351"/>
                    <a:pt x="547" y="354"/>
                  </a:cubicBezTo>
                  <a:cubicBezTo>
                    <a:pt x="563" y="335"/>
                    <a:pt x="565" y="318"/>
                    <a:pt x="566" y="310"/>
                  </a:cubicBezTo>
                  <a:cubicBezTo>
                    <a:pt x="566" y="301"/>
                    <a:pt x="566" y="299"/>
                    <a:pt x="565" y="301"/>
                  </a:cubicBezTo>
                  <a:cubicBezTo>
                    <a:pt x="564" y="306"/>
                    <a:pt x="560" y="331"/>
                    <a:pt x="541" y="348"/>
                  </a:cubicBezTo>
                  <a:cubicBezTo>
                    <a:pt x="537" y="352"/>
                    <a:pt x="515" y="378"/>
                    <a:pt x="462" y="371"/>
                  </a:cubicBezTo>
                  <a:cubicBezTo>
                    <a:pt x="411" y="370"/>
                    <a:pt x="341" y="370"/>
                    <a:pt x="258" y="370"/>
                  </a:cubicBezTo>
                  <a:cubicBezTo>
                    <a:pt x="237" y="370"/>
                    <a:pt x="216" y="369"/>
                    <a:pt x="193" y="369"/>
                  </a:cubicBezTo>
                  <a:cubicBezTo>
                    <a:pt x="189" y="369"/>
                    <a:pt x="189" y="369"/>
                    <a:pt x="189" y="369"/>
                  </a:cubicBezTo>
                  <a:cubicBezTo>
                    <a:pt x="187" y="369"/>
                    <a:pt x="187" y="369"/>
                    <a:pt x="187" y="369"/>
                  </a:cubicBezTo>
                  <a:cubicBezTo>
                    <a:pt x="182" y="370"/>
                    <a:pt x="181" y="372"/>
                    <a:pt x="179" y="375"/>
                  </a:cubicBezTo>
                  <a:cubicBezTo>
                    <a:pt x="179" y="375"/>
                    <a:pt x="179" y="375"/>
                    <a:pt x="179" y="375"/>
                  </a:cubicBezTo>
                  <a:cubicBezTo>
                    <a:pt x="179" y="376"/>
                    <a:pt x="179" y="376"/>
                    <a:pt x="179" y="376"/>
                  </a:cubicBezTo>
                  <a:cubicBezTo>
                    <a:pt x="178" y="379"/>
                    <a:pt x="177" y="381"/>
                    <a:pt x="176" y="384"/>
                  </a:cubicBezTo>
                  <a:cubicBezTo>
                    <a:pt x="174" y="388"/>
                    <a:pt x="171" y="393"/>
                    <a:pt x="169" y="398"/>
                  </a:cubicBezTo>
                  <a:cubicBezTo>
                    <a:pt x="163" y="407"/>
                    <a:pt x="156" y="416"/>
                    <a:pt x="149" y="425"/>
                  </a:cubicBezTo>
                  <a:cubicBezTo>
                    <a:pt x="126" y="450"/>
                    <a:pt x="94" y="468"/>
                    <a:pt x="58" y="477"/>
                  </a:cubicBezTo>
                  <a:cubicBezTo>
                    <a:pt x="63" y="474"/>
                    <a:pt x="68" y="470"/>
                    <a:pt x="73" y="467"/>
                  </a:cubicBezTo>
                  <a:cubicBezTo>
                    <a:pt x="95" y="450"/>
                    <a:pt x="116" y="428"/>
                    <a:pt x="123" y="398"/>
                  </a:cubicBezTo>
                  <a:cubicBezTo>
                    <a:pt x="124" y="395"/>
                    <a:pt x="125" y="391"/>
                    <a:pt x="125" y="387"/>
                  </a:cubicBezTo>
                  <a:cubicBezTo>
                    <a:pt x="125" y="381"/>
                    <a:pt x="125" y="381"/>
                    <a:pt x="125" y="381"/>
                  </a:cubicBezTo>
                  <a:cubicBezTo>
                    <a:pt x="125" y="378"/>
                    <a:pt x="125" y="378"/>
                    <a:pt x="125" y="378"/>
                  </a:cubicBezTo>
                  <a:cubicBezTo>
                    <a:pt x="125" y="376"/>
                    <a:pt x="125" y="376"/>
                    <a:pt x="125" y="376"/>
                  </a:cubicBezTo>
                  <a:cubicBezTo>
                    <a:pt x="124" y="372"/>
                    <a:pt x="120" y="368"/>
                    <a:pt x="116" y="368"/>
                  </a:cubicBezTo>
                  <a:cubicBezTo>
                    <a:pt x="115" y="368"/>
                    <a:pt x="115" y="368"/>
                    <a:pt x="115" y="368"/>
                  </a:cubicBezTo>
                  <a:cubicBezTo>
                    <a:pt x="95" y="368"/>
                    <a:pt x="95" y="368"/>
                    <a:pt x="95" y="368"/>
                  </a:cubicBezTo>
                  <a:cubicBezTo>
                    <a:pt x="81" y="368"/>
                    <a:pt x="70" y="367"/>
                    <a:pt x="59" y="362"/>
                  </a:cubicBezTo>
                  <a:cubicBezTo>
                    <a:pt x="37" y="351"/>
                    <a:pt x="21" y="328"/>
                    <a:pt x="20" y="304"/>
                  </a:cubicBezTo>
                  <a:cubicBezTo>
                    <a:pt x="20" y="249"/>
                    <a:pt x="20" y="193"/>
                    <a:pt x="20" y="138"/>
                  </a:cubicBezTo>
                  <a:cubicBezTo>
                    <a:pt x="22" y="111"/>
                    <a:pt x="16" y="82"/>
                    <a:pt x="26" y="61"/>
                  </a:cubicBezTo>
                  <a:cubicBezTo>
                    <a:pt x="36" y="39"/>
                    <a:pt x="58" y="24"/>
                    <a:pt x="81" y="22"/>
                  </a:cubicBezTo>
                  <a:cubicBezTo>
                    <a:pt x="185" y="21"/>
                    <a:pt x="288" y="22"/>
                    <a:pt x="377" y="22"/>
                  </a:cubicBezTo>
                  <a:cubicBezTo>
                    <a:pt x="421" y="22"/>
                    <a:pt x="466" y="20"/>
                    <a:pt x="500" y="23"/>
                  </a:cubicBezTo>
                  <a:cubicBezTo>
                    <a:pt x="534" y="30"/>
                    <a:pt x="555" y="61"/>
                    <a:pt x="554" y="88"/>
                  </a:cubicBezTo>
                  <a:cubicBezTo>
                    <a:pt x="554" y="148"/>
                    <a:pt x="554" y="192"/>
                    <a:pt x="555" y="212"/>
                  </a:cubicBezTo>
                  <a:cubicBezTo>
                    <a:pt x="556" y="372"/>
                    <a:pt x="567" y="279"/>
                    <a:pt x="572" y="212"/>
                  </a:cubicBezTo>
                  <a:cubicBezTo>
                    <a:pt x="573" y="204"/>
                    <a:pt x="573" y="168"/>
                    <a:pt x="573" y="112"/>
                  </a:cubicBezTo>
                  <a:cubicBezTo>
                    <a:pt x="573" y="99"/>
                    <a:pt x="575" y="83"/>
                    <a:pt x="570" y="64"/>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46"/>
          <p:cNvSpPr>
            <a:spLocks/>
          </p:cNvSpPr>
          <p:nvPr/>
        </p:nvSpPr>
        <p:spPr bwMode="auto">
          <a:xfrm>
            <a:off x="3100686" y="4116404"/>
            <a:ext cx="453875"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9" name="Freeform 46"/>
          <p:cNvSpPr>
            <a:spLocks/>
          </p:cNvSpPr>
          <p:nvPr/>
        </p:nvSpPr>
        <p:spPr bwMode="auto">
          <a:xfrm>
            <a:off x="7458052" y="1213568"/>
            <a:ext cx="1517349" cy="463610"/>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solidFill>
            <a:srgbClr val="00B050"/>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algn="ctr"/>
            <a:r>
              <a:rPr lang="en-US" sz="2400" b="1" dirty="0" smtClean="0"/>
              <a:t>b</a:t>
            </a:r>
            <a:endParaRPr lang="en-US" b="1" dirty="0"/>
          </a:p>
        </p:txBody>
      </p:sp>
      <p:sp>
        <p:nvSpPr>
          <p:cNvPr id="30" name="Freeform 46"/>
          <p:cNvSpPr>
            <a:spLocks/>
          </p:cNvSpPr>
          <p:nvPr/>
        </p:nvSpPr>
        <p:spPr bwMode="auto">
          <a:xfrm rot="21320625">
            <a:off x="7549957" y="605251"/>
            <a:ext cx="1445551" cy="454621"/>
          </a:xfrm>
          <a:custGeom>
            <a:avLst/>
            <a:gdLst/>
            <a:ahLst/>
            <a:cxnLst>
              <a:cxn ang="0">
                <a:pos x="114" y="14"/>
              </a:cxn>
              <a:cxn ang="0">
                <a:pos x="270" y="5"/>
              </a:cxn>
              <a:cxn ang="0">
                <a:pos x="451" y="14"/>
              </a:cxn>
              <a:cxn ang="0">
                <a:pos x="451" y="22"/>
              </a:cxn>
              <a:cxn ang="0">
                <a:pos x="470" y="40"/>
              </a:cxn>
              <a:cxn ang="0">
                <a:pos x="460" y="41"/>
              </a:cxn>
              <a:cxn ang="0">
                <a:pos x="435" y="41"/>
              </a:cxn>
              <a:cxn ang="0">
                <a:pos x="464" y="50"/>
              </a:cxn>
              <a:cxn ang="0">
                <a:pos x="464" y="61"/>
              </a:cxn>
              <a:cxn ang="0">
                <a:pos x="483" y="65"/>
              </a:cxn>
              <a:cxn ang="0">
                <a:pos x="483" y="73"/>
              </a:cxn>
              <a:cxn ang="0">
                <a:pos x="466" y="73"/>
              </a:cxn>
              <a:cxn ang="0">
                <a:pos x="460" y="79"/>
              </a:cxn>
              <a:cxn ang="0">
                <a:pos x="19" y="83"/>
              </a:cxn>
              <a:cxn ang="0">
                <a:pos x="28" y="71"/>
              </a:cxn>
              <a:cxn ang="0">
                <a:pos x="18" y="72"/>
              </a:cxn>
              <a:cxn ang="0">
                <a:pos x="47" y="55"/>
              </a:cxn>
              <a:cxn ang="0">
                <a:pos x="27" y="56"/>
              </a:cxn>
              <a:cxn ang="0">
                <a:pos x="27" y="52"/>
              </a:cxn>
              <a:cxn ang="0">
                <a:pos x="42" y="48"/>
              </a:cxn>
              <a:cxn ang="0">
                <a:pos x="41" y="43"/>
              </a:cxn>
              <a:cxn ang="0">
                <a:pos x="32" y="43"/>
              </a:cxn>
              <a:cxn ang="0">
                <a:pos x="31" y="37"/>
              </a:cxn>
              <a:cxn ang="0">
                <a:pos x="52" y="34"/>
              </a:cxn>
              <a:cxn ang="0">
                <a:pos x="52" y="30"/>
              </a:cxn>
              <a:cxn ang="0">
                <a:pos x="31" y="34"/>
              </a:cxn>
              <a:cxn ang="0">
                <a:pos x="36" y="27"/>
              </a:cxn>
              <a:cxn ang="0">
                <a:pos x="80" y="20"/>
              </a:cxn>
              <a:cxn ang="0">
                <a:pos x="65" y="22"/>
              </a:cxn>
              <a:cxn ang="0">
                <a:pos x="114" y="14"/>
              </a:cxn>
            </a:cxnLst>
            <a:rect l="0" t="0" r="r" b="b"/>
            <a:pathLst>
              <a:path w="488" h="85">
                <a:moveTo>
                  <a:pt x="114" y="14"/>
                </a:moveTo>
                <a:cubicBezTo>
                  <a:pt x="162" y="4"/>
                  <a:pt x="221" y="8"/>
                  <a:pt x="270" y="5"/>
                </a:cubicBezTo>
                <a:cubicBezTo>
                  <a:pt x="329" y="0"/>
                  <a:pt x="393" y="5"/>
                  <a:pt x="451" y="14"/>
                </a:cubicBezTo>
                <a:cubicBezTo>
                  <a:pt x="451" y="17"/>
                  <a:pt x="446" y="20"/>
                  <a:pt x="451" y="22"/>
                </a:cubicBezTo>
                <a:cubicBezTo>
                  <a:pt x="470" y="29"/>
                  <a:pt x="470" y="35"/>
                  <a:pt x="470" y="40"/>
                </a:cubicBezTo>
                <a:cubicBezTo>
                  <a:pt x="470" y="42"/>
                  <a:pt x="455" y="37"/>
                  <a:pt x="460" y="41"/>
                </a:cubicBezTo>
                <a:cubicBezTo>
                  <a:pt x="445" y="39"/>
                  <a:pt x="421" y="37"/>
                  <a:pt x="435" y="41"/>
                </a:cubicBezTo>
                <a:cubicBezTo>
                  <a:pt x="440" y="45"/>
                  <a:pt x="460" y="45"/>
                  <a:pt x="464" y="50"/>
                </a:cubicBezTo>
                <a:cubicBezTo>
                  <a:pt x="469" y="54"/>
                  <a:pt x="459" y="57"/>
                  <a:pt x="464" y="61"/>
                </a:cubicBezTo>
                <a:cubicBezTo>
                  <a:pt x="469" y="62"/>
                  <a:pt x="478" y="64"/>
                  <a:pt x="483" y="65"/>
                </a:cubicBezTo>
                <a:cubicBezTo>
                  <a:pt x="488" y="68"/>
                  <a:pt x="486" y="69"/>
                  <a:pt x="483" y="73"/>
                </a:cubicBezTo>
                <a:cubicBezTo>
                  <a:pt x="478" y="70"/>
                  <a:pt x="446" y="70"/>
                  <a:pt x="466" y="73"/>
                </a:cubicBezTo>
                <a:cubicBezTo>
                  <a:pt x="465" y="75"/>
                  <a:pt x="470" y="79"/>
                  <a:pt x="460" y="79"/>
                </a:cubicBezTo>
                <a:cubicBezTo>
                  <a:pt x="292" y="58"/>
                  <a:pt x="188" y="62"/>
                  <a:pt x="19" y="83"/>
                </a:cubicBezTo>
                <a:cubicBezTo>
                  <a:pt x="0" y="85"/>
                  <a:pt x="14" y="78"/>
                  <a:pt x="28" y="71"/>
                </a:cubicBezTo>
                <a:cubicBezTo>
                  <a:pt x="23" y="73"/>
                  <a:pt x="23" y="69"/>
                  <a:pt x="18" y="72"/>
                </a:cubicBezTo>
                <a:cubicBezTo>
                  <a:pt x="18" y="68"/>
                  <a:pt x="28" y="59"/>
                  <a:pt x="47" y="55"/>
                </a:cubicBezTo>
                <a:cubicBezTo>
                  <a:pt x="40" y="55"/>
                  <a:pt x="34" y="56"/>
                  <a:pt x="27" y="56"/>
                </a:cubicBezTo>
                <a:cubicBezTo>
                  <a:pt x="22" y="56"/>
                  <a:pt x="27" y="54"/>
                  <a:pt x="27" y="52"/>
                </a:cubicBezTo>
                <a:cubicBezTo>
                  <a:pt x="31" y="51"/>
                  <a:pt x="42" y="49"/>
                  <a:pt x="42" y="48"/>
                </a:cubicBezTo>
                <a:cubicBezTo>
                  <a:pt x="43" y="47"/>
                  <a:pt x="42" y="44"/>
                  <a:pt x="41" y="43"/>
                </a:cubicBezTo>
                <a:cubicBezTo>
                  <a:pt x="37" y="43"/>
                  <a:pt x="32" y="44"/>
                  <a:pt x="32" y="43"/>
                </a:cubicBezTo>
                <a:cubicBezTo>
                  <a:pt x="32" y="41"/>
                  <a:pt x="32" y="39"/>
                  <a:pt x="31" y="37"/>
                </a:cubicBezTo>
                <a:cubicBezTo>
                  <a:pt x="41" y="35"/>
                  <a:pt x="50" y="35"/>
                  <a:pt x="52" y="34"/>
                </a:cubicBezTo>
                <a:cubicBezTo>
                  <a:pt x="55" y="33"/>
                  <a:pt x="52" y="30"/>
                  <a:pt x="52" y="30"/>
                </a:cubicBezTo>
                <a:cubicBezTo>
                  <a:pt x="42" y="30"/>
                  <a:pt x="41" y="32"/>
                  <a:pt x="31" y="34"/>
                </a:cubicBezTo>
                <a:cubicBezTo>
                  <a:pt x="30" y="31"/>
                  <a:pt x="32" y="29"/>
                  <a:pt x="36" y="27"/>
                </a:cubicBezTo>
                <a:cubicBezTo>
                  <a:pt x="39" y="26"/>
                  <a:pt x="65" y="26"/>
                  <a:pt x="80" y="20"/>
                </a:cubicBezTo>
                <a:cubicBezTo>
                  <a:pt x="75" y="21"/>
                  <a:pt x="70" y="21"/>
                  <a:pt x="65" y="22"/>
                </a:cubicBezTo>
                <a:cubicBezTo>
                  <a:pt x="75" y="14"/>
                  <a:pt x="99" y="16"/>
                  <a:pt x="114" y="14"/>
                </a:cubicBezTo>
                <a:close/>
              </a:path>
            </a:pathLst>
          </a:custGeom>
          <a:ln>
            <a:headEnd/>
            <a:tailEn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p>
            <a:pPr algn="ctr"/>
            <a:r>
              <a:rPr lang="en-US" sz="2400" b="1" dirty="0" smtClean="0"/>
              <a:t>a</a:t>
            </a:r>
            <a:endParaRPr lang="en-US" b="1" dirty="0"/>
          </a:p>
        </p:txBody>
      </p:sp>
    </p:spTree>
    <p:extLst>
      <p:ext uri="{BB962C8B-B14F-4D97-AF65-F5344CB8AC3E}">
        <p14:creationId xmlns:p14="http://schemas.microsoft.com/office/powerpoint/2010/main" val="1117880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reeform 47"/>
          <p:cNvSpPr>
            <a:spLocks/>
          </p:cNvSpPr>
          <p:nvPr/>
        </p:nvSpPr>
        <p:spPr bwMode="auto">
          <a:xfrm>
            <a:off x="1827604" y="2971800"/>
            <a:ext cx="5410200" cy="2514600"/>
          </a:xfrm>
          <a:custGeom>
            <a:avLst/>
            <a:gdLst/>
            <a:ahLst/>
            <a:cxnLst>
              <a:cxn ang="0">
                <a:pos x="293" y="36"/>
              </a:cxn>
              <a:cxn ang="0">
                <a:pos x="696" y="12"/>
              </a:cxn>
              <a:cxn ang="0">
                <a:pos x="1161" y="38"/>
              </a:cxn>
              <a:cxn ang="0">
                <a:pos x="1160" y="59"/>
              </a:cxn>
              <a:cxn ang="0">
                <a:pos x="1209" y="105"/>
              </a:cxn>
              <a:cxn ang="0">
                <a:pos x="1183" y="108"/>
              </a:cxn>
              <a:cxn ang="0">
                <a:pos x="1121" y="109"/>
              </a:cxn>
              <a:cxn ang="0">
                <a:pos x="1195" y="131"/>
              </a:cxn>
              <a:cxn ang="0">
                <a:pos x="1194" y="163"/>
              </a:cxn>
              <a:cxn ang="0">
                <a:pos x="1243" y="172"/>
              </a:cxn>
              <a:cxn ang="0">
                <a:pos x="1242" y="193"/>
              </a:cxn>
              <a:cxn ang="0">
                <a:pos x="1198" y="193"/>
              </a:cxn>
              <a:cxn ang="0">
                <a:pos x="1185" y="209"/>
              </a:cxn>
              <a:cxn ang="0">
                <a:pos x="49" y="221"/>
              </a:cxn>
              <a:cxn ang="0">
                <a:pos x="73" y="189"/>
              </a:cxn>
              <a:cxn ang="0">
                <a:pos x="48" y="190"/>
              </a:cxn>
              <a:cxn ang="0">
                <a:pos x="121" y="146"/>
              </a:cxn>
              <a:cxn ang="0">
                <a:pos x="70" y="149"/>
              </a:cxn>
              <a:cxn ang="0">
                <a:pos x="69" y="137"/>
              </a:cxn>
              <a:cxn ang="0">
                <a:pos x="108" y="127"/>
              </a:cxn>
              <a:cxn ang="0">
                <a:pos x="107" y="113"/>
              </a:cxn>
              <a:cxn ang="0">
                <a:pos x="82" y="113"/>
              </a:cxn>
              <a:cxn ang="0">
                <a:pos x="82" y="99"/>
              </a:cxn>
              <a:cxn ang="0">
                <a:pos x="135" y="90"/>
              </a:cxn>
              <a:cxn ang="0">
                <a:pos x="135" y="80"/>
              </a:cxn>
              <a:cxn ang="0">
                <a:pos x="81" y="89"/>
              </a:cxn>
              <a:cxn ang="0">
                <a:pos x="93" y="73"/>
              </a:cxn>
              <a:cxn ang="0">
                <a:pos x="206" y="53"/>
              </a:cxn>
              <a:cxn ang="0">
                <a:pos x="168" y="58"/>
              </a:cxn>
              <a:cxn ang="0">
                <a:pos x="293" y="36"/>
              </a:cxn>
            </a:cxnLst>
            <a:rect l="0" t="0" r="r" b="b"/>
            <a:pathLst>
              <a:path w="1255" h="227">
                <a:moveTo>
                  <a:pt x="293" y="36"/>
                </a:moveTo>
                <a:cubicBezTo>
                  <a:pt x="418" y="11"/>
                  <a:pt x="570" y="20"/>
                  <a:pt x="696" y="12"/>
                </a:cubicBezTo>
                <a:cubicBezTo>
                  <a:pt x="847" y="0"/>
                  <a:pt x="1011" y="14"/>
                  <a:pt x="1161" y="38"/>
                </a:cubicBezTo>
                <a:cubicBezTo>
                  <a:pt x="1161" y="45"/>
                  <a:pt x="1148" y="53"/>
                  <a:pt x="1160" y="59"/>
                </a:cubicBezTo>
                <a:cubicBezTo>
                  <a:pt x="1210" y="77"/>
                  <a:pt x="1209" y="92"/>
                  <a:pt x="1209" y="105"/>
                </a:cubicBezTo>
                <a:cubicBezTo>
                  <a:pt x="1208" y="112"/>
                  <a:pt x="1171" y="99"/>
                  <a:pt x="1183" y="108"/>
                </a:cubicBezTo>
                <a:cubicBezTo>
                  <a:pt x="1146" y="102"/>
                  <a:pt x="1083" y="97"/>
                  <a:pt x="1121" y="109"/>
                </a:cubicBezTo>
                <a:cubicBezTo>
                  <a:pt x="1133" y="118"/>
                  <a:pt x="1183" y="119"/>
                  <a:pt x="1195" y="131"/>
                </a:cubicBezTo>
                <a:cubicBezTo>
                  <a:pt x="1207" y="144"/>
                  <a:pt x="1182" y="150"/>
                  <a:pt x="1194" y="163"/>
                </a:cubicBezTo>
                <a:cubicBezTo>
                  <a:pt x="1206" y="165"/>
                  <a:pt x="1231" y="169"/>
                  <a:pt x="1243" y="172"/>
                </a:cubicBezTo>
                <a:cubicBezTo>
                  <a:pt x="1255" y="181"/>
                  <a:pt x="1252" y="183"/>
                  <a:pt x="1242" y="193"/>
                </a:cubicBezTo>
                <a:cubicBezTo>
                  <a:pt x="1231" y="186"/>
                  <a:pt x="1148" y="185"/>
                  <a:pt x="1198" y="193"/>
                </a:cubicBezTo>
                <a:cubicBezTo>
                  <a:pt x="1198" y="200"/>
                  <a:pt x="1210" y="209"/>
                  <a:pt x="1185" y="209"/>
                </a:cubicBezTo>
                <a:cubicBezTo>
                  <a:pt x="750" y="153"/>
                  <a:pt x="483" y="164"/>
                  <a:pt x="49" y="221"/>
                </a:cubicBezTo>
                <a:cubicBezTo>
                  <a:pt x="0" y="227"/>
                  <a:pt x="36" y="206"/>
                  <a:pt x="73" y="189"/>
                </a:cubicBezTo>
                <a:cubicBezTo>
                  <a:pt x="61" y="195"/>
                  <a:pt x="60" y="184"/>
                  <a:pt x="48" y="190"/>
                </a:cubicBezTo>
                <a:cubicBezTo>
                  <a:pt x="47" y="179"/>
                  <a:pt x="72" y="157"/>
                  <a:pt x="121" y="146"/>
                </a:cubicBezTo>
                <a:cubicBezTo>
                  <a:pt x="104" y="147"/>
                  <a:pt x="87" y="148"/>
                  <a:pt x="70" y="149"/>
                </a:cubicBezTo>
                <a:cubicBezTo>
                  <a:pt x="57" y="148"/>
                  <a:pt x="69" y="144"/>
                  <a:pt x="69" y="137"/>
                </a:cubicBezTo>
                <a:cubicBezTo>
                  <a:pt x="81" y="135"/>
                  <a:pt x="108" y="130"/>
                  <a:pt x="108" y="127"/>
                </a:cubicBezTo>
                <a:cubicBezTo>
                  <a:pt x="111" y="124"/>
                  <a:pt x="109" y="117"/>
                  <a:pt x="107" y="113"/>
                </a:cubicBezTo>
                <a:cubicBezTo>
                  <a:pt x="95" y="115"/>
                  <a:pt x="82" y="117"/>
                  <a:pt x="82" y="113"/>
                </a:cubicBezTo>
                <a:cubicBezTo>
                  <a:pt x="82" y="110"/>
                  <a:pt x="82" y="103"/>
                  <a:pt x="82" y="99"/>
                </a:cubicBezTo>
                <a:cubicBezTo>
                  <a:pt x="106" y="92"/>
                  <a:pt x="128" y="94"/>
                  <a:pt x="135" y="90"/>
                </a:cubicBezTo>
                <a:cubicBezTo>
                  <a:pt x="143" y="87"/>
                  <a:pt x="135" y="80"/>
                  <a:pt x="135" y="80"/>
                </a:cubicBezTo>
                <a:cubicBezTo>
                  <a:pt x="110" y="80"/>
                  <a:pt x="106" y="85"/>
                  <a:pt x="81" y="89"/>
                </a:cubicBezTo>
                <a:cubicBezTo>
                  <a:pt x="77" y="82"/>
                  <a:pt x="84" y="76"/>
                  <a:pt x="93" y="73"/>
                </a:cubicBezTo>
                <a:cubicBezTo>
                  <a:pt x="102" y="69"/>
                  <a:pt x="168" y="68"/>
                  <a:pt x="206" y="53"/>
                </a:cubicBezTo>
                <a:cubicBezTo>
                  <a:pt x="193" y="54"/>
                  <a:pt x="181" y="56"/>
                  <a:pt x="168" y="58"/>
                </a:cubicBezTo>
                <a:cubicBezTo>
                  <a:pt x="193" y="37"/>
                  <a:pt x="256" y="43"/>
                  <a:pt x="293" y="36"/>
                </a:cubicBezTo>
                <a:close/>
              </a:path>
            </a:pathLst>
          </a:custGeom>
          <a:solidFill>
            <a:schemeClr val="accent6">
              <a:alpha val="52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 name="Footer Placeholder 1"/>
          <p:cNvSpPr>
            <a:spLocks noGrp="1"/>
          </p:cNvSpPr>
          <p:nvPr>
            <p:ph type="ftr" sz="quarter" idx="11"/>
          </p:nvPr>
        </p:nvSpPr>
        <p:spPr/>
        <p:txBody>
          <a:bodyPr/>
          <a:lstStyle/>
          <a:p>
            <a:r>
              <a:rPr lang="en-US" smtClean="0"/>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126</a:t>
            </a:fld>
            <a:endParaRPr lang="en-US" dirty="0"/>
          </a:p>
        </p:txBody>
      </p:sp>
      <p:sp>
        <p:nvSpPr>
          <p:cNvPr id="4" name="Rectangle 3"/>
          <p:cNvSpPr>
            <a:spLocks noChangeArrowheads="1"/>
          </p:cNvSpPr>
          <p:nvPr/>
        </p:nvSpPr>
        <p:spPr bwMode="auto">
          <a:xfrm>
            <a:off x="228600" y="381000"/>
            <a:ext cx="8608209" cy="914400"/>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Baseball goal: Win more games</a:t>
            </a:r>
          </a:p>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Software goal: Deliver more value</a:t>
            </a:r>
          </a:p>
          <a:p>
            <a:pPr marL="342900" lvl="0" indent="-342900" algn="ctr">
              <a:spcBef>
                <a:spcPct val="20000"/>
              </a:spcBef>
              <a:buClr>
                <a:srgbClr val="F0A000"/>
              </a:buClr>
              <a:defRPr/>
            </a:pPr>
            <a:endParaRPr lang="en-US" sz="3600" b="1" kern="0" dirty="0" smtClean="0">
              <a:solidFill>
                <a:schemeClr val="tx1">
                  <a:lumMod val="65000"/>
                  <a:lumOff val="35000"/>
                </a:schemeClr>
              </a:solidFill>
              <a:latin typeface="Segoe Print" pitchFamily="2" charset="0"/>
              <a:cs typeface="Arial" pitchFamily="34" charset="0"/>
            </a:endParaRPr>
          </a:p>
          <a:p>
            <a:pPr marL="342900" lvl="0" indent="-342900" algn="ctr">
              <a:spcBef>
                <a:spcPct val="20000"/>
              </a:spcBef>
              <a:buClr>
                <a:srgbClr val="F0A000"/>
              </a:buClr>
              <a:defRPr/>
            </a:pPr>
            <a:endParaRPr lang="en-US" sz="3600" b="1" kern="0" dirty="0">
              <a:solidFill>
                <a:schemeClr val="tx1">
                  <a:lumMod val="65000"/>
                  <a:lumOff val="35000"/>
                </a:schemeClr>
              </a:solidFill>
              <a:latin typeface="Segoe Print" pitchFamily="2" charset="0"/>
              <a:cs typeface="Arial" pitchFamily="34" charset="0"/>
            </a:endParaRPr>
          </a:p>
          <a:p>
            <a:pPr marL="342900" lvl="0" indent="-342900" algn="ctr">
              <a:spcBef>
                <a:spcPct val="20000"/>
              </a:spcBef>
              <a:buClr>
                <a:srgbClr val="F0A000"/>
              </a:buClr>
              <a:defRPr/>
            </a:pPr>
            <a:r>
              <a:rPr lang="en-US" sz="4400" b="1" kern="0" dirty="0" smtClean="0">
                <a:solidFill>
                  <a:schemeClr val="tx1">
                    <a:lumMod val="65000"/>
                    <a:lumOff val="35000"/>
                  </a:schemeClr>
                </a:solidFill>
                <a:latin typeface="Segoe Print" pitchFamily="2" charset="0"/>
                <a:cs typeface="Arial" pitchFamily="34" charset="0"/>
              </a:rPr>
              <a:t>Predictably deliver </a:t>
            </a:r>
          </a:p>
          <a:p>
            <a:pPr marL="342900" lvl="0" indent="-342900" algn="ctr">
              <a:spcBef>
                <a:spcPct val="20000"/>
              </a:spcBef>
              <a:buClr>
                <a:srgbClr val="F0A000"/>
              </a:buClr>
              <a:defRPr/>
            </a:pPr>
            <a:r>
              <a:rPr lang="en-US" sz="4400" b="1" kern="0" dirty="0" smtClean="0">
                <a:solidFill>
                  <a:schemeClr val="tx1">
                    <a:lumMod val="65000"/>
                    <a:lumOff val="35000"/>
                  </a:schemeClr>
                </a:solidFill>
                <a:latin typeface="Segoe Print" pitchFamily="2" charset="0"/>
                <a:cs typeface="Arial" pitchFamily="34" charset="0"/>
              </a:rPr>
              <a:t>more value </a:t>
            </a:r>
          </a:p>
          <a:p>
            <a:pPr marL="342900" lvl="0" indent="-342900" algn="ctr">
              <a:spcBef>
                <a:spcPct val="20000"/>
              </a:spcBef>
              <a:buClr>
                <a:srgbClr val="F0A000"/>
              </a:buClr>
              <a:defRPr/>
            </a:pPr>
            <a:r>
              <a:rPr lang="en-US" sz="4400" b="1" kern="0" dirty="0" smtClean="0">
                <a:solidFill>
                  <a:schemeClr val="tx1">
                    <a:lumMod val="65000"/>
                    <a:lumOff val="35000"/>
                  </a:schemeClr>
                </a:solidFill>
                <a:latin typeface="Segoe Print" pitchFamily="2" charset="0"/>
                <a:cs typeface="Arial" pitchFamily="34" charset="0"/>
              </a:rPr>
              <a:t>to customers</a:t>
            </a:r>
          </a:p>
        </p:txBody>
      </p:sp>
    </p:spTree>
    <p:extLst>
      <p:ext uri="{BB962C8B-B14F-4D97-AF65-F5344CB8AC3E}">
        <p14:creationId xmlns:p14="http://schemas.microsoft.com/office/powerpoint/2010/main" val="4244799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127</a:t>
            </a:fld>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8579588" cy="5257800"/>
          </a:xfrm>
          <a:prstGeom prst="rect">
            <a:avLst/>
          </a:prstGeom>
        </p:spPr>
      </p:pic>
      <p:sp>
        <p:nvSpPr>
          <p:cNvPr id="4" name="Rectangle 3"/>
          <p:cNvSpPr/>
          <p:nvPr/>
        </p:nvSpPr>
        <p:spPr>
          <a:xfrm>
            <a:off x="2667000" y="6336268"/>
            <a:ext cx="4428392" cy="369332"/>
          </a:xfrm>
          <a:prstGeom prst="rect">
            <a:avLst/>
          </a:prstGeom>
        </p:spPr>
        <p:txBody>
          <a:bodyPr wrap="none">
            <a:spAutoFit/>
          </a:bodyPr>
          <a:lstStyle/>
          <a:p>
            <a:r>
              <a:rPr lang="en-US" dirty="0" smtClean="0"/>
              <a:t>Spurious Correlations: http</a:t>
            </a:r>
            <a:r>
              <a:rPr lang="en-US" dirty="0"/>
              <a:t>://tylervigen.com/</a:t>
            </a:r>
          </a:p>
        </p:txBody>
      </p:sp>
    </p:spTree>
    <p:extLst>
      <p:ext uri="{BB962C8B-B14F-4D97-AF65-F5344CB8AC3E}">
        <p14:creationId xmlns:p14="http://schemas.microsoft.com/office/powerpoint/2010/main" val="195726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E5861-E65C-4BE8-8BCB-9B255B5A3C3D}" type="slidenum">
              <a:rPr lang="en-US" smtClean="0"/>
              <a:t>128</a:t>
            </a:fld>
            <a:endParaRPr lang="en-US" dirty="0"/>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7641"/>
            <a:ext cx="8071565" cy="6199055"/>
          </a:xfrm>
          <a:prstGeom prst="rect">
            <a:avLst/>
          </a:prstGeom>
        </p:spPr>
      </p:pic>
      <p:sp>
        <p:nvSpPr>
          <p:cNvPr id="11" name="Rectangle 10"/>
          <p:cNvSpPr/>
          <p:nvPr/>
        </p:nvSpPr>
        <p:spPr>
          <a:xfrm>
            <a:off x="2667000" y="6336268"/>
            <a:ext cx="4428392" cy="369332"/>
          </a:xfrm>
          <a:prstGeom prst="rect">
            <a:avLst/>
          </a:prstGeom>
        </p:spPr>
        <p:txBody>
          <a:bodyPr wrap="none">
            <a:spAutoFit/>
          </a:bodyPr>
          <a:lstStyle/>
          <a:p>
            <a:r>
              <a:rPr lang="en-US" dirty="0" smtClean="0"/>
              <a:t>Spurious Correlations: http</a:t>
            </a:r>
            <a:r>
              <a:rPr lang="en-US" dirty="0"/>
              <a:t>://tylervigen.com/</a:t>
            </a:r>
          </a:p>
        </p:txBody>
      </p:sp>
    </p:spTree>
    <p:extLst>
      <p:ext uri="{BB962C8B-B14F-4D97-AF65-F5344CB8AC3E}">
        <p14:creationId xmlns:p14="http://schemas.microsoft.com/office/powerpoint/2010/main" val="1335452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Correlation != Causation</a:t>
            </a:r>
            <a:endParaRPr lang="en-US" dirty="0"/>
          </a:p>
        </p:txBody>
      </p:sp>
      <p:sp>
        <p:nvSpPr>
          <p:cNvPr id="4" name="Content Placeholder 3"/>
          <p:cNvSpPr>
            <a:spLocks noGrp="1"/>
          </p:cNvSpPr>
          <p:nvPr>
            <p:ph idx="1"/>
          </p:nvPr>
        </p:nvSpPr>
        <p:spPr>
          <a:xfrm>
            <a:off x="457200" y="1520490"/>
            <a:ext cx="8229600" cy="4525963"/>
          </a:xfrm>
        </p:spPr>
        <p:txBody>
          <a:bodyPr/>
          <a:lstStyle/>
          <a:p>
            <a:r>
              <a:rPr lang="en-US" dirty="0" smtClean="0"/>
              <a:t>Criteria for causality</a:t>
            </a:r>
          </a:p>
          <a:p>
            <a:pPr lvl="1"/>
            <a:r>
              <a:rPr lang="en-US" dirty="0" smtClean="0"/>
              <a:t>The cause precedes the effect in sequence</a:t>
            </a:r>
          </a:p>
          <a:p>
            <a:pPr lvl="1"/>
            <a:r>
              <a:rPr lang="en-US" dirty="0" smtClean="0"/>
              <a:t>The cause and effect are empirically correlated and have a plausible interaction </a:t>
            </a:r>
          </a:p>
          <a:p>
            <a:pPr lvl="1"/>
            <a:r>
              <a:rPr lang="en-US" dirty="0" smtClean="0"/>
              <a:t>The correlations is not spurious </a:t>
            </a:r>
            <a:endParaRPr lang="en-US" dirty="0"/>
          </a:p>
        </p:txBody>
      </p:sp>
      <p:sp>
        <p:nvSpPr>
          <p:cNvPr id="2" name="Slide Number Placeholder 1"/>
          <p:cNvSpPr>
            <a:spLocks noGrp="1"/>
          </p:cNvSpPr>
          <p:nvPr>
            <p:ph type="sldNum" sz="quarter" idx="12"/>
          </p:nvPr>
        </p:nvSpPr>
        <p:spPr/>
        <p:txBody>
          <a:bodyPr/>
          <a:lstStyle/>
          <a:p>
            <a:fld id="{5F8E5861-E65C-4BE8-8BCB-9B255B5A3C3D}" type="slidenum">
              <a:rPr lang="en-US" smtClean="0"/>
              <a:t>129</a:t>
            </a:fld>
            <a:endParaRPr lang="en-US" dirty="0"/>
          </a:p>
        </p:txBody>
      </p:sp>
      <p:sp>
        <p:nvSpPr>
          <p:cNvPr id="5" name="TextBox 4"/>
          <p:cNvSpPr txBox="1"/>
          <p:nvPr/>
        </p:nvSpPr>
        <p:spPr>
          <a:xfrm>
            <a:off x="1066800" y="6523037"/>
            <a:ext cx="4178516" cy="369332"/>
          </a:xfrm>
          <a:prstGeom prst="rect">
            <a:avLst/>
          </a:prstGeom>
          <a:noFill/>
        </p:spPr>
        <p:txBody>
          <a:bodyPr wrap="none" rtlCol="0">
            <a:spAutoFit/>
          </a:bodyPr>
          <a:lstStyle/>
          <a:p>
            <a:r>
              <a:rPr lang="en-US" dirty="0" smtClean="0"/>
              <a:t>Sources: Kan,2003 pp80 and </a:t>
            </a:r>
            <a:r>
              <a:rPr lang="en-US" dirty="0" err="1" smtClean="0"/>
              <a:t>Babbie</a:t>
            </a:r>
            <a:r>
              <a:rPr lang="en-US" dirty="0" smtClean="0"/>
              <a:t>, 1986</a:t>
            </a:r>
            <a:endParaRPr lang="en-US" dirty="0"/>
          </a:p>
        </p:txBody>
      </p:sp>
      <p:pic>
        <p:nvPicPr>
          <p:cNvPr id="1026" name="Picture 2" descr="Corre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993" y="4104985"/>
            <a:ext cx="5349608" cy="215616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26614" y="6257248"/>
            <a:ext cx="6490771" cy="307777"/>
          </a:xfrm>
          <a:prstGeom prst="rect">
            <a:avLst/>
          </a:prstGeom>
        </p:spPr>
        <p:txBody>
          <a:bodyPr wrap="square">
            <a:spAutoFit/>
          </a:bodyPr>
          <a:lstStyle/>
          <a:p>
            <a:r>
              <a:rPr lang="en-US" sz="1400" cap="small" dirty="0" smtClean="0">
                <a:solidFill>
                  <a:srgbClr val="000000"/>
                </a:solidFill>
                <a:latin typeface="Arial" panose="020B0604020202020204" pitchFamily="34" charset="0"/>
                <a:cs typeface="Arial" panose="020B0604020202020204" pitchFamily="34" charset="0"/>
                <a:hlinkClick r:id="rId3"/>
              </a:rPr>
              <a:t>(http</a:t>
            </a:r>
            <a:r>
              <a:rPr lang="en-US" sz="1400" cap="small" dirty="0">
                <a:solidFill>
                  <a:srgbClr val="000000"/>
                </a:solidFill>
                <a:latin typeface="Arial" panose="020B0604020202020204" pitchFamily="34" charset="0"/>
                <a:cs typeface="Arial" panose="020B0604020202020204" pitchFamily="34" charset="0"/>
                <a:hlinkClick r:id="rId3"/>
              </a:rPr>
              <a:t>://xkcd.com/552</a:t>
            </a:r>
            <a:r>
              <a:rPr lang="en-US" sz="1400" cap="small" dirty="0" smtClean="0">
                <a:solidFill>
                  <a:srgbClr val="000000"/>
                </a:solidFill>
                <a:latin typeface="Arial" panose="020B0604020202020204" pitchFamily="34" charset="0"/>
                <a:cs typeface="Arial" panose="020B0604020202020204" pitchFamily="34" charset="0"/>
                <a:hlinkClick r:id="rId3"/>
              </a:rPr>
              <a:t>/</a:t>
            </a:r>
            <a:r>
              <a:rPr lang="en-US" sz="1400" cap="small" dirty="0" smtClean="0">
                <a:solidFill>
                  <a:srgbClr val="000000"/>
                </a:solidFill>
                <a:latin typeface="Arial" panose="020B0604020202020204" pitchFamily="34" charset="0"/>
                <a:cs typeface="Arial" panose="020B0604020202020204" pitchFamily="34" charset="0"/>
              </a:rPr>
              <a:t>  </a:t>
            </a:r>
            <a:r>
              <a:rPr lang="en-US" sz="1400" cap="small" dirty="0" smtClean="0">
                <a:hlinkClick r:id="rId4"/>
              </a:rPr>
              <a:t>Creative </a:t>
            </a:r>
            <a:r>
              <a:rPr lang="en-US" sz="1400" cap="small" dirty="0">
                <a:hlinkClick r:id="rId4"/>
              </a:rPr>
              <a:t>Commons Attribution-</a:t>
            </a:r>
            <a:r>
              <a:rPr lang="en-US" sz="1400" cap="small" dirty="0" err="1">
                <a:hlinkClick r:id="rId4"/>
              </a:rPr>
              <a:t>NonCommercial</a:t>
            </a:r>
            <a:r>
              <a:rPr lang="en-US" sz="1400" cap="small" dirty="0">
                <a:hlinkClick r:id="rId4"/>
              </a:rPr>
              <a:t> 2.5 </a:t>
            </a:r>
            <a:r>
              <a:rPr lang="en-US" sz="1400" cap="small" dirty="0" smtClean="0">
                <a:hlinkClick r:id="rId4"/>
              </a:rPr>
              <a:t>License</a:t>
            </a:r>
            <a:r>
              <a:rPr lang="en-US" sz="1400" cap="small" dirty="0" smtClean="0"/>
              <a: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1074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Troy\Downloads\chart_1.png"/>
          <p:cNvPicPr/>
          <p:nvPr/>
        </p:nvPicPr>
        <p:blipFill>
          <a:blip r:embed="rId2">
            <a:extLst>
              <a:ext uri="{28A0092B-C50C-407E-A947-70E740481C1C}">
                <a14:useLocalDpi xmlns:a14="http://schemas.microsoft.com/office/drawing/2010/main" val="0"/>
              </a:ext>
            </a:extLst>
          </a:blip>
          <a:srcRect/>
          <a:stretch>
            <a:fillRect/>
          </a:stretch>
        </p:blipFill>
        <p:spPr bwMode="auto">
          <a:xfrm>
            <a:off x="-1" y="533400"/>
            <a:ext cx="9118501" cy="5638800"/>
          </a:xfrm>
          <a:prstGeom prst="rect">
            <a:avLst/>
          </a:prstGeom>
          <a:noFill/>
          <a:ln>
            <a:noFill/>
          </a:ln>
        </p:spPr>
      </p:pic>
    </p:spTree>
    <p:extLst>
      <p:ext uri="{BB962C8B-B14F-4D97-AF65-F5344CB8AC3E}">
        <p14:creationId xmlns:p14="http://schemas.microsoft.com/office/powerpoint/2010/main" val="1848063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Trend-line forecasting</a:t>
            </a:r>
            <a:endParaRPr lang="en-US" dirty="0"/>
          </a:p>
        </p:txBody>
      </p:sp>
      <p:sp>
        <p:nvSpPr>
          <p:cNvPr id="5" name="Text Placeholder 4"/>
          <p:cNvSpPr>
            <a:spLocks noGrp="1"/>
          </p:cNvSpPr>
          <p:nvPr>
            <p:ph type="body" idx="1"/>
          </p:nvPr>
        </p:nvSpPr>
        <p:spPr/>
        <p:txBody>
          <a:bodyPr/>
          <a:lstStyle/>
          <a:p>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14</a:t>
            </a:fld>
            <a:endParaRPr lang="en-US" dirty="0"/>
          </a:p>
        </p:txBody>
      </p:sp>
    </p:spTree>
    <p:extLst>
      <p:ext uri="{BB962C8B-B14F-4D97-AF65-F5344CB8AC3E}">
        <p14:creationId xmlns:p14="http://schemas.microsoft.com/office/powerpoint/2010/main" val="31564408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Card Status – Cumulative Flow</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15</a:t>
            </a:fld>
            <a:endParaRPr lang="en-US" dirty="0"/>
          </a:p>
        </p:txBody>
      </p:sp>
      <p:pic>
        <p:nvPicPr>
          <p:cNvPr id="7" name="Picture 6"/>
          <p:cNvPicPr>
            <a:picLocks noChangeAspect="1"/>
          </p:cNvPicPr>
          <p:nvPr/>
        </p:nvPicPr>
        <p:blipFill rotWithShape="1">
          <a:blip r:embed="rId2"/>
          <a:srcRect t="9269"/>
          <a:stretch/>
        </p:blipFill>
        <p:spPr>
          <a:xfrm>
            <a:off x="0" y="1295400"/>
            <a:ext cx="9356484" cy="5029200"/>
          </a:xfrm>
          <a:prstGeom prst="rect">
            <a:avLst/>
          </a:prstGeom>
        </p:spPr>
      </p:pic>
      <p:sp>
        <p:nvSpPr>
          <p:cNvPr id="8" name="TextBox 7"/>
          <p:cNvSpPr txBox="1"/>
          <p:nvPr/>
        </p:nvSpPr>
        <p:spPr>
          <a:xfrm>
            <a:off x="2956681" y="6340475"/>
            <a:ext cx="3443122" cy="369332"/>
          </a:xfrm>
          <a:prstGeom prst="rect">
            <a:avLst/>
          </a:prstGeom>
          <a:noFill/>
        </p:spPr>
        <p:txBody>
          <a:bodyPr wrap="none" rtlCol="0">
            <a:spAutoFit/>
          </a:bodyPr>
          <a:lstStyle/>
          <a:p>
            <a:r>
              <a:rPr lang="en-US" dirty="0" smtClean="0"/>
              <a:t>ActionableAgile.com – in beta now</a:t>
            </a:r>
            <a:endParaRPr lang="en-US" dirty="0"/>
          </a:p>
        </p:txBody>
      </p:sp>
    </p:spTree>
    <p:extLst>
      <p:ext uri="{BB962C8B-B14F-4D97-AF65-F5344CB8AC3E}">
        <p14:creationId xmlns:p14="http://schemas.microsoft.com/office/powerpoint/2010/main" val="1267363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Velocity vs Throughput</a:t>
            </a:r>
            <a:endParaRPr lang="en-US" dirty="0"/>
          </a:p>
        </p:txBody>
      </p:sp>
      <p:sp>
        <p:nvSpPr>
          <p:cNvPr id="6" name="Content Placeholder 5"/>
          <p:cNvSpPr>
            <a:spLocks noGrp="1"/>
          </p:cNvSpPr>
          <p:nvPr>
            <p:ph idx="1"/>
          </p:nvPr>
        </p:nvSpPr>
        <p:spPr/>
        <p:txBody>
          <a:bodyPr/>
          <a:lstStyle/>
          <a:p>
            <a:r>
              <a:rPr lang="en-US" dirty="0" smtClean="0"/>
              <a:t>Both treat the system as a black box</a:t>
            </a:r>
          </a:p>
          <a:p>
            <a:pPr lvl="1"/>
            <a:r>
              <a:rPr lang="en-US" dirty="0" smtClean="0"/>
              <a:t>Accurate as long as “context” stays the same</a:t>
            </a:r>
          </a:p>
          <a:p>
            <a:r>
              <a:rPr lang="en-US" dirty="0" smtClean="0"/>
              <a:t>Points based velocity</a:t>
            </a:r>
          </a:p>
          <a:p>
            <a:pPr lvl="1"/>
            <a:r>
              <a:rPr lang="en-US" dirty="0" smtClean="0"/>
              <a:t>Has to be cast to “time” unit</a:t>
            </a:r>
          </a:p>
          <a:p>
            <a:pPr lvl="1"/>
            <a:r>
              <a:rPr lang="en-US" dirty="0" smtClean="0"/>
              <a:t>Non-linear scale issues</a:t>
            </a:r>
          </a:p>
          <a:p>
            <a:r>
              <a:rPr lang="en-US" dirty="0" smtClean="0"/>
              <a:t>Throughput</a:t>
            </a:r>
          </a:p>
          <a:p>
            <a:pPr lvl="1"/>
            <a:r>
              <a:rPr lang="en-US" dirty="0" smtClean="0"/>
              <a:t>Story count per week, already in time unit</a:t>
            </a:r>
          </a:p>
          <a:p>
            <a:pPr lvl="1"/>
            <a:r>
              <a:rPr lang="en-US" dirty="0" smtClean="0"/>
              <a:t>Doesn’t require all work to be pre-estimated</a:t>
            </a:r>
          </a:p>
          <a:p>
            <a:pPr lvl="1"/>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16</a:t>
            </a:fld>
            <a:endParaRPr lang="en-US" dirty="0"/>
          </a:p>
        </p:txBody>
      </p:sp>
    </p:spTree>
    <p:extLst>
      <p:ext uri="{BB962C8B-B14F-4D97-AF65-F5344CB8AC3E}">
        <p14:creationId xmlns:p14="http://schemas.microsoft.com/office/powerpoint/2010/main" val="40784588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Throughput Trend by Week</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17</a:t>
            </a:fld>
            <a:endParaRPr lang="en-US" dirty="0"/>
          </a:p>
        </p:txBody>
      </p:sp>
      <p:graphicFrame>
        <p:nvGraphicFramePr>
          <p:cNvPr id="7" name="Chart 6"/>
          <p:cNvGraphicFramePr>
            <a:graphicFrameLocks/>
          </p:cNvGraphicFramePr>
          <p:nvPr>
            <p:extLst>
              <p:ext uri="{D42A27DB-BD31-4B8C-83A1-F6EECF244321}">
                <p14:modId xmlns:p14="http://schemas.microsoft.com/office/powerpoint/2010/main" val="2132039677"/>
              </p:ext>
            </p:extLst>
          </p:nvPr>
        </p:nvGraphicFramePr>
        <p:xfrm>
          <a:off x="229289" y="1179854"/>
          <a:ext cx="8838512" cy="5068546"/>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8570495" y="1981200"/>
            <a:ext cx="533400" cy="1219200"/>
          </a:xfrm>
          <a:prstGeom prst="rect">
            <a:avLst/>
          </a:prstGeom>
          <a:solidFill>
            <a:schemeClr val="accent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046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Throughput Trend by Week</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18</a:t>
            </a:fld>
            <a:endParaRPr lang="en-US" dirty="0"/>
          </a:p>
        </p:txBody>
      </p:sp>
      <p:graphicFrame>
        <p:nvGraphicFramePr>
          <p:cNvPr id="7" name="Chart 6"/>
          <p:cNvGraphicFramePr>
            <a:graphicFrameLocks/>
          </p:cNvGraphicFramePr>
          <p:nvPr>
            <p:extLst>
              <p:ext uri="{D42A27DB-BD31-4B8C-83A1-F6EECF244321}">
                <p14:modId xmlns:p14="http://schemas.microsoft.com/office/powerpoint/2010/main" val="2496532109"/>
              </p:ext>
            </p:extLst>
          </p:nvPr>
        </p:nvGraphicFramePr>
        <p:xfrm>
          <a:off x="229289" y="1179854"/>
          <a:ext cx="8838512" cy="5068546"/>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8534400" y="1981200"/>
            <a:ext cx="533400" cy="1219200"/>
          </a:xfrm>
          <a:prstGeom prst="rect">
            <a:avLst/>
          </a:prstGeom>
          <a:solidFill>
            <a:schemeClr val="accent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6972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Throughput Tend-line Forecasting</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19</a:t>
            </a:fld>
            <a:endParaRPr lang="en-US" dirty="0"/>
          </a:p>
        </p:txBody>
      </p:sp>
      <p:pic>
        <p:nvPicPr>
          <p:cNvPr id="6" name="Picture 5"/>
          <p:cNvPicPr>
            <a:picLocks noChangeAspect="1"/>
          </p:cNvPicPr>
          <p:nvPr/>
        </p:nvPicPr>
        <p:blipFill>
          <a:blip r:embed="rId2"/>
          <a:stretch>
            <a:fillRect/>
          </a:stretch>
        </p:blipFill>
        <p:spPr>
          <a:xfrm>
            <a:off x="304800" y="1182875"/>
            <a:ext cx="7086600" cy="5416982"/>
          </a:xfrm>
          <a:prstGeom prst="rect">
            <a:avLst/>
          </a:prstGeom>
        </p:spPr>
      </p:pic>
      <p:pic>
        <p:nvPicPr>
          <p:cNvPr id="1026" name="Picture 2" descr="Advanced Forecasting with Monte Carlo Sim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13" y="1417638"/>
            <a:ext cx="8840587" cy="544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50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Uncertainty into Risks</a:t>
            </a:r>
            <a:endParaRPr lang="en-US" dirty="0"/>
          </a:p>
        </p:txBody>
      </p:sp>
      <p:sp>
        <p:nvSpPr>
          <p:cNvPr id="3" name="Content Placeholder 2"/>
          <p:cNvSpPr>
            <a:spLocks noGrp="1"/>
          </p:cNvSpPr>
          <p:nvPr>
            <p:ph idx="1"/>
          </p:nvPr>
        </p:nvSpPr>
        <p:spPr/>
        <p:txBody>
          <a:bodyPr>
            <a:normAutofit fontScale="85000" lnSpcReduction="10000"/>
          </a:bodyPr>
          <a:lstStyle/>
          <a:p>
            <a:r>
              <a:rPr lang="en-US" b="1" dirty="0"/>
              <a:t>Outcomes are known</a:t>
            </a:r>
            <a:r>
              <a:rPr lang="en-US" dirty="0"/>
              <a:t>. </a:t>
            </a:r>
            <a:endParaRPr lang="en-US" dirty="0" smtClean="0"/>
          </a:p>
          <a:p>
            <a:pPr lvl="1"/>
            <a:r>
              <a:rPr lang="en-US" dirty="0" smtClean="0"/>
              <a:t>This </a:t>
            </a:r>
            <a:r>
              <a:rPr lang="en-US" dirty="0"/>
              <a:t>is the easiest way to make decisions. If I hold out my hand and drop a ball, it will fall to the ground.</a:t>
            </a:r>
          </a:p>
          <a:p>
            <a:r>
              <a:rPr lang="en-US" b="1" dirty="0"/>
              <a:t>Outcomes are unknown, but probabilities are </a:t>
            </a:r>
            <a:r>
              <a:rPr lang="en-US" b="1" dirty="0" smtClean="0"/>
              <a:t>known</a:t>
            </a:r>
            <a:r>
              <a:rPr lang="en-US" dirty="0" smtClean="0"/>
              <a:t> </a:t>
            </a:r>
          </a:p>
          <a:p>
            <a:pPr lvl="1"/>
            <a:r>
              <a:rPr lang="en-US" dirty="0" smtClean="0"/>
              <a:t>This </a:t>
            </a:r>
            <a:r>
              <a:rPr lang="en-US" dirty="0"/>
              <a:t>is risk. Think of this as going to Vegas and gambling. Before you set foot at the table, all of the outcomes are known as are the probabilities of each. No outcome surprises an objective third party.</a:t>
            </a:r>
          </a:p>
          <a:p>
            <a:r>
              <a:rPr lang="en-US" b="1" dirty="0"/>
              <a:t>Outcomes are unknown and probabilities are </a:t>
            </a:r>
            <a:r>
              <a:rPr lang="en-US" b="1" dirty="0" smtClean="0"/>
              <a:t>unknown</a:t>
            </a:r>
            <a:endParaRPr lang="en-US" dirty="0" smtClean="0"/>
          </a:p>
          <a:p>
            <a:pPr lvl="1"/>
            <a:r>
              <a:rPr lang="en-US" dirty="0" smtClean="0"/>
              <a:t>This </a:t>
            </a:r>
            <a:r>
              <a:rPr lang="en-US" dirty="0"/>
              <a:t>is uncertainty.</a:t>
            </a:r>
          </a:p>
          <a:p>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2</a:t>
            </a:fld>
            <a:endParaRPr lang="en-US" dirty="0"/>
          </a:p>
        </p:txBody>
      </p:sp>
      <p:sp>
        <p:nvSpPr>
          <p:cNvPr id="5" name="TextBox 4"/>
          <p:cNvSpPr txBox="1"/>
          <p:nvPr/>
        </p:nvSpPr>
        <p:spPr>
          <a:xfrm>
            <a:off x="1143000" y="6048653"/>
            <a:ext cx="7144007" cy="369332"/>
          </a:xfrm>
          <a:prstGeom prst="rect">
            <a:avLst/>
          </a:prstGeom>
          <a:noFill/>
        </p:spPr>
        <p:txBody>
          <a:bodyPr wrap="none" rtlCol="0">
            <a:spAutoFit/>
          </a:bodyPr>
          <a:lstStyle/>
          <a:p>
            <a:r>
              <a:rPr lang="en-US" dirty="0"/>
              <a:t>http://www.farnamstreetblog.com/2013/11/decisions-under-uncertainty/</a:t>
            </a:r>
          </a:p>
        </p:txBody>
      </p:sp>
    </p:spTree>
    <p:extLst>
      <p:ext uri="{BB962C8B-B14F-4D97-AF65-F5344CB8AC3E}">
        <p14:creationId xmlns:p14="http://schemas.microsoft.com/office/powerpoint/2010/main" val="2871607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Throughput</a:t>
            </a:r>
            <a:endParaRPr lang="en-US" dirty="0"/>
          </a:p>
        </p:txBody>
      </p:sp>
      <p:sp>
        <p:nvSpPr>
          <p:cNvPr id="5" name="Content Placeholder 4"/>
          <p:cNvSpPr>
            <a:spLocks noGrp="1"/>
          </p:cNvSpPr>
          <p:nvPr>
            <p:ph idx="1"/>
          </p:nvPr>
        </p:nvSpPr>
        <p:spPr/>
        <p:txBody>
          <a:bodyPr>
            <a:normAutofit fontScale="62500" lnSpcReduction="20000"/>
          </a:bodyPr>
          <a:lstStyle/>
          <a:p>
            <a:pPr marL="342900" lvl="1" indent="-342900">
              <a:buFont typeface="Arial" pitchFamily="34" charset="0"/>
              <a:buChar char="•"/>
            </a:pPr>
            <a:r>
              <a:rPr lang="en-US" sz="3800" dirty="0"/>
              <a:t>Use the historical rate of </a:t>
            </a:r>
            <a:r>
              <a:rPr lang="en-US" sz="3800" dirty="0" smtClean="0"/>
              <a:t>work completion</a:t>
            </a:r>
          </a:p>
          <a:p>
            <a:pPr marL="342900" lvl="1" indent="-342900">
              <a:buFont typeface="Arial" pitchFamily="34" charset="0"/>
              <a:buChar char="•"/>
            </a:pPr>
            <a:endParaRPr lang="en-US" dirty="0"/>
          </a:p>
          <a:p>
            <a:r>
              <a:rPr lang="en-US" dirty="0" smtClean="0"/>
              <a:t>OK as a trend-line forecast</a:t>
            </a:r>
          </a:p>
          <a:p>
            <a:pPr lvl="1"/>
            <a:r>
              <a:rPr lang="en-US" dirty="0" smtClean="0"/>
              <a:t>Not diagnostic, answers one question well: Time</a:t>
            </a:r>
          </a:p>
          <a:p>
            <a:pPr lvl="1"/>
            <a:r>
              <a:rPr lang="en-US" dirty="0" smtClean="0"/>
              <a:t>Can be probabilistic</a:t>
            </a:r>
          </a:p>
          <a:p>
            <a:r>
              <a:rPr lang="en-US" dirty="0" smtClean="0"/>
              <a:t>Context required</a:t>
            </a:r>
          </a:p>
          <a:p>
            <a:pPr lvl="1"/>
            <a:r>
              <a:rPr lang="en-US" dirty="0" smtClean="0"/>
              <a:t>Backlog </a:t>
            </a:r>
            <a:r>
              <a:rPr lang="en-US" dirty="0"/>
              <a:t>story count pre-split, throughput </a:t>
            </a:r>
            <a:r>
              <a:rPr lang="en-US" dirty="0" smtClean="0"/>
              <a:t>history </a:t>
            </a:r>
            <a:r>
              <a:rPr lang="en-US" dirty="0"/>
              <a:t>post split</a:t>
            </a:r>
          </a:p>
          <a:p>
            <a:pPr lvl="1"/>
            <a:r>
              <a:rPr lang="en-US" dirty="0" smtClean="0"/>
              <a:t>Throughput history may include non-project </a:t>
            </a:r>
            <a:r>
              <a:rPr lang="en-US" dirty="0"/>
              <a:t>work</a:t>
            </a:r>
          </a:p>
          <a:p>
            <a:pPr lvl="1"/>
            <a:r>
              <a:rPr lang="en-US" dirty="0" smtClean="0"/>
              <a:t>Defect </a:t>
            </a:r>
            <a:r>
              <a:rPr lang="en-US" dirty="0"/>
              <a:t>counts add to the work and need to be corrected in a ratio form</a:t>
            </a:r>
          </a:p>
          <a:p>
            <a:pPr lvl="1"/>
            <a:r>
              <a:rPr lang="en-US" dirty="0" smtClean="0"/>
              <a:t>Month </a:t>
            </a:r>
            <a:r>
              <a:rPr lang="en-US" dirty="0"/>
              <a:t>has throughput trends due to </a:t>
            </a:r>
            <a:r>
              <a:rPr lang="en-US" dirty="0" smtClean="0"/>
              <a:t>events </a:t>
            </a:r>
            <a:r>
              <a:rPr lang="en-US" dirty="0"/>
              <a:t>and vacation policies</a:t>
            </a:r>
          </a:p>
          <a:p>
            <a:pPr lvl="1"/>
            <a:r>
              <a:rPr lang="en-US" dirty="0" smtClean="0"/>
              <a:t>Teams </a:t>
            </a:r>
            <a:r>
              <a:rPr lang="en-US" dirty="0"/>
              <a:t>form and grow at different times of the throughput </a:t>
            </a:r>
            <a:r>
              <a:rPr lang="en-US" dirty="0" smtClean="0"/>
              <a:t>history.</a:t>
            </a:r>
          </a:p>
          <a:p>
            <a:pPr lvl="1"/>
            <a:r>
              <a:rPr lang="en-US" dirty="0" smtClean="0"/>
              <a:t>Throughput </a:t>
            </a:r>
            <a:r>
              <a:rPr lang="en-US" dirty="0"/>
              <a:t>trends follow </a:t>
            </a:r>
            <a:r>
              <a:rPr lang="en-US" dirty="0" smtClean="0"/>
              <a:t>patterns</a:t>
            </a:r>
            <a:endParaRPr lang="en-US" dirty="0"/>
          </a:p>
          <a:p>
            <a:pPr lvl="2"/>
            <a:r>
              <a:rPr lang="en-US" dirty="0" smtClean="0"/>
              <a:t>Project ramp-up and down… S-Curve</a:t>
            </a:r>
          </a:p>
          <a:p>
            <a:pPr lvl="2"/>
            <a:r>
              <a:rPr lang="en-US" dirty="0" smtClean="0"/>
              <a:t>Big </a:t>
            </a:r>
            <a:r>
              <a:rPr lang="en-US" dirty="0"/>
              <a:t>- Small - Big - Etc</a:t>
            </a:r>
            <a:r>
              <a:rPr lang="en-US" dirty="0" smtClean="0"/>
              <a:t>.</a:t>
            </a:r>
          </a:p>
          <a:p>
            <a:pPr lvl="1"/>
            <a:r>
              <a:rPr lang="en-US" dirty="0" smtClean="0"/>
              <a:t>Overtime and crunch modes pollute historical samples</a:t>
            </a:r>
            <a:endParaRPr lang="en-US" dirty="0"/>
          </a:p>
          <a:p>
            <a:endParaRPr lang="en-US" dirty="0" smtClean="0"/>
          </a:p>
        </p:txBody>
      </p:sp>
      <p:sp>
        <p:nvSpPr>
          <p:cNvPr id="3" name="Slide Number Placeholder 2"/>
          <p:cNvSpPr>
            <a:spLocks noGrp="1"/>
          </p:cNvSpPr>
          <p:nvPr>
            <p:ph type="sldNum" sz="quarter" idx="12"/>
          </p:nvPr>
        </p:nvSpPr>
        <p:spPr/>
        <p:txBody>
          <a:bodyPr/>
          <a:lstStyle/>
          <a:p>
            <a:fld id="{5F8E5861-E65C-4BE8-8BCB-9B255B5A3C3D}" type="slidenum">
              <a:rPr lang="en-US" smtClean="0"/>
              <a:t>20</a:t>
            </a:fld>
            <a:endParaRPr lang="en-US" dirty="0"/>
          </a:p>
        </p:txBody>
      </p:sp>
    </p:spTree>
    <p:extLst>
      <p:ext uri="{BB962C8B-B14F-4D97-AF65-F5344CB8AC3E}">
        <p14:creationId xmlns:p14="http://schemas.microsoft.com/office/powerpoint/2010/main" val="283016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animEffect transition="in" filter="fade">
                                      <p:cBhvr>
                                        <p:cTn id="19" dur="500"/>
                                        <p:tgtEl>
                                          <p:spTgt spid="5">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0" end="10"/>
                                            </p:txEl>
                                          </p:spTgt>
                                        </p:tgtEl>
                                        <p:attrNameLst>
                                          <p:attrName>style.visibility</p:attrName>
                                        </p:attrNameLst>
                                      </p:cBhvr>
                                      <p:to>
                                        <p:strVal val="visible"/>
                                      </p:to>
                                    </p:set>
                                    <p:animEffect transition="in" filter="fade">
                                      <p:cBhvr>
                                        <p:cTn id="22" dur="500"/>
                                        <p:tgtEl>
                                          <p:spTgt spid="5">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animEffect transition="in" filter="fade">
                                      <p:cBhvr>
                                        <p:cTn id="25" dur="500"/>
                                        <p:tgtEl>
                                          <p:spTgt spid="5">
                                            <p:txEl>
                                              <p:pRg st="11" end="1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2" end="12"/>
                                            </p:txEl>
                                          </p:spTgt>
                                        </p:tgtEl>
                                        <p:attrNameLst>
                                          <p:attrName>style.visibility</p:attrName>
                                        </p:attrNameLst>
                                      </p:cBhvr>
                                      <p:to>
                                        <p:strVal val="visible"/>
                                      </p:to>
                                    </p:set>
                                    <p:animEffect transition="in" filter="fade">
                                      <p:cBhvr>
                                        <p:cTn id="28" dur="500"/>
                                        <p:tgtEl>
                                          <p:spTgt spid="5">
                                            <p:txEl>
                                              <p:pRg st="12" end="1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animEffect transition="in" filter="fade">
                                      <p:cBhvr>
                                        <p:cTn id="31" dur="500"/>
                                        <p:tgtEl>
                                          <p:spTgt spid="5">
                                            <p:txEl>
                                              <p:pRg st="13" end="1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4" end="14"/>
                                            </p:txEl>
                                          </p:spTgt>
                                        </p:tgtEl>
                                        <p:attrNameLst>
                                          <p:attrName>style.visibility</p:attrName>
                                        </p:attrNameLst>
                                      </p:cBhvr>
                                      <p:to>
                                        <p:strVal val="visible"/>
                                      </p:to>
                                    </p:set>
                                    <p:animEffect transition="in" filter="fade">
                                      <p:cBhvr>
                                        <p:cTn id="34"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Case study: estimating total story count</a:t>
            </a:r>
            <a:endParaRPr lang="en-US" dirty="0"/>
          </a:p>
        </p:txBody>
      </p:sp>
      <p:sp>
        <p:nvSpPr>
          <p:cNvPr id="4" name="Text Placeholder 3"/>
          <p:cNvSpPr>
            <a:spLocks noGrp="1"/>
          </p:cNvSpPr>
          <p:nvPr>
            <p:ph type="body" idx="1"/>
          </p:nvPr>
        </p:nvSpPr>
        <p:spPr/>
        <p:txBody>
          <a:bodyPr/>
          <a:lstStyle/>
          <a:p>
            <a:r>
              <a:rPr lang="en-US" dirty="0" smtClean="0"/>
              <a:t>Do we have to break down EVERY epic to estimate story counts?</a:t>
            </a:r>
            <a:endParaRPr lang="en-US" dirty="0"/>
          </a:p>
        </p:txBody>
      </p:sp>
      <p:sp>
        <p:nvSpPr>
          <p:cNvPr id="2" name="Slide Number Placeholder 1"/>
          <p:cNvSpPr>
            <a:spLocks noGrp="1"/>
          </p:cNvSpPr>
          <p:nvPr>
            <p:ph type="sldNum" sz="quarter" idx="12"/>
          </p:nvPr>
        </p:nvSpPr>
        <p:spPr/>
        <p:txBody>
          <a:bodyPr/>
          <a:lstStyle/>
          <a:p>
            <a:fld id="{5F8E5861-E65C-4BE8-8BCB-9B255B5A3C3D}" type="slidenum">
              <a:rPr lang="en-US" smtClean="0"/>
              <a:t>21</a:t>
            </a:fld>
            <a:endParaRPr lang="en-US" dirty="0"/>
          </a:p>
        </p:txBody>
      </p:sp>
      <p:sp>
        <p:nvSpPr>
          <p:cNvPr id="5" name="Footer Placeholder 4"/>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38867412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@t_magennis</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22</a:t>
            </a:fld>
            <a:endParaRPr lang="en-US" dirty="0"/>
          </a:p>
        </p:txBody>
      </p:sp>
      <p:sp>
        <p:nvSpPr>
          <p:cNvPr id="6" name="Rectangle 5"/>
          <p:cNvSpPr>
            <a:spLocks noChangeArrowheads="1"/>
          </p:cNvSpPr>
          <p:nvPr/>
        </p:nvSpPr>
        <p:spPr bwMode="auto">
          <a:xfrm>
            <a:off x="762000" y="501650"/>
            <a:ext cx="8042910" cy="2133600"/>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Problem: Getting a high level time and cost estimate for proposed business strategy</a:t>
            </a:r>
          </a:p>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time and costs</a:t>
            </a:r>
          </a:p>
        </p:txBody>
      </p:sp>
      <p:sp>
        <p:nvSpPr>
          <p:cNvPr id="7" name="Rectangle 6"/>
          <p:cNvSpPr>
            <a:spLocks noChangeArrowheads="1"/>
          </p:cNvSpPr>
          <p:nvPr/>
        </p:nvSpPr>
        <p:spPr bwMode="auto">
          <a:xfrm>
            <a:off x="550545" y="3429000"/>
            <a:ext cx="8042910" cy="2133600"/>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Approach: Randomly sample epics from the 328 proposed and perform story breakdown. Then use throughput history to estimate time and costs</a:t>
            </a:r>
          </a:p>
        </p:txBody>
      </p:sp>
    </p:spTree>
    <p:extLst>
      <p:ext uri="{BB962C8B-B14F-4D97-AF65-F5344CB8AC3E}">
        <p14:creationId xmlns:p14="http://schemas.microsoft.com/office/powerpoint/2010/main" val="115198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 outliers</a:t>
            </a:r>
            <a:endParaRPr lang="en-US" dirty="0"/>
          </a:p>
        </p:txBody>
      </p:sp>
      <p:sp>
        <p:nvSpPr>
          <p:cNvPr id="3" name="Content Placeholder 2"/>
          <p:cNvSpPr>
            <a:spLocks noGrp="1"/>
          </p:cNvSpPr>
          <p:nvPr>
            <p:ph idx="1"/>
          </p:nvPr>
        </p:nvSpPr>
        <p:spPr/>
        <p:txBody>
          <a:bodyPr/>
          <a:lstStyle/>
          <a:p>
            <a:r>
              <a:rPr lang="en-US" dirty="0" smtClean="0"/>
              <a:t>Plot visually using Histogram</a:t>
            </a:r>
          </a:p>
          <a:p>
            <a:r>
              <a:rPr lang="en-US" dirty="0" smtClean="0"/>
              <a:t>Set a rule: E.g. &gt;10 times the mode? (state it)</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23</a:t>
            </a:fld>
            <a:endParaRPr lang="en-US" dirty="0"/>
          </a:p>
        </p:txBody>
      </p:sp>
      <p:pic>
        <p:nvPicPr>
          <p:cNvPr id="6" name="Picture 5"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2921794"/>
            <a:ext cx="6455105" cy="3367881"/>
          </a:xfrm>
          <a:prstGeom prst="rect">
            <a:avLst/>
          </a:prstGeom>
        </p:spPr>
      </p:pic>
      <p:sp>
        <p:nvSpPr>
          <p:cNvPr id="7" name="Freeform 32"/>
          <p:cNvSpPr>
            <a:spLocks/>
          </p:cNvSpPr>
          <p:nvPr/>
        </p:nvSpPr>
        <p:spPr bwMode="auto">
          <a:xfrm flipH="1">
            <a:off x="4191000" y="5172074"/>
            <a:ext cx="1219200" cy="1304925"/>
          </a:xfrm>
          <a:custGeom>
            <a:avLst/>
            <a:gdLst/>
            <a:ahLst/>
            <a:cxnLst>
              <a:cxn ang="0">
                <a:pos x="148" y="10"/>
              </a:cxn>
              <a:cxn ang="0">
                <a:pos x="101" y="23"/>
              </a:cxn>
              <a:cxn ang="0">
                <a:pos x="51" y="47"/>
              </a:cxn>
              <a:cxn ang="0">
                <a:pos x="4" y="103"/>
              </a:cxn>
              <a:cxn ang="0">
                <a:pos x="64" y="161"/>
              </a:cxn>
              <a:cxn ang="0">
                <a:pos x="159" y="176"/>
              </a:cxn>
              <a:cxn ang="0">
                <a:pos x="370" y="174"/>
              </a:cxn>
              <a:cxn ang="0">
                <a:pos x="476" y="163"/>
              </a:cxn>
              <a:cxn ang="0">
                <a:pos x="573" y="118"/>
              </a:cxn>
              <a:cxn ang="0">
                <a:pos x="552" y="69"/>
              </a:cxn>
              <a:cxn ang="0">
                <a:pos x="507" y="48"/>
              </a:cxn>
              <a:cxn ang="0">
                <a:pos x="419" y="28"/>
              </a:cxn>
              <a:cxn ang="0">
                <a:pos x="219" y="21"/>
              </a:cxn>
              <a:cxn ang="0">
                <a:pos x="219" y="32"/>
              </a:cxn>
              <a:cxn ang="0">
                <a:pos x="436" y="44"/>
              </a:cxn>
              <a:cxn ang="0">
                <a:pos x="520" y="67"/>
              </a:cxn>
              <a:cxn ang="0">
                <a:pos x="553" y="123"/>
              </a:cxn>
              <a:cxn ang="0">
                <a:pos x="462" y="153"/>
              </a:cxn>
              <a:cxn ang="0">
                <a:pos x="359" y="163"/>
              </a:cxn>
              <a:cxn ang="0">
                <a:pos x="159" y="166"/>
              </a:cxn>
              <a:cxn ang="0">
                <a:pos x="69" y="153"/>
              </a:cxn>
              <a:cxn ang="0">
                <a:pos x="12" y="109"/>
              </a:cxn>
              <a:cxn ang="0">
                <a:pos x="49" y="58"/>
              </a:cxn>
              <a:cxn ang="0">
                <a:pos x="97" y="32"/>
              </a:cxn>
              <a:cxn ang="0">
                <a:pos x="150" y="15"/>
              </a:cxn>
              <a:cxn ang="0">
                <a:pos x="148" y="10"/>
              </a:cxn>
            </a:cxnLst>
            <a:rect l="0" t="0" r="r" b="b"/>
            <a:pathLst>
              <a:path w="583" h="181">
                <a:moveTo>
                  <a:pt x="148" y="10"/>
                </a:moveTo>
                <a:cubicBezTo>
                  <a:pt x="148" y="10"/>
                  <a:pt x="131" y="13"/>
                  <a:pt x="101" y="23"/>
                </a:cubicBezTo>
                <a:cubicBezTo>
                  <a:pt x="87" y="28"/>
                  <a:pt x="69" y="36"/>
                  <a:pt x="51" y="47"/>
                </a:cubicBezTo>
                <a:cubicBezTo>
                  <a:pt x="33" y="59"/>
                  <a:pt x="10" y="74"/>
                  <a:pt x="4" y="103"/>
                </a:cubicBezTo>
                <a:cubicBezTo>
                  <a:pt x="0" y="137"/>
                  <a:pt x="37" y="153"/>
                  <a:pt x="64" y="161"/>
                </a:cubicBezTo>
                <a:cubicBezTo>
                  <a:pt x="94" y="169"/>
                  <a:pt x="126" y="173"/>
                  <a:pt x="159" y="176"/>
                </a:cubicBezTo>
                <a:cubicBezTo>
                  <a:pt x="226" y="181"/>
                  <a:pt x="298" y="179"/>
                  <a:pt x="370" y="174"/>
                </a:cubicBezTo>
                <a:cubicBezTo>
                  <a:pt x="405" y="171"/>
                  <a:pt x="441" y="168"/>
                  <a:pt x="476" y="163"/>
                </a:cubicBezTo>
                <a:cubicBezTo>
                  <a:pt x="510" y="156"/>
                  <a:pt x="551" y="152"/>
                  <a:pt x="573" y="118"/>
                </a:cubicBezTo>
                <a:cubicBezTo>
                  <a:pt x="583" y="97"/>
                  <a:pt x="566" y="76"/>
                  <a:pt x="552" y="69"/>
                </a:cubicBezTo>
                <a:cubicBezTo>
                  <a:pt x="537" y="59"/>
                  <a:pt x="522" y="53"/>
                  <a:pt x="507" y="48"/>
                </a:cubicBezTo>
                <a:cubicBezTo>
                  <a:pt x="477" y="38"/>
                  <a:pt x="447" y="32"/>
                  <a:pt x="419" y="28"/>
                </a:cubicBezTo>
                <a:cubicBezTo>
                  <a:pt x="308" y="13"/>
                  <a:pt x="229" y="21"/>
                  <a:pt x="219" y="21"/>
                </a:cubicBezTo>
                <a:cubicBezTo>
                  <a:pt x="177" y="26"/>
                  <a:pt x="120" y="37"/>
                  <a:pt x="219" y="32"/>
                </a:cubicBezTo>
                <a:cubicBezTo>
                  <a:pt x="243" y="33"/>
                  <a:pt x="327" y="26"/>
                  <a:pt x="436" y="44"/>
                </a:cubicBezTo>
                <a:cubicBezTo>
                  <a:pt x="464" y="49"/>
                  <a:pt x="492" y="55"/>
                  <a:pt x="520" y="67"/>
                </a:cubicBezTo>
                <a:cubicBezTo>
                  <a:pt x="547" y="75"/>
                  <a:pt x="581" y="102"/>
                  <a:pt x="553" y="123"/>
                </a:cubicBezTo>
                <a:cubicBezTo>
                  <a:pt x="529" y="143"/>
                  <a:pt x="495" y="148"/>
                  <a:pt x="462" y="153"/>
                </a:cubicBezTo>
                <a:cubicBezTo>
                  <a:pt x="428" y="157"/>
                  <a:pt x="394" y="161"/>
                  <a:pt x="359" y="163"/>
                </a:cubicBezTo>
                <a:cubicBezTo>
                  <a:pt x="291" y="168"/>
                  <a:pt x="223" y="170"/>
                  <a:pt x="159" y="166"/>
                </a:cubicBezTo>
                <a:cubicBezTo>
                  <a:pt x="128" y="164"/>
                  <a:pt x="97" y="160"/>
                  <a:pt x="69" y="153"/>
                </a:cubicBezTo>
                <a:cubicBezTo>
                  <a:pt x="43" y="146"/>
                  <a:pt x="13" y="133"/>
                  <a:pt x="12" y="109"/>
                </a:cubicBezTo>
                <a:cubicBezTo>
                  <a:pt x="12" y="86"/>
                  <a:pt x="33" y="69"/>
                  <a:pt x="49" y="58"/>
                </a:cubicBezTo>
                <a:cubicBezTo>
                  <a:pt x="66" y="46"/>
                  <a:pt x="83" y="38"/>
                  <a:pt x="97" y="32"/>
                </a:cubicBezTo>
                <a:cubicBezTo>
                  <a:pt x="126" y="20"/>
                  <a:pt x="146" y="16"/>
                  <a:pt x="150" y="15"/>
                </a:cubicBezTo>
                <a:cubicBezTo>
                  <a:pt x="181" y="6"/>
                  <a:pt x="206" y="0"/>
                  <a:pt x="148" y="10"/>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8" name="Freeform 32"/>
          <p:cNvSpPr>
            <a:spLocks/>
          </p:cNvSpPr>
          <p:nvPr/>
        </p:nvSpPr>
        <p:spPr bwMode="auto">
          <a:xfrm flipH="1">
            <a:off x="7207085" y="5172074"/>
            <a:ext cx="1219200" cy="1304925"/>
          </a:xfrm>
          <a:custGeom>
            <a:avLst/>
            <a:gdLst/>
            <a:ahLst/>
            <a:cxnLst>
              <a:cxn ang="0">
                <a:pos x="148" y="10"/>
              </a:cxn>
              <a:cxn ang="0">
                <a:pos x="101" y="23"/>
              </a:cxn>
              <a:cxn ang="0">
                <a:pos x="51" y="47"/>
              </a:cxn>
              <a:cxn ang="0">
                <a:pos x="4" y="103"/>
              </a:cxn>
              <a:cxn ang="0">
                <a:pos x="64" y="161"/>
              </a:cxn>
              <a:cxn ang="0">
                <a:pos x="159" y="176"/>
              </a:cxn>
              <a:cxn ang="0">
                <a:pos x="370" y="174"/>
              </a:cxn>
              <a:cxn ang="0">
                <a:pos x="476" y="163"/>
              </a:cxn>
              <a:cxn ang="0">
                <a:pos x="573" y="118"/>
              </a:cxn>
              <a:cxn ang="0">
                <a:pos x="552" y="69"/>
              </a:cxn>
              <a:cxn ang="0">
                <a:pos x="507" y="48"/>
              </a:cxn>
              <a:cxn ang="0">
                <a:pos x="419" y="28"/>
              </a:cxn>
              <a:cxn ang="0">
                <a:pos x="219" y="21"/>
              </a:cxn>
              <a:cxn ang="0">
                <a:pos x="219" y="32"/>
              </a:cxn>
              <a:cxn ang="0">
                <a:pos x="436" y="44"/>
              </a:cxn>
              <a:cxn ang="0">
                <a:pos x="520" y="67"/>
              </a:cxn>
              <a:cxn ang="0">
                <a:pos x="553" y="123"/>
              </a:cxn>
              <a:cxn ang="0">
                <a:pos x="462" y="153"/>
              </a:cxn>
              <a:cxn ang="0">
                <a:pos x="359" y="163"/>
              </a:cxn>
              <a:cxn ang="0">
                <a:pos x="159" y="166"/>
              </a:cxn>
              <a:cxn ang="0">
                <a:pos x="69" y="153"/>
              </a:cxn>
              <a:cxn ang="0">
                <a:pos x="12" y="109"/>
              </a:cxn>
              <a:cxn ang="0">
                <a:pos x="49" y="58"/>
              </a:cxn>
              <a:cxn ang="0">
                <a:pos x="97" y="32"/>
              </a:cxn>
              <a:cxn ang="0">
                <a:pos x="150" y="15"/>
              </a:cxn>
              <a:cxn ang="0">
                <a:pos x="148" y="10"/>
              </a:cxn>
            </a:cxnLst>
            <a:rect l="0" t="0" r="r" b="b"/>
            <a:pathLst>
              <a:path w="583" h="181">
                <a:moveTo>
                  <a:pt x="148" y="10"/>
                </a:moveTo>
                <a:cubicBezTo>
                  <a:pt x="148" y="10"/>
                  <a:pt x="131" y="13"/>
                  <a:pt x="101" y="23"/>
                </a:cubicBezTo>
                <a:cubicBezTo>
                  <a:pt x="87" y="28"/>
                  <a:pt x="69" y="36"/>
                  <a:pt x="51" y="47"/>
                </a:cubicBezTo>
                <a:cubicBezTo>
                  <a:pt x="33" y="59"/>
                  <a:pt x="10" y="74"/>
                  <a:pt x="4" y="103"/>
                </a:cubicBezTo>
                <a:cubicBezTo>
                  <a:pt x="0" y="137"/>
                  <a:pt x="37" y="153"/>
                  <a:pt x="64" y="161"/>
                </a:cubicBezTo>
                <a:cubicBezTo>
                  <a:pt x="94" y="169"/>
                  <a:pt x="126" y="173"/>
                  <a:pt x="159" y="176"/>
                </a:cubicBezTo>
                <a:cubicBezTo>
                  <a:pt x="226" y="181"/>
                  <a:pt x="298" y="179"/>
                  <a:pt x="370" y="174"/>
                </a:cubicBezTo>
                <a:cubicBezTo>
                  <a:pt x="405" y="171"/>
                  <a:pt x="441" y="168"/>
                  <a:pt x="476" y="163"/>
                </a:cubicBezTo>
                <a:cubicBezTo>
                  <a:pt x="510" y="156"/>
                  <a:pt x="551" y="152"/>
                  <a:pt x="573" y="118"/>
                </a:cubicBezTo>
                <a:cubicBezTo>
                  <a:pt x="583" y="97"/>
                  <a:pt x="566" y="76"/>
                  <a:pt x="552" y="69"/>
                </a:cubicBezTo>
                <a:cubicBezTo>
                  <a:pt x="537" y="59"/>
                  <a:pt x="522" y="53"/>
                  <a:pt x="507" y="48"/>
                </a:cubicBezTo>
                <a:cubicBezTo>
                  <a:pt x="477" y="38"/>
                  <a:pt x="447" y="32"/>
                  <a:pt x="419" y="28"/>
                </a:cubicBezTo>
                <a:cubicBezTo>
                  <a:pt x="308" y="13"/>
                  <a:pt x="229" y="21"/>
                  <a:pt x="219" y="21"/>
                </a:cubicBezTo>
                <a:cubicBezTo>
                  <a:pt x="177" y="26"/>
                  <a:pt x="120" y="37"/>
                  <a:pt x="219" y="32"/>
                </a:cubicBezTo>
                <a:cubicBezTo>
                  <a:pt x="243" y="33"/>
                  <a:pt x="327" y="26"/>
                  <a:pt x="436" y="44"/>
                </a:cubicBezTo>
                <a:cubicBezTo>
                  <a:pt x="464" y="49"/>
                  <a:pt x="492" y="55"/>
                  <a:pt x="520" y="67"/>
                </a:cubicBezTo>
                <a:cubicBezTo>
                  <a:pt x="547" y="75"/>
                  <a:pt x="581" y="102"/>
                  <a:pt x="553" y="123"/>
                </a:cubicBezTo>
                <a:cubicBezTo>
                  <a:pt x="529" y="143"/>
                  <a:pt x="495" y="148"/>
                  <a:pt x="462" y="153"/>
                </a:cubicBezTo>
                <a:cubicBezTo>
                  <a:pt x="428" y="157"/>
                  <a:pt x="394" y="161"/>
                  <a:pt x="359" y="163"/>
                </a:cubicBezTo>
                <a:cubicBezTo>
                  <a:pt x="291" y="168"/>
                  <a:pt x="223" y="170"/>
                  <a:pt x="159" y="166"/>
                </a:cubicBezTo>
                <a:cubicBezTo>
                  <a:pt x="128" y="164"/>
                  <a:pt x="97" y="160"/>
                  <a:pt x="69" y="153"/>
                </a:cubicBezTo>
                <a:cubicBezTo>
                  <a:pt x="43" y="146"/>
                  <a:pt x="13" y="133"/>
                  <a:pt x="12" y="109"/>
                </a:cubicBezTo>
                <a:cubicBezTo>
                  <a:pt x="12" y="86"/>
                  <a:pt x="33" y="69"/>
                  <a:pt x="49" y="58"/>
                </a:cubicBezTo>
                <a:cubicBezTo>
                  <a:pt x="66" y="46"/>
                  <a:pt x="83" y="38"/>
                  <a:pt x="97" y="32"/>
                </a:cubicBezTo>
                <a:cubicBezTo>
                  <a:pt x="126" y="20"/>
                  <a:pt x="146" y="16"/>
                  <a:pt x="150" y="15"/>
                </a:cubicBezTo>
                <a:cubicBezTo>
                  <a:pt x="181" y="6"/>
                  <a:pt x="206" y="0"/>
                  <a:pt x="148" y="10"/>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grpSp>
        <p:nvGrpSpPr>
          <p:cNvPr id="12" name="Grupa 2"/>
          <p:cNvGrpSpPr/>
          <p:nvPr/>
        </p:nvGrpSpPr>
        <p:grpSpPr>
          <a:xfrm>
            <a:off x="2286000" y="3200400"/>
            <a:ext cx="1219200" cy="533245"/>
            <a:chOff x="4687441" y="3043560"/>
            <a:chExt cx="3994150" cy="1311275"/>
          </a:xfrm>
          <a:solidFill>
            <a:schemeClr val="bg2"/>
          </a:solidFill>
        </p:grpSpPr>
        <p:sp>
          <p:nvSpPr>
            <p:cNvPr id="13" name="Freeform 7"/>
            <p:cNvSpPr>
              <a:spLocks/>
            </p:cNvSpPr>
            <p:nvPr/>
          </p:nvSpPr>
          <p:spPr bwMode="auto">
            <a:xfrm>
              <a:off x="4716015" y="3068959"/>
              <a:ext cx="3940176" cy="1265238"/>
            </a:xfrm>
            <a:custGeom>
              <a:avLst/>
              <a:gdLst>
                <a:gd name="T0" fmla="*/ 2019 w 2019"/>
                <a:gd name="T1" fmla="*/ 385 h 648"/>
                <a:gd name="T2" fmla="*/ 1916 w 2019"/>
                <a:gd name="T3" fmla="*/ 488 h 648"/>
                <a:gd name="T4" fmla="*/ 276 w 2019"/>
                <a:gd name="T5" fmla="*/ 488 h 648"/>
                <a:gd name="T6" fmla="*/ 8 w 2019"/>
                <a:gd name="T7" fmla="*/ 648 h 648"/>
                <a:gd name="T8" fmla="*/ 182 w 2019"/>
                <a:gd name="T9" fmla="*/ 488 h 648"/>
                <a:gd name="T10" fmla="*/ 103 w 2019"/>
                <a:gd name="T11" fmla="*/ 488 h 648"/>
                <a:gd name="T12" fmla="*/ 0 w 2019"/>
                <a:gd name="T13" fmla="*/ 385 h 648"/>
                <a:gd name="T14" fmla="*/ 0 w 2019"/>
                <a:gd name="T15" fmla="*/ 102 h 648"/>
                <a:gd name="T16" fmla="*/ 103 w 2019"/>
                <a:gd name="T17" fmla="*/ 0 h 648"/>
                <a:gd name="T18" fmla="*/ 1916 w 2019"/>
                <a:gd name="T19" fmla="*/ 0 h 648"/>
                <a:gd name="T20" fmla="*/ 2019 w 2019"/>
                <a:gd name="T21" fmla="*/ 102 h 648"/>
                <a:gd name="T22" fmla="*/ 2019 w 2019"/>
                <a:gd name="T23" fmla="*/ 385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9" h="648">
                  <a:moveTo>
                    <a:pt x="2019" y="385"/>
                  </a:moveTo>
                  <a:cubicBezTo>
                    <a:pt x="2019" y="441"/>
                    <a:pt x="1972" y="488"/>
                    <a:pt x="1916" y="488"/>
                  </a:cubicBezTo>
                  <a:cubicBezTo>
                    <a:pt x="276" y="488"/>
                    <a:pt x="276" y="488"/>
                    <a:pt x="276" y="488"/>
                  </a:cubicBezTo>
                  <a:cubicBezTo>
                    <a:pt x="276" y="488"/>
                    <a:pt x="200" y="639"/>
                    <a:pt x="8" y="648"/>
                  </a:cubicBezTo>
                  <a:cubicBezTo>
                    <a:pt x="164" y="581"/>
                    <a:pt x="182" y="488"/>
                    <a:pt x="182" y="488"/>
                  </a:cubicBezTo>
                  <a:cubicBezTo>
                    <a:pt x="103" y="488"/>
                    <a:pt x="103" y="488"/>
                    <a:pt x="103" y="488"/>
                  </a:cubicBezTo>
                  <a:cubicBezTo>
                    <a:pt x="47" y="488"/>
                    <a:pt x="0" y="441"/>
                    <a:pt x="0" y="385"/>
                  </a:cubicBezTo>
                  <a:cubicBezTo>
                    <a:pt x="0" y="102"/>
                    <a:pt x="0" y="102"/>
                    <a:pt x="0" y="102"/>
                  </a:cubicBezTo>
                  <a:cubicBezTo>
                    <a:pt x="0" y="46"/>
                    <a:pt x="47" y="0"/>
                    <a:pt x="103" y="0"/>
                  </a:cubicBezTo>
                  <a:cubicBezTo>
                    <a:pt x="1916" y="0"/>
                    <a:pt x="1916" y="0"/>
                    <a:pt x="1916" y="0"/>
                  </a:cubicBezTo>
                  <a:cubicBezTo>
                    <a:pt x="1972" y="0"/>
                    <a:pt x="2019" y="46"/>
                    <a:pt x="2019" y="102"/>
                  </a:cubicBezTo>
                  <a:lnTo>
                    <a:pt x="2019" y="385"/>
                  </a:lnTo>
                  <a:close/>
                </a:path>
              </a:pathLst>
            </a:custGeom>
            <a:grpFill/>
            <a:ln w="9525">
              <a:solidFill>
                <a:srgbClr val="000000"/>
              </a:solidFill>
              <a:round/>
              <a:headEnd/>
              <a:tailEnd/>
            </a:ln>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r>
                <a:rPr lang="en-US" dirty="0" smtClean="0">
                  <a:solidFill>
                    <a:schemeClr val="tx1"/>
                  </a:solidFill>
                </a:rPr>
                <a:t>Mode is 3</a:t>
              </a:r>
              <a:endParaRPr lang="en-US" dirty="0">
                <a:solidFill>
                  <a:schemeClr val="tx1"/>
                </a:solidFill>
              </a:endParaRPr>
            </a:p>
          </p:txBody>
        </p:sp>
        <p:sp>
          <p:nvSpPr>
            <p:cNvPr id="14" name="Freeform 9"/>
            <p:cNvSpPr>
              <a:spLocks/>
            </p:cNvSpPr>
            <p:nvPr/>
          </p:nvSpPr>
          <p:spPr bwMode="auto">
            <a:xfrm>
              <a:off x="4687441" y="3043560"/>
              <a:ext cx="3994150" cy="1311275"/>
            </a:xfrm>
            <a:custGeom>
              <a:avLst/>
              <a:gdLst>
                <a:gd name="T0" fmla="*/ 1982 w 2046"/>
                <a:gd name="T1" fmla="*/ 14 h 671"/>
                <a:gd name="T2" fmla="*/ 1879 w 2046"/>
                <a:gd name="T3" fmla="*/ 0 h 671"/>
                <a:gd name="T4" fmla="*/ 503 w 2046"/>
                <a:gd name="T5" fmla="*/ 1 h 671"/>
                <a:gd name="T6" fmla="*/ 174 w 2046"/>
                <a:gd name="T7" fmla="*/ 1 h 671"/>
                <a:gd name="T8" fmla="*/ 59 w 2046"/>
                <a:gd name="T9" fmla="*/ 17 h 671"/>
                <a:gd name="T10" fmla="*/ 3 w 2046"/>
                <a:gd name="T11" fmla="*/ 234 h 671"/>
                <a:gd name="T12" fmla="*/ 3 w 2046"/>
                <a:gd name="T13" fmla="*/ 405 h 671"/>
                <a:gd name="T14" fmla="*/ 132 w 2046"/>
                <a:gd name="T15" fmla="*/ 511 h 671"/>
                <a:gd name="T16" fmla="*/ 178 w 2046"/>
                <a:gd name="T17" fmla="*/ 517 h 671"/>
                <a:gd name="T18" fmla="*/ 87 w 2046"/>
                <a:gd name="T19" fmla="*/ 615 h 671"/>
                <a:gd name="T20" fmla="*/ 27 w 2046"/>
                <a:gd name="T21" fmla="*/ 648 h 671"/>
                <a:gd name="T22" fmla="*/ 23 w 2046"/>
                <a:gd name="T23" fmla="*/ 671 h 671"/>
                <a:gd name="T24" fmla="*/ 251 w 2046"/>
                <a:gd name="T25" fmla="*/ 567 h 671"/>
                <a:gd name="T26" fmla="*/ 293 w 2046"/>
                <a:gd name="T27" fmla="*/ 511 h 671"/>
                <a:gd name="T28" fmla="*/ 295 w 2046"/>
                <a:gd name="T29" fmla="*/ 509 h 671"/>
                <a:gd name="T30" fmla="*/ 429 w 2046"/>
                <a:gd name="T31" fmla="*/ 509 h 671"/>
                <a:gd name="T32" fmla="*/ 1944 w 2046"/>
                <a:gd name="T33" fmla="*/ 504 h 671"/>
                <a:gd name="T34" fmla="*/ 2033 w 2046"/>
                <a:gd name="T35" fmla="*/ 400 h 671"/>
                <a:gd name="T36" fmla="*/ 1942 w 2046"/>
                <a:gd name="T37" fmla="*/ 493 h 671"/>
                <a:gd name="T38" fmla="*/ 432 w 2046"/>
                <a:gd name="T39" fmla="*/ 489 h 671"/>
                <a:gd name="T40" fmla="*/ 304 w 2046"/>
                <a:gd name="T41" fmla="*/ 489 h 671"/>
                <a:gd name="T42" fmla="*/ 289 w 2046"/>
                <a:gd name="T43" fmla="*/ 489 h 671"/>
                <a:gd name="T44" fmla="*/ 277 w 2046"/>
                <a:gd name="T45" fmla="*/ 499 h 671"/>
                <a:gd name="T46" fmla="*/ 244 w 2046"/>
                <a:gd name="T47" fmla="*/ 544 h 671"/>
                <a:gd name="T48" fmla="*/ 164 w 2046"/>
                <a:gd name="T49" fmla="*/ 577 h 671"/>
                <a:gd name="T50" fmla="*/ 202 w 2046"/>
                <a:gd name="T51" fmla="*/ 517 h 671"/>
                <a:gd name="T52" fmla="*/ 206 w 2046"/>
                <a:gd name="T53" fmla="*/ 506 h 671"/>
                <a:gd name="T54" fmla="*/ 194 w 2046"/>
                <a:gd name="T55" fmla="*/ 488 h 671"/>
                <a:gd name="T56" fmla="*/ 67 w 2046"/>
                <a:gd name="T57" fmla="*/ 474 h 671"/>
                <a:gd name="T58" fmla="*/ 26 w 2046"/>
                <a:gd name="T59" fmla="*/ 173 h 671"/>
                <a:gd name="T60" fmla="*/ 114 w 2046"/>
                <a:gd name="T61" fmla="*/ 25 h 671"/>
                <a:gd name="T62" fmla="*/ 433 w 2046"/>
                <a:gd name="T63" fmla="*/ 25 h 671"/>
                <a:gd name="T64" fmla="*/ 1814 w 2046"/>
                <a:gd name="T65" fmla="*/ 25 h 671"/>
                <a:gd name="T66" fmla="*/ 1998 w 2046"/>
                <a:gd name="T67" fmla="*/ 57 h 671"/>
                <a:gd name="T68" fmla="*/ 2043 w 2046"/>
                <a:gd name="T69" fmla="*/ 166 h 671"/>
                <a:gd name="T70" fmla="*/ 2037 w 2046"/>
                <a:gd name="T71" fmla="*/ 79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6" h="671">
                  <a:moveTo>
                    <a:pt x="2037" y="79"/>
                  </a:moveTo>
                  <a:cubicBezTo>
                    <a:pt x="2030" y="55"/>
                    <a:pt x="2012" y="29"/>
                    <a:pt x="1982" y="14"/>
                  </a:cubicBezTo>
                  <a:cubicBezTo>
                    <a:pt x="1968" y="6"/>
                    <a:pt x="1950" y="1"/>
                    <a:pt x="1932" y="0"/>
                  </a:cubicBezTo>
                  <a:cubicBezTo>
                    <a:pt x="1914" y="0"/>
                    <a:pt x="1897" y="0"/>
                    <a:pt x="1879" y="0"/>
                  </a:cubicBezTo>
                  <a:cubicBezTo>
                    <a:pt x="1732" y="0"/>
                    <a:pt x="1532" y="0"/>
                    <a:pt x="1296" y="0"/>
                  </a:cubicBezTo>
                  <a:cubicBezTo>
                    <a:pt x="1061" y="0"/>
                    <a:pt x="791" y="0"/>
                    <a:pt x="503" y="1"/>
                  </a:cubicBezTo>
                  <a:cubicBezTo>
                    <a:pt x="432" y="1"/>
                    <a:pt x="359" y="1"/>
                    <a:pt x="285" y="1"/>
                  </a:cubicBezTo>
                  <a:cubicBezTo>
                    <a:pt x="248" y="1"/>
                    <a:pt x="211" y="1"/>
                    <a:pt x="174" y="1"/>
                  </a:cubicBezTo>
                  <a:cubicBezTo>
                    <a:pt x="118" y="1"/>
                    <a:pt x="118" y="1"/>
                    <a:pt x="118" y="1"/>
                  </a:cubicBezTo>
                  <a:cubicBezTo>
                    <a:pt x="98" y="1"/>
                    <a:pt x="77" y="6"/>
                    <a:pt x="59" y="17"/>
                  </a:cubicBezTo>
                  <a:cubicBezTo>
                    <a:pt x="23" y="37"/>
                    <a:pt x="0" y="80"/>
                    <a:pt x="2" y="121"/>
                  </a:cubicBezTo>
                  <a:cubicBezTo>
                    <a:pt x="3" y="234"/>
                    <a:pt x="3" y="234"/>
                    <a:pt x="3" y="234"/>
                  </a:cubicBezTo>
                  <a:cubicBezTo>
                    <a:pt x="3" y="348"/>
                    <a:pt x="3" y="348"/>
                    <a:pt x="3" y="348"/>
                  </a:cubicBezTo>
                  <a:cubicBezTo>
                    <a:pt x="3" y="367"/>
                    <a:pt x="3" y="385"/>
                    <a:pt x="3" y="405"/>
                  </a:cubicBezTo>
                  <a:cubicBezTo>
                    <a:pt x="4" y="426"/>
                    <a:pt x="12" y="446"/>
                    <a:pt x="24" y="463"/>
                  </a:cubicBezTo>
                  <a:cubicBezTo>
                    <a:pt x="47" y="498"/>
                    <a:pt x="94" y="515"/>
                    <a:pt x="132" y="511"/>
                  </a:cubicBezTo>
                  <a:cubicBezTo>
                    <a:pt x="181" y="511"/>
                    <a:pt x="181" y="511"/>
                    <a:pt x="181" y="511"/>
                  </a:cubicBezTo>
                  <a:cubicBezTo>
                    <a:pt x="180" y="513"/>
                    <a:pt x="179" y="515"/>
                    <a:pt x="178" y="517"/>
                  </a:cubicBezTo>
                  <a:cubicBezTo>
                    <a:pt x="174" y="525"/>
                    <a:pt x="170" y="533"/>
                    <a:pt x="165" y="540"/>
                  </a:cubicBezTo>
                  <a:cubicBezTo>
                    <a:pt x="145" y="570"/>
                    <a:pt x="117" y="595"/>
                    <a:pt x="87" y="615"/>
                  </a:cubicBezTo>
                  <a:cubicBezTo>
                    <a:pt x="72" y="625"/>
                    <a:pt x="56" y="634"/>
                    <a:pt x="40" y="642"/>
                  </a:cubicBezTo>
                  <a:cubicBezTo>
                    <a:pt x="27" y="648"/>
                    <a:pt x="27" y="648"/>
                    <a:pt x="27" y="648"/>
                  </a:cubicBezTo>
                  <a:cubicBezTo>
                    <a:pt x="18" y="652"/>
                    <a:pt x="18" y="652"/>
                    <a:pt x="18" y="652"/>
                  </a:cubicBezTo>
                  <a:cubicBezTo>
                    <a:pt x="16" y="657"/>
                    <a:pt x="18" y="669"/>
                    <a:pt x="23" y="671"/>
                  </a:cubicBezTo>
                  <a:cubicBezTo>
                    <a:pt x="53" y="668"/>
                    <a:pt x="53" y="668"/>
                    <a:pt x="53" y="668"/>
                  </a:cubicBezTo>
                  <a:cubicBezTo>
                    <a:pt x="128" y="658"/>
                    <a:pt x="200" y="621"/>
                    <a:pt x="251" y="567"/>
                  </a:cubicBezTo>
                  <a:cubicBezTo>
                    <a:pt x="264" y="553"/>
                    <a:pt x="275" y="539"/>
                    <a:pt x="286" y="523"/>
                  </a:cubicBezTo>
                  <a:cubicBezTo>
                    <a:pt x="288" y="519"/>
                    <a:pt x="291" y="515"/>
                    <a:pt x="293" y="511"/>
                  </a:cubicBezTo>
                  <a:cubicBezTo>
                    <a:pt x="294" y="511"/>
                    <a:pt x="294" y="510"/>
                    <a:pt x="294" y="509"/>
                  </a:cubicBezTo>
                  <a:cubicBezTo>
                    <a:pt x="295" y="509"/>
                    <a:pt x="295" y="509"/>
                    <a:pt x="295" y="509"/>
                  </a:cubicBezTo>
                  <a:cubicBezTo>
                    <a:pt x="322" y="509"/>
                    <a:pt x="322" y="509"/>
                    <a:pt x="322" y="509"/>
                  </a:cubicBezTo>
                  <a:cubicBezTo>
                    <a:pt x="358" y="509"/>
                    <a:pt x="394" y="509"/>
                    <a:pt x="429" y="509"/>
                  </a:cubicBezTo>
                  <a:cubicBezTo>
                    <a:pt x="711" y="508"/>
                    <a:pt x="973" y="508"/>
                    <a:pt x="1197" y="507"/>
                  </a:cubicBezTo>
                  <a:cubicBezTo>
                    <a:pt x="1646" y="506"/>
                    <a:pt x="1943" y="507"/>
                    <a:pt x="1944" y="504"/>
                  </a:cubicBezTo>
                  <a:cubicBezTo>
                    <a:pt x="2010" y="492"/>
                    <a:pt x="2029" y="443"/>
                    <a:pt x="2033" y="422"/>
                  </a:cubicBezTo>
                  <a:cubicBezTo>
                    <a:pt x="2037" y="399"/>
                    <a:pt x="2034" y="394"/>
                    <a:pt x="2033" y="400"/>
                  </a:cubicBezTo>
                  <a:cubicBezTo>
                    <a:pt x="2032" y="407"/>
                    <a:pt x="2030" y="426"/>
                    <a:pt x="2016" y="448"/>
                  </a:cubicBezTo>
                  <a:cubicBezTo>
                    <a:pt x="2003" y="469"/>
                    <a:pt x="1976" y="491"/>
                    <a:pt x="1942" y="493"/>
                  </a:cubicBezTo>
                  <a:cubicBezTo>
                    <a:pt x="1909" y="494"/>
                    <a:pt x="1608" y="491"/>
                    <a:pt x="1173" y="491"/>
                  </a:cubicBezTo>
                  <a:cubicBezTo>
                    <a:pt x="955" y="490"/>
                    <a:pt x="702" y="490"/>
                    <a:pt x="432" y="489"/>
                  </a:cubicBezTo>
                  <a:cubicBezTo>
                    <a:pt x="398" y="489"/>
                    <a:pt x="364" y="489"/>
                    <a:pt x="330" y="489"/>
                  </a:cubicBezTo>
                  <a:cubicBezTo>
                    <a:pt x="304" y="489"/>
                    <a:pt x="304" y="489"/>
                    <a:pt x="304" y="489"/>
                  </a:cubicBezTo>
                  <a:cubicBezTo>
                    <a:pt x="291" y="489"/>
                    <a:pt x="291" y="489"/>
                    <a:pt x="291" y="489"/>
                  </a:cubicBezTo>
                  <a:cubicBezTo>
                    <a:pt x="289" y="489"/>
                    <a:pt x="289" y="489"/>
                    <a:pt x="289" y="489"/>
                  </a:cubicBezTo>
                  <a:cubicBezTo>
                    <a:pt x="268" y="502"/>
                    <a:pt x="283" y="493"/>
                    <a:pt x="278" y="496"/>
                  </a:cubicBezTo>
                  <a:cubicBezTo>
                    <a:pt x="277" y="499"/>
                    <a:pt x="277" y="499"/>
                    <a:pt x="277" y="499"/>
                  </a:cubicBezTo>
                  <a:cubicBezTo>
                    <a:pt x="274" y="504"/>
                    <a:pt x="274" y="504"/>
                    <a:pt x="274" y="504"/>
                  </a:cubicBezTo>
                  <a:cubicBezTo>
                    <a:pt x="265" y="518"/>
                    <a:pt x="255" y="531"/>
                    <a:pt x="244" y="544"/>
                  </a:cubicBezTo>
                  <a:cubicBezTo>
                    <a:pt x="204" y="589"/>
                    <a:pt x="150" y="623"/>
                    <a:pt x="90" y="639"/>
                  </a:cubicBezTo>
                  <a:cubicBezTo>
                    <a:pt x="117" y="622"/>
                    <a:pt x="142" y="602"/>
                    <a:pt x="164" y="577"/>
                  </a:cubicBezTo>
                  <a:cubicBezTo>
                    <a:pt x="176" y="563"/>
                    <a:pt x="187" y="548"/>
                    <a:pt x="196" y="530"/>
                  </a:cubicBezTo>
                  <a:cubicBezTo>
                    <a:pt x="198" y="526"/>
                    <a:pt x="200" y="522"/>
                    <a:pt x="202" y="517"/>
                  </a:cubicBezTo>
                  <a:cubicBezTo>
                    <a:pt x="205" y="510"/>
                    <a:pt x="205" y="510"/>
                    <a:pt x="205" y="510"/>
                  </a:cubicBezTo>
                  <a:cubicBezTo>
                    <a:pt x="206" y="506"/>
                    <a:pt x="206" y="506"/>
                    <a:pt x="206" y="506"/>
                  </a:cubicBezTo>
                  <a:cubicBezTo>
                    <a:pt x="206" y="505"/>
                    <a:pt x="206" y="505"/>
                    <a:pt x="206" y="504"/>
                  </a:cubicBezTo>
                  <a:cubicBezTo>
                    <a:pt x="207" y="498"/>
                    <a:pt x="202" y="490"/>
                    <a:pt x="194" y="488"/>
                  </a:cubicBezTo>
                  <a:cubicBezTo>
                    <a:pt x="167" y="488"/>
                    <a:pt x="167" y="488"/>
                    <a:pt x="167" y="488"/>
                  </a:cubicBezTo>
                  <a:cubicBezTo>
                    <a:pt x="130" y="487"/>
                    <a:pt x="94" y="493"/>
                    <a:pt x="67" y="474"/>
                  </a:cubicBezTo>
                  <a:cubicBezTo>
                    <a:pt x="6" y="438"/>
                    <a:pt x="31" y="353"/>
                    <a:pt x="26" y="282"/>
                  </a:cubicBezTo>
                  <a:cubicBezTo>
                    <a:pt x="26" y="173"/>
                    <a:pt x="26" y="173"/>
                    <a:pt x="26" y="173"/>
                  </a:cubicBezTo>
                  <a:cubicBezTo>
                    <a:pt x="27" y="137"/>
                    <a:pt x="21" y="100"/>
                    <a:pt x="37" y="73"/>
                  </a:cubicBezTo>
                  <a:cubicBezTo>
                    <a:pt x="52" y="45"/>
                    <a:pt x="82" y="26"/>
                    <a:pt x="114" y="25"/>
                  </a:cubicBezTo>
                  <a:cubicBezTo>
                    <a:pt x="149" y="25"/>
                    <a:pt x="186" y="25"/>
                    <a:pt x="221" y="25"/>
                  </a:cubicBezTo>
                  <a:cubicBezTo>
                    <a:pt x="292" y="25"/>
                    <a:pt x="363" y="25"/>
                    <a:pt x="433" y="25"/>
                  </a:cubicBezTo>
                  <a:cubicBezTo>
                    <a:pt x="712" y="26"/>
                    <a:pt x="977" y="26"/>
                    <a:pt x="1213" y="26"/>
                  </a:cubicBezTo>
                  <a:cubicBezTo>
                    <a:pt x="1448" y="26"/>
                    <a:pt x="1654" y="26"/>
                    <a:pt x="1814" y="25"/>
                  </a:cubicBezTo>
                  <a:cubicBezTo>
                    <a:pt x="1854" y="25"/>
                    <a:pt x="1891" y="25"/>
                    <a:pt x="1925" y="25"/>
                  </a:cubicBezTo>
                  <a:cubicBezTo>
                    <a:pt x="1956" y="24"/>
                    <a:pt x="1982" y="39"/>
                    <a:pt x="1998" y="57"/>
                  </a:cubicBezTo>
                  <a:cubicBezTo>
                    <a:pt x="2030" y="94"/>
                    <a:pt x="2016" y="140"/>
                    <a:pt x="2020" y="166"/>
                  </a:cubicBezTo>
                  <a:cubicBezTo>
                    <a:pt x="2022" y="586"/>
                    <a:pt x="2036" y="341"/>
                    <a:pt x="2043" y="166"/>
                  </a:cubicBezTo>
                  <a:cubicBezTo>
                    <a:pt x="2043" y="161"/>
                    <a:pt x="2043" y="151"/>
                    <a:pt x="2043" y="137"/>
                  </a:cubicBezTo>
                  <a:cubicBezTo>
                    <a:pt x="2043" y="123"/>
                    <a:pt x="2046" y="103"/>
                    <a:pt x="203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upa 2"/>
          <p:cNvGrpSpPr/>
          <p:nvPr/>
        </p:nvGrpSpPr>
        <p:grpSpPr>
          <a:xfrm>
            <a:off x="5275428" y="4495800"/>
            <a:ext cx="2187410" cy="914400"/>
            <a:chOff x="4687441" y="3043560"/>
            <a:chExt cx="3994150" cy="1311275"/>
          </a:xfrm>
        </p:grpSpPr>
        <p:sp>
          <p:nvSpPr>
            <p:cNvPr id="16" name="Freeform 7"/>
            <p:cNvSpPr>
              <a:spLocks/>
            </p:cNvSpPr>
            <p:nvPr/>
          </p:nvSpPr>
          <p:spPr bwMode="auto">
            <a:xfrm>
              <a:off x="4716015" y="3068959"/>
              <a:ext cx="3940176" cy="1265238"/>
            </a:xfrm>
            <a:custGeom>
              <a:avLst/>
              <a:gdLst>
                <a:gd name="T0" fmla="*/ 2019 w 2019"/>
                <a:gd name="T1" fmla="*/ 385 h 648"/>
                <a:gd name="T2" fmla="*/ 1916 w 2019"/>
                <a:gd name="T3" fmla="*/ 488 h 648"/>
                <a:gd name="T4" fmla="*/ 276 w 2019"/>
                <a:gd name="T5" fmla="*/ 488 h 648"/>
                <a:gd name="T6" fmla="*/ 8 w 2019"/>
                <a:gd name="T7" fmla="*/ 648 h 648"/>
                <a:gd name="T8" fmla="*/ 182 w 2019"/>
                <a:gd name="T9" fmla="*/ 488 h 648"/>
                <a:gd name="T10" fmla="*/ 103 w 2019"/>
                <a:gd name="T11" fmla="*/ 488 h 648"/>
                <a:gd name="T12" fmla="*/ 0 w 2019"/>
                <a:gd name="T13" fmla="*/ 385 h 648"/>
                <a:gd name="T14" fmla="*/ 0 w 2019"/>
                <a:gd name="T15" fmla="*/ 102 h 648"/>
                <a:gd name="T16" fmla="*/ 103 w 2019"/>
                <a:gd name="T17" fmla="*/ 0 h 648"/>
                <a:gd name="T18" fmla="*/ 1916 w 2019"/>
                <a:gd name="T19" fmla="*/ 0 h 648"/>
                <a:gd name="T20" fmla="*/ 2019 w 2019"/>
                <a:gd name="T21" fmla="*/ 102 h 648"/>
                <a:gd name="T22" fmla="*/ 2019 w 2019"/>
                <a:gd name="T23" fmla="*/ 385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9" h="648">
                  <a:moveTo>
                    <a:pt x="2019" y="385"/>
                  </a:moveTo>
                  <a:cubicBezTo>
                    <a:pt x="2019" y="441"/>
                    <a:pt x="1972" y="488"/>
                    <a:pt x="1916" y="488"/>
                  </a:cubicBezTo>
                  <a:cubicBezTo>
                    <a:pt x="276" y="488"/>
                    <a:pt x="276" y="488"/>
                    <a:pt x="276" y="488"/>
                  </a:cubicBezTo>
                  <a:cubicBezTo>
                    <a:pt x="276" y="488"/>
                    <a:pt x="200" y="639"/>
                    <a:pt x="8" y="648"/>
                  </a:cubicBezTo>
                  <a:cubicBezTo>
                    <a:pt x="164" y="581"/>
                    <a:pt x="182" y="488"/>
                    <a:pt x="182" y="488"/>
                  </a:cubicBezTo>
                  <a:cubicBezTo>
                    <a:pt x="103" y="488"/>
                    <a:pt x="103" y="488"/>
                    <a:pt x="103" y="488"/>
                  </a:cubicBezTo>
                  <a:cubicBezTo>
                    <a:pt x="47" y="488"/>
                    <a:pt x="0" y="441"/>
                    <a:pt x="0" y="385"/>
                  </a:cubicBezTo>
                  <a:cubicBezTo>
                    <a:pt x="0" y="102"/>
                    <a:pt x="0" y="102"/>
                    <a:pt x="0" y="102"/>
                  </a:cubicBezTo>
                  <a:cubicBezTo>
                    <a:pt x="0" y="46"/>
                    <a:pt x="47" y="0"/>
                    <a:pt x="103" y="0"/>
                  </a:cubicBezTo>
                  <a:cubicBezTo>
                    <a:pt x="1916" y="0"/>
                    <a:pt x="1916" y="0"/>
                    <a:pt x="1916" y="0"/>
                  </a:cubicBezTo>
                  <a:cubicBezTo>
                    <a:pt x="1972" y="0"/>
                    <a:pt x="2019" y="46"/>
                    <a:pt x="2019" y="102"/>
                  </a:cubicBezTo>
                  <a:lnTo>
                    <a:pt x="2019" y="385"/>
                  </a:lnTo>
                  <a:close/>
                </a:path>
              </a:pathLst>
            </a:custGeom>
            <a:solidFill>
              <a:srgbClr val="EEECE1"/>
            </a:solidFill>
            <a:ln w="9525">
              <a:solidFill>
                <a:srgbClr val="000000"/>
              </a:solidFill>
              <a:round/>
              <a:headEnd/>
              <a:tailEnd/>
            </a:ln>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r>
                <a:rPr lang="en-US" dirty="0" smtClean="0">
                  <a:solidFill>
                    <a:schemeClr val="tx1"/>
                  </a:solidFill>
                </a:rPr>
                <a:t>50 &amp; 100 are outliers worth discussion..</a:t>
              </a:r>
              <a:endParaRPr lang="en-US" dirty="0">
                <a:solidFill>
                  <a:schemeClr val="tx1"/>
                </a:solidFill>
              </a:endParaRPr>
            </a:p>
          </p:txBody>
        </p:sp>
        <p:sp>
          <p:nvSpPr>
            <p:cNvPr id="17" name="Freeform 9"/>
            <p:cNvSpPr>
              <a:spLocks/>
            </p:cNvSpPr>
            <p:nvPr/>
          </p:nvSpPr>
          <p:spPr bwMode="auto">
            <a:xfrm>
              <a:off x="4687441" y="3043560"/>
              <a:ext cx="3994150" cy="1311275"/>
            </a:xfrm>
            <a:custGeom>
              <a:avLst/>
              <a:gdLst>
                <a:gd name="T0" fmla="*/ 1982 w 2046"/>
                <a:gd name="T1" fmla="*/ 14 h 671"/>
                <a:gd name="T2" fmla="*/ 1879 w 2046"/>
                <a:gd name="T3" fmla="*/ 0 h 671"/>
                <a:gd name="T4" fmla="*/ 503 w 2046"/>
                <a:gd name="T5" fmla="*/ 1 h 671"/>
                <a:gd name="T6" fmla="*/ 174 w 2046"/>
                <a:gd name="T7" fmla="*/ 1 h 671"/>
                <a:gd name="T8" fmla="*/ 59 w 2046"/>
                <a:gd name="T9" fmla="*/ 17 h 671"/>
                <a:gd name="T10" fmla="*/ 3 w 2046"/>
                <a:gd name="T11" fmla="*/ 234 h 671"/>
                <a:gd name="T12" fmla="*/ 3 w 2046"/>
                <a:gd name="T13" fmla="*/ 405 h 671"/>
                <a:gd name="T14" fmla="*/ 132 w 2046"/>
                <a:gd name="T15" fmla="*/ 511 h 671"/>
                <a:gd name="T16" fmla="*/ 178 w 2046"/>
                <a:gd name="T17" fmla="*/ 517 h 671"/>
                <a:gd name="T18" fmla="*/ 87 w 2046"/>
                <a:gd name="T19" fmla="*/ 615 h 671"/>
                <a:gd name="T20" fmla="*/ 27 w 2046"/>
                <a:gd name="T21" fmla="*/ 648 h 671"/>
                <a:gd name="T22" fmla="*/ 23 w 2046"/>
                <a:gd name="T23" fmla="*/ 671 h 671"/>
                <a:gd name="T24" fmla="*/ 251 w 2046"/>
                <a:gd name="T25" fmla="*/ 567 h 671"/>
                <a:gd name="T26" fmla="*/ 293 w 2046"/>
                <a:gd name="T27" fmla="*/ 511 h 671"/>
                <a:gd name="T28" fmla="*/ 295 w 2046"/>
                <a:gd name="T29" fmla="*/ 509 h 671"/>
                <a:gd name="T30" fmla="*/ 429 w 2046"/>
                <a:gd name="T31" fmla="*/ 509 h 671"/>
                <a:gd name="T32" fmla="*/ 1944 w 2046"/>
                <a:gd name="T33" fmla="*/ 504 h 671"/>
                <a:gd name="T34" fmla="*/ 2033 w 2046"/>
                <a:gd name="T35" fmla="*/ 400 h 671"/>
                <a:gd name="T36" fmla="*/ 1942 w 2046"/>
                <a:gd name="T37" fmla="*/ 493 h 671"/>
                <a:gd name="T38" fmla="*/ 432 w 2046"/>
                <a:gd name="T39" fmla="*/ 489 h 671"/>
                <a:gd name="T40" fmla="*/ 304 w 2046"/>
                <a:gd name="T41" fmla="*/ 489 h 671"/>
                <a:gd name="T42" fmla="*/ 289 w 2046"/>
                <a:gd name="T43" fmla="*/ 489 h 671"/>
                <a:gd name="T44" fmla="*/ 277 w 2046"/>
                <a:gd name="T45" fmla="*/ 499 h 671"/>
                <a:gd name="T46" fmla="*/ 244 w 2046"/>
                <a:gd name="T47" fmla="*/ 544 h 671"/>
                <a:gd name="T48" fmla="*/ 164 w 2046"/>
                <a:gd name="T49" fmla="*/ 577 h 671"/>
                <a:gd name="T50" fmla="*/ 202 w 2046"/>
                <a:gd name="T51" fmla="*/ 517 h 671"/>
                <a:gd name="T52" fmla="*/ 206 w 2046"/>
                <a:gd name="T53" fmla="*/ 506 h 671"/>
                <a:gd name="T54" fmla="*/ 194 w 2046"/>
                <a:gd name="T55" fmla="*/ 488 h 671"/>
                <a:gd name="T56" fmla="*/ 67 w 2046"/>
                <a:gd name="T57" fmla="*/ 474 h 671"/>
                <a:gd name="T58" fmla="*/ 26 w 2046"/>
                <a:gd name="T59" fmla="*/ 173 h 671"/>
                <a:gd name="T60" fmla="*/ 114 w 2046"/>
                <a:gd name="T61" fmla="*/ 25 h 671"/>
                <a:gd name="T62" fmla="*/ 433 w 2046"/>
                <a:gd name="T63" fmla="*/ 25 h 671"/>
                <a:gd name="T64" fmla="*/ 1814 w 2046"/>
                <a:gd name="T65" fmla="*/ 25 h 671"/>
                <a:gd name="T66" fmla="*/ 1998 w 2046"/>
                <a:gd name="T67" fmla="*/ 57 h 671"/>
                <a:gd name="T68" fmla="*/ 2043 w 2046"/>
                <a:gd name="T69" fmla="*/ 166 h 671"/>
                <a:gd name="T70" fmla="*/ 2037 w 2046"/>
                <a:gd name="T71" fmla="*/ 79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6" h="671">
                  <a:moveTo>
                    <a:pt x="2037" y="79"/>
                  </a:moveTo>
                  <a:cubicBezTo>
                    <a:pt x="2030" y="55"/>
                    <a:pt x="2012" y="29"/>
                    <a:pt x="1982" y="14"/>
                  </a:cubicBezTo>
                  <a:cubicBezTo>
                    <a:pt x="1968" y="6"/>
                    <a:pt x="1950" y="1"/>
                    <a:pt x="1932" y="0"/>
                  </a:cubicBezTo>
                  <a:cubicBezTo>
                    <a:pt x="1914" y="0"/>
                    <a:pt x="1897" y="0"/>
                    <a:pt x="1879" y="0"/>
                  </a:cubicBezTo>
                  <a:cubicBezTo>
                    <a:pt x="1732" y="0"/>
                    <a:pt x="1532" y="0"/>
                    <a:pt x="1296" y="0"/>
                  </a:cubicBezTo>
                  <a:cubicBezTo>
                    <a:pt x="1061" y="0"/>
                    <a:pt x="791" y="0"/>
                    <a:pt x="503" y="1"/>
                  </a:cubicBezTo>
                  <a:cubicBezTo>
                    <a:pt x="432" y="1"/>
                    <a:pt x="359" y="1"/>
                    <a:pt x="285" y="1"/>
                  </a:cubicBezTo>
                  <a:cubicBezTo>
                    <a:pt x="248" y="1"/>
                    <a:pt x="211" y="1"/>
                    <a:pt x="174" y="1"/>
                  </a:cubicBezTo>
                  <a:cubicBezTo>
                    <a:pt x="118" y="1"/>
                    <a:pt x="118" y="1"/>
                    <a:pt x="118" y="1"/>
                  </a:cubicBezTo>
                  <a:cubicBezTo>
                    <a:pt x="98" y="1"/>
                    <a:pt x="77" y="6"/>
                    <a:pt x="59" y="17"/>
                  </a:cubicBezTo>
                  <a:cubicBezTo>
                    <a:pt x="23" y="37"/>
                    <a:pt x="0" y="80"/>
                    <a:pt x="2" y="121"/>
                  </a:cubicBezTo>
                  <a:cubicBezTo>
                    <a:pt x="3" y="234"/>
                    <a:pt x="3" y="234"/>
                    <a:pt x="3" y="234"/>
                  </a:cubicBezTo>
                  <a:cubicBezTo>
                    <a:pt x="3" y="348"/>
                    <a:pt x="3" y="348"/>
                    <a:pt x="3" y="348"/>
                  </a:cubicBezTo>
                  <a:cubicBezTo>
                    <a:pt x="3" y="367"/>
                    <a:pt x="3" y="385"/>
                    <a:pt x="3" y="405"/>
                  </a:cubicBezTo>
                  <a:cubicBezTo>
                    <a:pt x="4" y="426"/>
                    <a:pt x="12" y="446"/>
                    <a:pt x="24" y="463"/>
                  </a:cubicBezTo>
                  <a:cubicBezTo>
                    <a:pt x="47" y="498"/>
                    <a:pt x="94" y="515"/>
                    <a:pt x="132" y="511"/>
                  </a:cubicBezTo>
                  <a:cubicBezTo>
                    <a:pt x="181" y="511"/>
                    <a:pt x="181" y="511"/>
                    <a:pt x="181" y="511"/>
                  </a:cubicBezTo>
                  <a:cubicBezTo>
                    <a:pt x="180" y="513"/>
                    <a:pt x="179" y="515"/>
                    <a:pt x="178" y="517"/>
                  </a:cubicBezTo>
                  <a:cubicBezTo>
                    <a:pt x="174" y="525"/>
                    <a:pt x="170" y="533"/>
                    <a:pt x="165" y="540"/>
                  </a:cubicBezTo>
                  <a:cubicBezTo>
                    <a:pt x="145" y="570"/>
                    <a:pt x="117" y="595"/>
                    <a:pt x="87" y="615"/>
                  </a:cubicBezTo>
                  <a:cubicBezTo>
                    <a:pt x="72" y="625"/>
                    <a:pt x="56" y="634"/>
                    <a:pt x="40" y="642"/>
                  </a:cubicBezTo>
                  <a:cubicBezTo>
                    <a:pt x="27" y="648"/>
                    <a:pt x="27" y="648"/>
                    <a:pt x="27" y="648"/>
                  </a:cubicBezTo>
                  <a:cubicBezTo>
                    <a:pt x="18" y="652"/>
                    <a:pt x="18" y="652"/>
                    <a:pt x="18" y="652"/>
                  </a:cubicBezTo>
                  <a:cubicBezTo>
                    <a:pt x="16" y="657"/>
                    <a:pt x="18" y="669"/>
                    <a:pt x="23" y="671"/>
                  </a:cubicBezTo>
                  <a:cubicBezTo>
                    <a:pt x="53" y="668"/>
                    <a:pt x="53" y="668"/>
                    <a:pt x="53" y="668"/>
                  </a:cubicBezTo>
                  <a:cubicBezTo>
                    <a:pt x="128" y="658"/>
                    <a:pt x="200" y="621"/>
                    <a:pt x="251" y="567"/>
                  </a:cubicBezTo>
                  <a:cubicBezTo>
                    <a:pt x="264" y="553"/>
                    <a:pt x="275" y="539"/>
                    <a:pt x="286" y="523"/>
                  </a:cubicBezTo>
                  <a:cubicBezTo>
                    <a:pt x="288" y="519"/>
                    <a:pt x="291" y="515"/>
                    <a:pt x="293" y="511"/>
                  </a:cubicBezTo>
                  <a:cubicBezTo>
                    <a:pt x="294" y="511"/>
                    <a:pt x="294" y="510"/>
                    <a:pt x="294" y="509"/>
                  </a:cubicBezTo>
                  <a:cubicBezTo>
                    <a:pt x="295" y="509"/>
                    <a:pt x="295" y="509"/>
                    <a:pt x="295" y="509"/>
                  </a:cubicBezTo>
                  <a:cubicBezTo>
                    <a:pt x="322" y="509"/>
                    <a:pt x="322" y="509"/>
                    <a:pt x="322" y="509"/>
                  </a:cubicBezTo>
                  <a:cubicBezTo>
                    <a:pt x="358" y="509"/>
                    <a:pt x="394" y="509"/>
                    <a:pt x="429" y="509"/>
                  </a:cubicBezTo>
                  <a:cubicBezTo>
                    <a:pt x="711" y="508"/>
                    <a:pt x="973" y="508"/>
                    <a:pt x="1197" y="507"/>
                  </a:cubicBezTo>
                  <a:cubicBezTo>
                    <a:pt x="1646" y="506"/>
                    <a:pt x="1943" y="507"/>
                    <a:pt x="1944" y="504"/>
                  </a:cubicBezTo>
                  <a:cubicBezTo>
                    <a:pt x="2010" y="492"/>
                    <a:pt x="2029" y="443"/>
                    <a:pt x="2033" y="422"/>
                  </a:cubicBezTo>
                  <a:cubicBezTo>
                    <a:pt x="2037" y="399"/>
                    <a:pt x="2034" y="394"/>
                    <a:pt x="2033" y="400"/>
                  </a:cubicBezTo>
                  <a:cubicBezTo>
                    <a:pt x="2032" y="407"/>
                    <a:pt x="2030" y="426"/>
                    <a:pt x="2016" y="448"/>
                  </a:cubicBezTo>
                  <a:cubicBezTo>
                    <a:pt x="2003" y="469"/>
                    <a:pt x="1976" y="491"/>
                    <a:pt x="1942" y="493"/>
                  </a:cubicBezTo>
                  <a:cubicBezTo>
                    <a:pt x="1909" y="494"/>
                    <a:pt x="1608" y="491"/>
                    <a:pt x="1173" y="491"/>
                  </a:cubicBezTo>
                  <a:cubicBezTo>
                    <a:pt x="955" y="490"/>
                    <a:pt x="702" y="490"/>
                    <a:pt x="432" y="489"/>
                  </a:cubicBezTo>
                  <a:cubicBezTo>
                    <a:pt x="398" y="489"/>
                    <a:pt x="364" y="489"/>
                    <a:pt x="330" y="489"/>
                  </a:cubicBezTo>
                  <a:cubicBezTo>
                    <a:pt x="304" y="489"/>
                    <a:pt x="304" y="489"/>
                    <a:pt x="304" y="489"/>
                  </a:cubicBezTo>
                  <a:cubicBezTo>
                    <a:pt x="291" y="489"/>
                    <a:pt x="291" y="489"/>
                    <a:pt x="291" y="489"/>
                  </a:cubicBezTo>
                  <a:cubicBezTo>
                    <a:pt x="289" y="489"/>
                    <a:pt x="289" y="489"/>
                    <a:pt x="289" y="489"/>
                  </a:cubicBezTo>
                  <a:cubicBezTo>
                    <a:pt x="268" y="502"/>
                    <a:pt x="283" y="493"/>
                    <a:pt x="278" y="496"/>
                  </a:cubicBezTo>
                  <a:cubicBezTo>
                    <a:pt x="277" y="499"/>
                    <a:pt x="277" y="499"/>
                    <a:pt x="277" y="499"/>
                  </a:cubicBezTo>
                  <a:cubicBezTo>
                    <a:pt x="274" y="504"/>
                    <a:pt x="274" y="504"/>
                    <a:pt x="274" y="504"/>
                  </a:cubicBezTo>
                  <a:cubicBezTo>
                    <a:pt x="265" y="518"/>
                    <a:pt x="255" y="531"/>
                    <a:pt x="244" y="544"/>
                  </a:cubicBezTo>
                  <a:cubicBezTo>
                    <a:pt x="204" y="589"/>
                    <a:pt x="150" y="623"/>
                    <a:pt x="90" y="639"/>
                  </a:cubicBezTo>
                  <a:cubicBezTo>
                    <a:pt x="117" y="622"/>
                    <a:pt x="142" y="602"/>
                    <a:pt x="164" y="577"/>
                  </a:cubicBezTo>
                  <a:cubicBezTo>
                    <a:pt x="176" y="563"/>
                    <a:pt x="187" y="548"/>
                    <a:pt x="196" y="530"/>
                  </a:cubicBezTo>
                  <a:cubicBezTo>
                    <a:pt x="198" y="526"/>
                    <a:pt x="200" y="522"/>
                    <a:pt x="202" y="517"/>
                  </a:cubicBezTo>
                  <a:cubicBezTo>
                    <a:pt x="205" y="510"/>
                    <a:pt x="205" y="510"/>
                    <a:pt x="205" y="510"/>
                  </a:cubicBezTo>
                  <a:cubicBezTo>
                    <a:pt x="206" y="506"/>
                    <a:pt x="206" y="506"/>
                    <a:pt x="206" y="506"/>
                  </a:cubicBezTo>
                  <a:cubicBezTo>
                    <a:pt x="206" y="505"/>
                    <a:pt x="206" y="505"/>
                    <a:pt x="206" y="504"/>
                  </a:cubicBezTo>
                  <a:cubicBezTo>
                    <a:pt x="207" y="498"/>
                    <a:pt x="202" y="490"/>
                    <a:pt x="194" y="488"/>
                  </a:cubicBezTo>
                  <a:cubicBezTo>
                    <a:pt x="167" y="488"/>
                    <a:pt x="167" y="488"/>
                    <a:pt x="167" y="488"/>
                  </a:cubicBezTo>
                  <a:cubicBezTo>
                    <a:pt x="130" y="487"/>
                    <a:pt x="94" y="493"/>
                    <a:pt x="67" y="474"/>
                  </a:cubicBezTo>
                  <a:cubicBezTo>
                    <a:pt x="6" y="438"/>
                    <a:pt x="31" y="353"/>
                    <a:pt x="26" y="282"/>
                  </a:cubicBezTo>
                  <a:cubicBezTo>
                    <a:pt x="26" y="173"/>
                    <a:pt x="26" y="173"/>
                    <a:pt x="26" y="173"/>
                  </a:cubicBezTo>
                  <a:cubicBezTo>
                    <a:pt x="27" y="137"/>
                    <a:pt x="21" y="100"/>
                    <a:pt x="37" y="73"/>
                  </a:cubicBezTo>
                  <a:cubicBezTo>
                    <a:pt x="52" y="45"/>
                    <a:pt x="82" y="26"/>
                    <a:pt x="114" y="25"/>
                  </a:cubicBezTo>
                  <a:cubicBezTo>
                    <a:pt x="149" y="25"/>
                    <a:pt x="186" y="25"/>
                    <a:pt x="221" y="25"/>
                  </a:cubicBezTo>
                  <a:cubicBezTo>
                    <a:pt x="292" y="25"/>
                    <a:pt x="363" y="25"/>
                    <a:pt x="433" y="25"/>
                  </a:cubicBezTo>
                  <a:cubicBezTo>
                    <a:pt x="712" y="26"/>
                    <a:pt x="977" y="26"/>
                    <a:pt x="1213" y="26"/>
                  </a:cubicBezTo>
                  <a:cubicBezTo>
                    <a:pt x="1448" y="26"/>
                    <a:pt x="1654" y="26"/>
                    <a:pt x="1814" y="25"/>
                  </a:cubicBezTo>
                  <a:cubicBezTo>
                    <a:pt x="1854" y="25"/>
                    <a:pt x="1891" y="25"/>
                    <a:pt x="1925" y="25"/>
                  </a:cubicBezTo>
                  <a:cubicBezTo>
                    <a:pt x="1956" y="24"/>
                    <a:pt x="1982" y="39"/>
                    <a:pt x="1998" y="57"/>
                  </a:cubicBezTo>
                  <a:cubicBezTo>
                    <a:pt x="2030" y="94"/>
                    <a:pt x="2016" y="140"/>
                    <a:pt x="2020" y="166"/>
                  </a:cubicBezTo>
                  <a:cubicBezTo>
                    <a:pt x="2022" y="586"/>
                    <a:pt x="2036" y="341"/>
                    <a:pt x="2043" y="166"/>
                  </a:cubicBezTo>
                  <a:cubicBezTo>
                    <a:pt x="2043" y="161"/>
                    <a:pt x="2043" y="151"/>
                    <a:pt x="2043" y="137"/>
                  </a:cubicBezTo>
                  <a:cubicBezTo>
                    <a:pt x="2043" y="123"/>
                    <a:pt x="2046" y="103"/>
                    <a:pt x="2037" y="79"/>
                  </a:cubicBezTo>
                  <a:close/>
                </a:path>
              </a:pathLst>
            </a:custGeom>
            <a:solidFill>
              <a:srgbClr val="666666"/>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p:cNvSpPr>
            <a:spLocks noGrp="1"/>
          </p:cNvSpPr>
          <p:nvPr>
            <p:ph type="ftr" sz="quarter" idx="11"/>
          </p:nvPr>
        </p:nvSpPr>
        <p:spPr/>
        <p:txBody>
          <a:bodyPr/>
          <a:lstStyle/>
          <a:p>
            <a:r>
              <a:rPr lang="en-US" smtClean="0"/>
              <a:t>@t_magennis</a:t>
            </a:r>
            <a:endParaRPr lang="en-US" dirty="0"/>
          </a:p>
        </p:txBody>
      </p:sp>
      <p:grpSp>
        <p:nvGrpSpPr>
          <p:cNvPr id="18" name="Grupa 2"/>
          <p:cNvGrpSpPr/>
          <p:nvPr/>
        </p:nvGrpSpPr>
        <p:grpSpPr>
          <a:xfrm>
            <a:off x="6722980" y="3450840"/>
            <a:ext cx="2344820" cy="914400"/>
            <a:chOff x="4687441" y="3043560"/>
            <a:chExt cx="3994150" cy="1311275"/>
          </a:xfrm>
        </p:grpSpPr>
        <p:sp>
          <p:nvSpPr>
            <p:cNvPr id="19" name="Freeform 7"/>
            <p:cNvSpPr>
              <a:spLocks/>
            </p:cNvSpPr>
            <p:nvPr/>
          </p:nvSpPr>
          <p:spPr bwMode="auto">
            <a:xfrm>
              <a:off x="4716015" y="3068959"/>
              <a:ext cx="3940176" cy="1265238"/>
            </a:xfrm>
            <a:custGeom>
              <a:avLst/>
              <a:gdLst>
                <a:gd name="T0" fmla="*/ 2019 w 2019"/>
                <a:gd name="T1" fmla="*/ 385 h 648"/>
                <a:gd name="T2" fmla="*/ 1916 w 2019"/>
                <a:gd name="T3" fmla="*/ 488 h 648"/>
                <a:gd name="T4" fmla="*/ 276 w 2019"/>
                <a:gd name="T5" fmla="*/ 488 h 648"/>
                <a:gd name="T6" fmla="*/ 8 w 2019"/>
                <a:gd name="T7" fmla="*/ 648 h 648"/>
                <a:gd name="T8" fmla="*/ 182 w 2019"/>
                <a:gd name="T9" fmla="*/ 488 h 648"/>
                <a:gd name="T10" fmla="*/ 103 w 2019"/>
                <a:gd name="T11" fmla="*/ 488 h 648"/>
                <a:gd name="T12" fmla="*/ 0 w 2019"/>
                <a:gd name="T13" fmla="*/ 385 h 648"/>
                <a:gd name="T14" fmla="*/ 0 w 2019"/>
                <a:gd name="T15" fmla="*/ 102 h 648"/>
                <a:gd name="T16" fmla="*/ 103 w 2019"/>
                <a:gd name="T17" fmla="*/ 0 h 648"/>
                <a:gd name="T18" fmla="*/ 1916 w 2019"/>
                <a:gd name="T19" fmla="*/ 0 h 648"/>
                <a:gd name="T20" fmla="*/ 2019 w 2019"/>
                <a:gd name="T21" fmla="*/ 102 h 648"/>
                <a:gd name="T22" fmla="*/ 2019 w 2019"/>
                <a:gd name="T23" fmla="*/ 385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9" h="648">
                  <a:moveTo>
                    <a:pt x="2019" y="385"/>
                  </a:moveTo>
                  <a:cubicBezTo>
                    <a:pt x="2019" y="441"/>
                    <a:pt x="1972" y="488"/>
                    <a:pt x="1916" y="488"/>
                  </a:cubicBezTo>
                  <a:cubicBezTo>
                    <a:pt x="276" y="488"/>
                    <a:pt x="276" y="488"/>
                    <a:pt x="276" y="488"/>
                  </a:cubicBezTo>
                  <a:cubicBezTo>
                    <a:pt x="276" y="488"/>
                    <a:pt x="200" y="639"/>
                    <a:pt x="8" y="648"/>
                  </a:cubicBezTo>
                  <a:cubicBezTo>
                    <a:pt x="164" y="581"/>
                    <a:pt x="182" y="488"/>
                    <a:pt x="182" y="488"/>
                  </a:cubicBezTo>
                  <a:cubicBezTo>
                    <a:pt x="103" y="488"/>
                    <a:pt x="103" y="488"/>
                    <a:pt x="103" y="488"/>
                  </a:cubicBezTo>
                  <a:cubicBezTo>
                    <a:pt x="47" y="488"/>
                    <a:pt x="0" y="441"/>
                    <a:pt x="0" y="385"/>
                  </a:cubicBezTo>
                  <a:cubicBezTo>
                    <a:pt x="0" y="102"/>
                    <a:pt x="0" y="102"/>
                    <a:pt x="0" y="102"/>
                  </a:cubicBezTo>
                  <a:cubicBezTo>
                    <a:pt x="0" y="46"/>
                    <a:pt x="47" y="0"/>
                    <a:pt x="103" y="0"/>
                  </a:cubicBezTo>
                  <a:cubicBezTo>
                    <a:pt x="1916" y="0"/>
                    <a:pt x="1916" y="0"/>
                    <a:pt x="1916" y="0"/>
                  </a:cubicBezTo>
                  <a:cubicBezTo>
                    <a:pt x="1972" y="0"/>
                    <a:pt x="2019" y="46"/>
                    <a:pt x="2019" y="102"/>
                  </a:cubicBezTo>
                  <a:lnTo>
                    <a:pt x="2019" y="385"/>
                  </a:lnTo>
                  <a:close/>
                </a:path>
              </a:pathLst>
            </a:custGeom>
            <a:solidFill>
              <a:srgbClr val="EEECE1"/>
            </a:solidFill>
            <a:ln w="9525">
              <a:solidFill>
                <a:srgbClr val="000000"/>
              </a:solidFill>
              <a:round/>
              <a:headEnd/>
              <a:tailEnd/>
            </a:ln>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r>
                <a:rPr lang="en-US" dirty="0" smtClean="0">
                  <a:solidFill>
                    <a:schemeClr val="tx1"/>
                  </a:solidFill>
                </a:rPr>
                <a:t>Projects in their own right. Estimated epics</a:t>
              </a:r>
              <a:endParaRPr lang="en-US" dirty="0">
                <a:solidFill>
                  <a:schemeClr val="tx1"/>
                </a:solidFill>
              </a:endParaRPr>
            </a:p>
          </p:txBody>
        </p:sp>
        <p:sp>
          <p:nvSpPr>
            <p:cNvPr id="20" name="Freeform 9"/>
            <p:cNvSpPr>
              <a:spLocks/>
            </p:cNvSpPr>
            <p:nvPr/>
          </p:nvSpPr>
          <p:spPr bwMode="auto">
            <a:xfrm>
              <a:off x="4687441" y="3043560"/>
              <a:ext cx="3994150" cy="1311275"/>
            </a:xfrm>
            <a:custGeom>
              <a:avLst/>
              <a:gdLst>
                <a:gd name="T0" fmla="*/ 1982 w 2046"/>
                <a:gd name="T1" fmla="*/ 14 h 671"/>
                <a:gd name="T2" fmla="*/ 1879 w 2046"/>
                <a:gd name="T3" fmla="*/ 0 h 671"/>
                <a:gd name="T4" fmla="*/ 503 w 2046"/>
                <a:gd name="T5" fmla="*/ 1 h 671"/>
                <a:gd name="T6" fmla="*/ 174 w 2046"/>
                <a:gd name="T7" fmla="*/ 1 h 671"/>
                <a:gd name="T8" fmla="*/ 59 w 2046"/>
                <a:gd name="T9" fmla="*/ 17 h 671"/>
                <a:gd name="T10" fmla="*/ 3 w 2046"/>
                <a:gd name="T11" fmla="*/ 234 h 671"/>
                <a:gd name="T12" fmla="*/ 3 w 2046"/>
                <a:gd name="T13" fmla="*/ 405 h 671"/>
                <a:gd name="T14" fmla="*/ 132 w 2046"/>
                <a:gd name="T15" fmla="*/ 511 h 671"/>
                <a:gd name="T16" fmla="*/ 178 w 2046"/>
                <a:gd name="T17" fmla="*/ 517 h 671"/>
                <a:gd name="T18" fmla="*/ 87 w 2046"/>
                <a:gd name="T19" fmla="*/ 615 h 671"/>
                <a:gd name="T20" fmla="*/ 27 w 2046"/>
                <a:gd name="T21" fmla="*/ 648 h 671"/>
                <a:gd name="T22" fmla="*/ 23 w 2046"/>
                <a:gd name="T23" fmla="*/ 671 h 671"/>
                <a:gd name="T24" fmla="*/ 251 w 2046"/>
                <a:gd name="T25" fmla="*/ 567 h 671"/>
                <a:gd name="T26" fmla="*/ 293 w 2046"/>
                <a:gd name="T27" fmla="*/ 511 h 671"/>
                <a:gd name="T28" fmla="*/ 295 w 2046"/>
                <a:gd name="T29" fmla="*/ 509 h 671"/>
                <a:gd name="T30" fmla="*/ 429 w 2046"/>
                <a:gd name="T31" fmla="*/ 509 h 671"/>
                <a:gd name="T32" fmla="*/ 1944 w 2046"/>
                <a:gd name="T33" fmla="*/ 504 h 671"/>
                <a:gd name="T34" fmla="*/ 2033 w 2046"/>
                <a:gd name="T35" fmla="*/ 400 h 671"/>
                <a:gd name="T36" fmla="*/ 1942 w 2046"/>
                <a:gd name="T37" fmla="*/ 493 h 671"/>
                <a:gd name="T38" fmla="*/ 432 w 2046"/>
                <a:gd name="T39" fmla="*/ 489 h 671"/>
                <a:gd name="T40" fmla="*/ 304 w 2046"/>
                <a:gd name="T41" fmla="*/ 489 h 671"/>
                <a:gd name="T42" fmla="*/ 289 w 2046"/>
                <a:gd name="T43" fmla="*/ 489 h 671"/>
                <a:gd name="T44" fmla="*/ 277 w 2046"/>
                <a:gd name="T45" fmla="*/ 499 h 671"/>
                <a:gd name="T46" fmla="*/ 244 w 2046"/>
                <a:gd name="T47" fmla="*/ 544 h 671"/>
                <a:gd name="T48" fmla="*/ 164 w 2046"/>
                <a:gd name="T49" fmla="*/ 577 h 671"/>
                <a:gd name="T50" fmla="*/ 202 w 2046"/>
                <a:gd name="T51" fmla="*/ 517 h 671"/>
                <a:gd name="T52" fmla="*/ 206 w 2046"/>
                <a:gd name="T53" fmla="*/ 506 h 671"/>
                <a:gd name="T54" fmla="*/ 194 w 2046"/>
                <a:gd name="T55" fmla="*/ 488 h 671"/>
                <a:gd name="T56" fmla="*/ 67 w 2046"/>
                <a:gd name="T57" fmla="*/ 474 h 671"/>
                <a:gd name="T58" fmla="*/ 26 w 2046"/>
                <a:gd name="T59" fmla="*/ 173 h 671"/>
                <a:gd name="T60" fmla="*/ 114 w 2046"/>
                <a:gd name="T61" fmla="*/ 25 h 671"/>
                <a:gd name="T62" fmla="*/ 433 w 2046"/>
                <a:gd name="T63" fmla="*/ 25 h 671"/>
                <a:gd name="T64" fmla="*/ 1814 w 2046"/>
                <a:gd name="T65" fmla="*/ 25 h 671"/>
                <a:gd name="T66" fmla="*/ 1998 w 2046"/>
                <a:gd name="T67" fmla="*/ 57 h 671"/>
                <a:gd name="T68" fmla="*/ 2043 w 2046"/>
                <a:gd name="T69" fmla="*/ 166 h 671"/>
                <a:gd name="T70" fmla="*/ 2037 w 2046"/>
                <a:gd name="T71" fmla="*/ 79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6" h="671">
                  <a:moveTo>
                    <a:pt x="2037" y="79"/>
                  </a:moveTo>
                  <a:cubicBezTo>
                    <a:pt x="2030" y="55"/>
                    <a:pt x="2012" y="29"/>
                    <a:pt x="1982" y="14"/>
                  </a:cubicBezTo>
                  <a:cubicBezTo>
                    <a:pt x="1968" y="6"/>
                    <a:pt x="1950" y="1"/>
                    <a:pt x="1932" y="0"/>
                  </a:cubicBezTo>
                  <a:cubicBezTo>
                    <a:pt x="1914" y="0"/>
                    <a:pt x="1897" y="0"/>
                    <a:pt x="1879" y="0"/>
                  </a:cubicBezTo>
                  <a:cubicBezTo>
                    <a:pt x="1732" y="0"/>
                    <a:pt x="1532" y="0"/>
                    <a:pt x="1296" y="0"/>
                  </a:cubicBezTo>
                  <a:cubicBezTo>
                    <a:pt x="1061" y="0"/>
                    <a:pt x="791" y="0"/>
                    <a:pt x="503" y="1"/>
                  </a:cubicBezTo>
                  <a:cubicBezTo>
                    <a:pt x="432" y="1"/>
                    <a:pt x="359" y="1"/>
                    <a:pt x="285" y="1"/>
                  </a:cubicBezTo>
                  <a:cubicBezTo>
                    <a:pt x="248" y="1"/>
                    <a:pt x="211" y="1"/>
                    <a:pt x="174" y="1"/>
                  </a:cubicBezTo>
                  <a:cubicBezTo>
                    <a:pt x="118" y="1"/>
                    <a:pt x="118" y="1"/>
                    <a:pt x="118" y="1"/>
                  </a:cubicBezTo>
                  <a:cubicBezTo>
                    <a:pt x="98" y="1"/>
                    <a:pt x="77" y="6"/>
                    <a:pt x="59" y="17"/>
                  </a:cubicBezTo>
                  <a:cubicBezTo>
                    <a:pt x="23" y="37"/>
                    <a:pt x="0" y="80"/>
                    <a:pt x="2" y="121"/>
                  </a:cubicBezTo>
                  <a:cubicBezTo>
                    <a:pt x="3" y="234"/>
                    <a:pt x="3" y="234"/>
                    <a:pt x="3" y="234"/>
                  </a:cubicBezTo>
                  <a:cubicBezTo>
                    <a:pt x="3" y="348"/>
                    <a:pt x="3" y="348"/>
                    <a:pt x="3" y="348"/>
                  </a:cubicBezTo>
                  <a:cubicBezTo>
                    <a:pt x="3" y="367"/>
                    <a:pt x="3" y="385"/>
                    <a:pt x="3" y="405"/>
                  </a:cubicBezTo>
                  <a:cubicBezTo>
                    <a:pt x="4" y="426"/>
                    <a:pt x="12" y="446"/>
                    <a:pt x="24" y="463"/>
                  </a:cubicBezTo>
                  <a:cubicBezTo>
                    <a:pt x="47" y="498"/>
                    <a:pt x="94" y="515"/>
                    <a:pt x="132" y="511"/>
                  </a:cubicBezTo>
                  <a:cubicBezTo>
                    <a:pt x="181" y="511"/>
                    <a:pt x="181" y="511"/>
                    <a:pt x="181" y="511"/>
                  </a:cubicBezTo>
                  <a:cubicBezTo>
                    <a:pt x="180" y="513"/>
                    <a:pt x="179" y="515"/>
                    <a:pt x="178" y="517"/>
                  </a:cubicBezTo>
                  <a:cubicBezTo>
                    <a:pt x="174" y="525"/>
                    <a:pt x="170" y="533"/>
                    <a:pt x="165" y="540"/>
                  </a:cubicBezTo>
                  <a:cubicBezTo>
                    <a:pt x="145" y="570"/>
                    <a:pt x="117" y="595"/>
                    <a:pt x="87" y="615"/>
                  </a:cubicBezTo>
                  <a:cubicBezTo>
                    <a:pt x="72" y="625"/>
                    <a:pt x="56" y="634"/>
                    <a:pt x="40" y="642"/>
                  </a:cubicBezTo>
                  <a:cubicBezTo>
                    <a:pt x="27" y="648"/>
                    <a:pt x="27" y="648"/>
                    <a:pt x="27" y="648"/>
                  </a:cubicBezTo>
                  <a:cubicBezTo>
                    <a:pt x="18" y="652"/>
                    <a:pt x="18" y="652"/>
                    <a:pt x="18" y="652"/>
                  </a:cubicBezTo>
                  <a:cubicBezTo>
                    <a:pt x="16" y="657"/>
                    <a:pt x="18" y="669"/>
                    <a:pt x="23" y="671"/>
                  </a:cubicBezTo>
                  <a:cubicBezTo>
                    <a:pt x="53" y="668"/>
                    <a:pt x="53" y="668"/>
                    <a:pt x="53" y="668"/>
                  </a:cubicBezTo>
                  <a:cubicBezTo>
                    <a:pt x="128" y="658"/>
                    <a:pt x="200" y="621"/>
                    <a:pt x="251" y="567"/>
                  </a:cubicBezTo>
                  <a:cubicBezTo>
                    <a:pt x="264" y="553"/>
                    <a:pt x="275" y="539"/>
                    <a:pt x="286" y="523"/>
                  </a:cubicBezTo>
                  <a:cubicBezTo>
                    <a:pt x="288" y="519"/>
                    <a:pt x="291" y="515"/>
                    <a:pt x="293" y="511"/>
                  </a:cubicBezTo>
                  <a:cubicBezTo>
                    <a:pt x="294" y="511"/>
                    <a:pt x="294" y="510"/>
                    <a:pt x="294" y="509"/>
                  </a:cubicBezTo>
                  <a:cubicBezTo>
                    <a:pt x="295" y="509"/>
                    <a:pt x="295" y="509"/>
                    <a:pt x="295" y="509"/>
                  </a:cubicBezTo>
                  <a:cubicBezTo>
                    <a:pt x="322" y="509"/>
                    <a:pt x="322" y="509"/>
                    <a:pt x="322" y="509"/>
                  </a:cubicBezTo>
                  <a:cubicBezTo>
                    <a:pt x="358" y="509"/>
                    <a:pt x="394" y="509"/>
                    <a:pt x="429" y="509"/>
                  </a:cubicBezTo>
                  <a:cubicBezTo>
                    <a:pt x="711" y="508"/>
                    <a:pt x="973" y="508"/>
                    <a:pt x="1197" y="507"/>
                  </a:cubicBezTo>
                  <a:cubicBezTo>
                    <a:pt x="1646" y="506"/>
                    <a:pt x="1943" y="507"/>
                    <a:pt x="1944" y="504"/>
                  </a:cubicBezTo>
                  <a:cubicBezTo>
                    <a:pt x="2010" y="492"/>
                    <a:pt x="2029" y="443"/>
                    <a:pt x="2033" y="422"/>
                  </a:cubicBezTo>
                  <a:cubicBezTo>
                    <a:pt x="2037" y="399"/>
                    <a:pt x="2034" y="394"/>
                    <a:pt x="2033" y="400"/>
                  </a:cubicBezTo>
                  <a:cubicBezTo>
                    <a:pt x="2032" y="407"/>
                    <a:pt x="2030" y="426"/>
                    <a:pt x="2016" y="448"/>
                  </a:cubicBezTo>
                  <a:cubicBezTo>
                    <a:pt x="2003" y="469"/>
                    <a:pt x="1976" y="491"/>
                    <a:pt x="1942" y="493"/>
                  </a:cubicBezTo>
                  <a:cubicBezTo>
                    <a:pt x="1909" y="494"/>
                    <a:pt x="1608" y="491"/>
                    <a:pt x="1173" y="491"/>
                  </a:cubicBezTo>
                  <a:cubicBezTo>
                    <a:pt x="955" y="490"/>
                    <a:pt x="702" y="490"/>
                    <a:pt x="432" y="489"/>
                  </a:cubicBezTo>
                  <a:cubicBezTo>
                    <a:pt x="398" y="489"/>
                    <a:pt x="364" y="489"/>
                    <a:pt x="330" y="489"/>
                  </a:cubicBezTo>
                  <a:cubicBezTo>
                    <a:pt x="304" y="489"/>
                    <a:pt x="304" y="489"/>
                    <a:pt x="304" y="489"/>
                  </a:cubicBezTo>
                  <a:cubicBezTo>
                    <a:pt x="291" y="489"/>
                    <a:pt x="291" y="489"/>
                    <a:pt x="291" y="489"/>
                  </a:cubicBezTo>
                  <a:cubicBezTo>
                    <a:pt x="289" y="489"/>
                    <a:pt x="289" y="489"/>
                    <a:pt x="289" y="489"/>
                  </a:cubicBezTo>
                  <a:cubicBezTo>
                    <a:pt x="268" y="502"/>
                    <a:pt x="283" y="493"/>
                    <a:pt x="278" y="496"/>
                  </a:cubicBezTo>
                  <a:cubicBezTo>
                    <a:pt x="277" y="499"/>
                    <a:pt x="277" y="499"/>
                    <a:pt x="277" y="499"/>
                  </a:cubicBezTo>
                  <a:cubicBezTo>
                    <a:pt x="274" y="504"/>
                    <a:pt x="274" y="504"/>
                    <a:pt x="274" y="504"/>
                  </a:cubicBezTo>
                  <a:cubicBezTo>
                    <a:pt x="265" y="518"/>
                    <a:pt x="255" y="531"/>
                    <a:pt x="244" y="544"/>
                  </a:cubicBezTo>
                  <a:cubicBezTo>
                    <a:pt x="204" y="589"/>
                    <a:pt x="150" y="623"/>
                    <a:pt x="90" y="639"/>
                  </a:cubicBezTo>
                  <a:cubicBezTo>
                    <a:pt x="117" y="622"/>
                    <a:pt x="142" y="602"/>
                    <a:pt x="164" y="577"/>
                  </a:cubicBezTo>
                  <a:cubicBezTo>
                    <a:pt x="176" y="563"/>
                    <a:pt x="187" y="548"/>
                    <a:pt x="196" y="530"/>
                  </a:cubicBezTo>
                  <a:cubicBezTo>
                    <a:pt x="198" y="526"/>
                    <a:pt x="200" y="522"/>
                    <a:pt x="202" y="517"/>
                  </a:cubicBezTo>
                  <a:cubicBezTo>
                    <a:pt x="205" y="510"/>
                    <a:pt x="205" y="510"/>
                    <a:pt x="205" y="510"/>
                  </a:cubicBezTo>
                  <a:cubicBezTo>
                    <a:pt x="206" y="506"/>
                    <a:pt x="206" y="506"/>
                    <a:pt x="206" y="506"/>
                  </a:cubicBezTo>
                  <a:cubicBezTo>
                    <a:pt x="206" y="505"/>
                    <a:pt x="206" y="505"/>
                    <a:pt x="206" y="504"/>
                  </a:cubicBezTo>
                  <a:cubicBezTo>
                    <a:pt x="207" y="498"/>
                    <a:pt x="202" y="490"/>
                    <a:pt x="194" y="488"/>
                  </a:cubicBezTo>
                  <a:cubicBezTo>
                    <a:pt x="167" y="488"/>
                    <a:pt x="167" y="488"/>
                    <a:pt x="167" y="488"/>
                  </a:cubicBezTo>
                  <a:cubicBezTo>
                    <a:pt x="130" y="487"/>
                    <a:pt x="94" y="493"/>
                    <a:pt x="67" y="474"/>
                  </a:cubicBezTo>
                  <a:cubicBezTo>
                    <a:pt x="6" y="438"/>
                    <a:pt x="31" y="353"/>
                    <a:pt x="26" y="282"/>
                  </a:cubicBezTo>
                  <a:cubicBezTo>
                    <a:pt x="26" y="173"/>
                    <a:pt x="26" y="173"/>
                    <a:pt x="26" y="173"/>
                  </a:cubicBezTo>
                  <a:cubicBezTo>
                    <a:pt x="27" y="137"/>
                    <a:pt x="21" y="100"/>
                    <a:pt x="37" y="73"/>
                  </a:cubicBezTo>
                  <a:cubicBezTo>
                    <a:pt x="52" y="45"/>
                    <a:pt x="82" y="26"/>
                    <a:pt x="114" y="25"/>
                  </a:cubicBezTo>
                  <a:cubicBezTo>
                    <a:pt x="149" y="25"/>
                    <a:pt x="186" y="25"/>
                    <a:pt x="221" y="25"/>
                  </a:cubicBezTo>
                  <a:cubicBezTo>
                    <a:pt x="292" y="25"/>
                    <a:pt x="363" y="25"/>
                    <a:pt x="433" y="25"/>
                  </a:cubicBezTo>
                  <a:cubicBezTo>
                    <a:pt x="712" y="26"/>
                    <a:pt x="977" y="26"/>
                    <a:pt x="1213" y="26"/>
                  </a:cubicBezTo>
                  <a:cubicBezTo>
                    <a:pt x="1448" y="26"/>
                    <a:pt x="1654" y="26"/>
                    <a:pt x="1814" y="25"/>
                  </a:cubicBezTo>
                  <a:cubicBezTo>
                    <a:pt x="1854" y="25"/>
                    <a:pt x="1891" y="25"/>
                    <a:pt x="1925" y="25"/>
                  </a:cubicBezTo>
                  <a:cubicBezTo>
                    <a:pt x="1956" y="24"/>
                    <a:pt x="1982" y="39"/>
                    <a:pt x="1998" y="57"/>
                  </a:cubicBezTo>
                  <a:cubicBezTo>
                    <a:pt x="2030" y="94"/>
                    <a:pt x="2016" y="140"/>
                    <a:pt x="2020" y="166"/>
                  </a:cubicBezTo>
                  <a:cubicBezTo>
                    <a:pt x="2022" y="586"/>
                    <a:pt x="2036" y="341"/>
                    <a:pt x="2043" y="166"/>
                  </a:cubicBezTo>
                  <a:cubicBezTo>
                    <a:pt x="2043" y="161"/>
                    <a:pt x="2043" y="151"/>
                    <a:pt x="2043" y="137"/>
                  </a:cubicBezTo>
                  <a:cubicBezTo>
                    <a:pt x="2043" y="123"/>
                    <a:pt x="2046" y="103"/>
                    <a:pt x="2037" y="79"/>
                  </a:cubicBezTo>
                  <a:close/>
                </a:path>
              </a:pathLst>
            </a:custGeom>
            <a:solidFill>
              <a:srgbClr val="66666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954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24</a:t>
            </a:fld>
            <a:endParaRPr lang="en-US" dirty="0"/>
          </a:p>
        </p:txBody>
      </p:sp>
      <p:sp>
        <p:nvSpPr>
          <p:cNvPr id="38" name="TextBox 37"/>
          <p:cNvSpPr txBox="1"/>
          <p:nvPr/>
        </p:nvSpPr>
        <p:spPr>
          <a:xfrm>
            <a:off x="4064136" y="1217977"/>
            <a:ext cx="301686" cy="369332"/>
          </a:xfrm>
          <a:prstGeom prst="rect">
            <a:avLst/>
          </a:prstGeom>
          <a:noFill/>
        </p:spPr>
        <p:txBody>
          <a:bodyPr wrap="none" rtlCol="0">
            <a:spAutoFit/>
          </a:bodyPr>
          <a:lstStyle/>
          <a:p>
            <a:r>
              <a:rPr lang="en-US" dirty="0" smtClean="0"/>
              <a:t>9</a:t>
            </a:r>
            <a:endParaRPr lang="en-US" dirty="0"/>
          </a:p>
        </p:txBody>
      </p:sp>
      <p:sp>
        <p:nvSpPr>
          <p:cNvPr id="39" name="TextBox 38"/>
          <p:cNvSpPr txBox="1"/>
          <p:nvPr/>
        </p:nvSpPr>
        <p:spPr>
          <a:xfrm>
            <a:off x="3816967" y="2546665"/>
            <a:ext cx="301686" cy="369332"/>
          </a:xfrm>
          <a:prstGeom prst="rect">
            <a:avLst/>
          </a:prstGeom>
          <a:noFill/>
        </p:spPr>
        <p:txBody>
          <a:bodyPr wrap="none" rtlCol="0">
            <a:spAutoFit/>
          </a:bodyPr>
          <a:lstStyle/>
          <a:p>
            <a:r>
              <a:rPr lang="en-US" dirty="0" smtClean="0"/>
              <a:t>5</a:t>
            </a:r>
            <a:endParaRPr lang="en-US" dirty="0"/>
          </a:p>
        </p:txBody>
      </p:sp>
      <p:sp>
        <p:nvSpPr>
          <p:cNvPr id="40" name="TextBox 39"/>
          <p:cNvSpPr txBox="1"/>
          <p:nvPr/>
        </p:nvSpPr>
        <p:spPr>
          <a:xfrm>
            <a:off x="3516482" y="1906640"/>
            <a:ext cx="418704" cy="369332"/>
          </a:xfrm>
          <a:prstGeom prst="rect">
            <a:avLst/>
          </a:prstGeom>
          <a:noFill/>
        </p:spPr>
        <p:txBody>
          <a:bodyPr wrap="none" rtlCol="0">
            <a:spAutoFit/>
          </a:bodyPr>
          <a:lstStyle/>
          <a:p>
            <a:r>
              <a:rPr lang="en-US" dirty="0" smtClean="0"/>
              <a:t>13</a:t>
            </a:r>
            <a:endParaRPr lang="en-US" dirty="0"/>
          </a:p>
        </p:txBody>
      </p:sp>
      <p:sp>
        <p:nvSpPr>
          <p:cNvPr id="41" name="TextBox 40"/>
          <p:cNvSpPr txBox="1"/>
          <p:nvPr/>
        </p:nvSpPr>
        <p:spPr>
          <a:xfrm>
            <a:off x="3829507" y="1954471"/>
            <a:ext cx="418704" cy="369332"/>
          </a:xfrm>
          <a:prstGeom prst="rect">
            <a:avLst/>
          </a:prstGeom>
          <a:noFill/>
        </p:spPr>
        <p:txBody>
          <a:bodyPr wrap="none" rtlCol="0">
            <a:spAutoFit/>
          </a:bodyPr>
          <a:lstStyle/>
          <a:p>
            <a:r>
              <a:rPr lang="en-US" dirty="0" smtClean="0"/>
              <a:t>13</a:t>
            </a:r>
            <a:endParaRPr lang="en-US" dirty="0"/>
          </a:p>
        </p:txBody>
      </p:sp>
      <p:sp>
        <p:nvSpPr>
          <p:cNvPr id="42" name="TextBox 41"/>
          <p:cNvSpPr txBox="1"/>
          <p:nvPr/>
        </p:nvSpPr>
        <p:spPr>
          <a:xfrm>
            <a:off x="2942176" y="3146752"/>
            <a:ext cx="418704" cy="369332"/>
          </a:xfrm>
          <a:prstGeom prst="rect">
            <a:avLst/>
          </a:prstGeom>
          <a:noFill/>
        </p:spPr>
        <p:txBody>
          <a:bodyPr wrap="none" rtlCol="0">
            <a:spAutoFit/>
          </a:bodyPr>
          <a:lstStyle/>
          <a:p>
            <a:r>
              <a:rPr lang="en-US" dirty="0" smtClean="0"/>
              <a:t>11</a:t>
            </a:r>
            <a:endParaRPr lang="en-US" dirty="0"/>
          </a:p>
        </p:txBody>
      </p:sp>
      <p:pic>
        <p:nvPicPr>
          <p:cNvPr id="43" name="Picture 42"/>
          <p:cNvPicPr>
            <a:picLocks noChangeAspect="1"/>
          </p:cNvPicPr>
          <p:nvPr/>
        </p:nvPicPr>
        <p:blipFill>
          <a:blip r:embed="rId3" cstate="print">
            <a:clrChange>
              <a:clrFrom>
                <a:srgbClr val="313035"/>
              </a:clrFrom>
              <a:clrTo>
                <a:srgbClr val="313035">
                  <a:alpha val="0"/>
                </a:srgbClr>
              </a:clrTo>
            </a:clrChange>
            <a:extLst>
              <a:ext uri="{28A0092B-C50C-407E-A947-70E740481C1C}">
                <a14:useLocalDpi xmlns:a14="http://schemas.microsoft.com/office/drawing/2010/main" val="0"/>
              </a:ext>
            </a:extLst>
          </a:blip>
          <a:stretch>
            <a:fillRect/>
          </a:stretch>
        </p:blipFill>
        <p:spPr>
          <a:xfrm rot="1110118">
            <a:off x="2610307" y="1037641"/>
            <a:ext cx="2743200" cy="3227832"/>
          </a:xfrm>
          <a:prstGeom prst="rect">
            <a:avLst/>
          </a:prstGeom>
        </p:spPr>
      </p:pic>
      <p:sp>
        <p:nvSpPr>
          <p:cNvPr id="44" name="TextBox 43"/>
          <p:cNvSpPr txBox="1"/>
          <p:nvPr/>
        </p:nvSpPr>
        <p:spPr>
          <a:xfrm rot="1110118">
            <a:off x="3829507" y="1203757"/>
            <a:ext cx="609600" cy="461665"/>
          </a:xfrm>
          <a:prstGeom prst="rect">
            <a:avLst/>
          </a:prstGeom>
          <a:noFill/>
        </p:spPr>
        <p:txBody>
          <a:bodyPr wrap="square" rtlCol="0">
            <a:spAutoFit/>
          </a:bodyPr>
          <a:lstStyle/>
          <a:p>
            <a:r>
              <a:rPr lang="en-US" sz="2400" b="1" dirty="0" smtClean="0"/>
              <a:t>9</a:t>
            </a:r>
            <a:endParaRPr lang="en-US" sz="2400" b="1" dirty="0"/>
          </a:p>
        </p:txBody>
      </p:sp>
      <p:sp>
        <p:nvSpPr>
          <p:cNvPr id="45" name="TextBox 44"/>
          <p:cNvSpPr txBox="1"/>
          <p:nvPr/>
        </p:nvSpPr>
        <p:spPr>
          <a:xfrm rot="1110118">
            <a:off x="3162409" y="1808235"/>
            <a:ext cx="609600" cy="461665"/>
          </a:xfrm>
          <a:prstGeom prst="rect">
            <a:avLst/>
          </a:prstGeom>
          <a:noFill/>
        </p:spPr>
        <p:txBody>
          <a:bodyPr wrap="square" rtlCol="0">
            <a:spAutoFit/>
          </a:bodyPr>
          <a:lstStyle/>
          <a:p>
            <a:r>
              <a:rPr lang="en-US" sz="2400" b="1" dirty="0" smtClean="0"/>
              <a:t>13</a:t>
            </a:r>
            <a:endParaRPr lang="en-US" sz="2400" b="1" dirty="0"/>
          </a:p>
        </p:txBody>
      </p:sp>
      <p:sp>
        <p:nvSpPr>
          <p:cNvPr id="46" name="TextBox 45"/>
          <p:cNvSpPr txBox="1"/>
          <p:nvPr/>
        </p:nvSpPr>
        <p:spPr>
          <a:xfrm rot="1110118">
            <a:off x="2915107" y="2875035"/>
            <a:ext cx="609600" cy="461665"/>
          </a:xfrm>
          <a:prstGeom prst="rect">
            <a:avLst/>
          </a:prstGeom>
          <a:noFill/>
        </p:spPr>
        <p:txBody>
          <a:bodyPr wrap="square" rtlCol="0">
            <a:spAutoFit/>
          </a:bodyPr>
          <a:lstStyle/>
          <a:p>
            <a:r>
              <a:rPr lang="en-US" sz="2400" b="1" dirty="0" smtClean="0"/>
              <a:t>11</a:t>
            </a:r>
            <a:endParaRPr lang="en-US" sz="2400" b="1" dirty="0"/>
          </a:p>
        </p:txBody>
      </p:sp>
      <p:sp>
        <p:nvSpPr>
          <p:cNvPr id="47" name="TextBox 46"/>
          <p:cNvSpPr txBox="1"/>
          <p:nvPr/>
        </p:nvSpPr>
        <p:spPr>
          <a:xfrm rot="1110118">
            <a:off x="4210507" y="3184957"/>
            <a:ext cx="609600" cy="461665"/>
          </a:xfrm>
          <a:prstGeom prst="rect">
            <a:avLst/>
          </a:prstGeom>
          <a:noFill/>
        </p:spPr>
        <p:txBody>
          <a:bodyPr wrap="square" rtlCol="0">
            <a:spAutoFit/>
          </a:bodyPr>
          <a:lstStyle/>
          <a:p>
            <a:r>
              <a:rPr lang="en-US" sz="2400" b="1" dirty="0" smtClean="0"/>
              <a:t>7</a:t>
            </a:r>
            <a:endParaRPr lang="en-US" sz="2400" b="1" dirty="0"/>
          </a:p>
        </p:txBody>
      </p:sp>
      <p:sp>
        <p:nvSpPr>
          <p:cNvPr id="48" name="TextBox 47"/>
          <p:cNvSpPr txBox="1"/>
          <p:nvPr/>
        </p:nvSpPr>
        <p:spPr>
          <a:xfrm rot="1110118">
            <a:off x="3677107" y="2517191"/>
            <a:ext cx="609600" cy="461665"/>
          </a:xfrm>
          <a:prstGeom prst="rect">
            <a:avLst/>
          </a:prstGeom>
          <a:noFill/>
        </p:spPr>
        <p:txBody>
          <a:bodyPr wrap="square" rtlCol="0">
            <a:spAutoFit/>
          </a:bodyPr>
          <a:lstStyle/>
          <a:p>
            <a:r>
              <a:rPr lang="en-US" sz="2400" b="1" dirty="0" smtClean="0"/>
              <a:t>5</a:t>
            </a:r>
            <a:endParaRPr lang="en-US" sz="2400" b="1" dirty="0"/>
          </a:p>
        </p:txBody>
      </p:sp>
      <p:pic>
        <p:nvPicPr>
          <p:cNvPr id="49" name="Picture 48"/>
          <p:cNvPicPr>
            <a:picLocks noChangeAspect="1"/>
          </p:cNvPicPr>
          <p:nvPr/>
        </p:nvPicPr>
        <p:blipFill>
          <a:blip r:embed="rId3" cstate="print">
            <a:clrChange>
              <a:clrFrom>
                <a:srgbClr val="313035"/>
              </a:clrFrom>
              <a:clrTo>
                <a:srgbClr val="313035">
                  <a:alpha val="0"/>
                </a:srgbClr>
              </a:clrTo>
            </a:clrChange>
            <a:extLst>
              <a:ext uri="{28A0092B-C50C-407E-A947-70E740481C1C}">
                <a14:useLocalDpi xmlns:a14="http://schemas.microsoft.com/office/drawing/2010/main" val="0"/>
              </a:ext>
            </a:extLst>
          </a:blip>
          <a:stretch>
            <a:fillRect/>
          </a:stretch>
        </p:blipFill>
        <p:spPr>
          <a:xfrm rot="20829749">
            <a:off x="95707" y="1422959"/>
            <a:ext cx="2743200" cy="3227832"/>
          </a:xfrm>
          <a:prstGeom prst="rect">
            <a:avLst/>
          </a:prstGeom>
        </p:spPr>
      </p:pic>
      <p:sp>
        <p:nvSpPr>
          <p:cNvPr id="50" name="TextBox 49"/>
          <p:cNvSpPr txBox="1"/>
          <p:nvPr/>
        </p:nvSpPr>
        <p:spPr>
          <a:xfrm rot="20829749">
            <a:off x="1314907" y="1589075"/>
            <a:ext cx="609600" cy="461665"/>
          </a:xfrm>
          <a:prstGeom prst="rect">
            <a:avLst/>
          </a:prstGeom>
          <a:noFill/>
        </p:spPr>
        <p:txBody>
          <a:bodyPr wrap="square" rtlCol="0">
            <a:spAutoFit/>
          </a:bodyPr>
          <a:lstStyle/>
          <a:p>
            <a:r>
              <a:rPr lang="en-US" sz="2400" b="1" dirty="0" smtClean="0"/>
              <a:t>35</a:t>
            </a:r>
            <a:endParaRPr lang="en-US" sz="2400" b="1" dirty="0"/>
          </a:p>
        </p:txBody>
      </p:sp>
      <p:sp>
        <p:nvSpPr>
          <p:cNvPr id="51" name="TextBox 50"/>
          <p:cNvSpPr txBox="1"/>
          <p:nvPr/>
        </p:nvSpPr>
        <p:spPr>
          <a:xfrm rot="20829749">
            <a:off x="629107" y="2351075"/>
            <a:ext cx="609600" cy="461665"/>
          </a:xfrm>
          <a:prstGeom prst="rect">
            <a:avLst/>
          </a:prstGeom>
          <a:noFill/>
        </p:spPr>
        <p:txBody>
          <a:bodyPr wrap="square" rtlCol="0">
            <a:spAutoFit/>
          </a:bodyPr>
          <a:lstStyle/>
          <a:p>
            <a:r>
              <a:rPr lang="en-US" sz="2400" b="1" dirty="0" smtClean="0"/>
              <a:t>14</a:t>
            </a:r>
            <a:endParaRPr lang="en-US" sz="2400" b="1" dirty="0"/>
          </a:p>
        </p:txBody>
      </p:sp>
      <p:sp>
        <p:nvSpPr>
          <p:cNvPr id="52" name="TextBox 51"/>
          <p:cNvSpPr txBox="1"/>
          <p:nvPr/>
        </p:nvSpPr>
        <p:spPr>
          <a:xfrm rot="20829749">
            <a:off x="537585" y="3673639"/>
            <a:ext cx="609600" cy="461665"/>
          </a:xfrm>
          <a:prstGeom prst="rect">
            <a:avLst/>
          </a:prstGeom>
          <a:noFill/>
        </p:spPr>
        <p:txBody>
          <a:bodyPr wrap="square" rtlCol="0">
            <a:spAutoFit/>
          </a:bodyPr>
          <a:lstStyle/>
          <a:p>
            <a:r>
              <a:rPr lang="en-US" sz="2400" b="1" dirty="0"/>
              <a:t> </a:t>
            </a:r>
            <a:r>
              <a:rPr lang="en-US" sz="2400" b="1" dirty="0" smtClean="0"/>
              <a:t> 4</a:t>
            </a:r>
            <a:endParaRPr lang="en-US" sz="2400" b="1" dirty="0"/>
          </a:p>
        </p:txBody>
      </p:sp>
      <p:sp>
        <p:nvSpPr>
          <p:cNvPr id="53" name="TextBox 52"/>
          <p:cNvSpPr txBox="1"/>
          <p:nvPr/>
        </p:nvSpPr>
        <p:spPr>
          <a:xfrm rot="20829749">
            <a:off x="1695907" y="3570275"/>
            <a:ext cx="609600" cy="461665"/>
          </a:xfrm>
          <a:prstGeom prst="rect">
            <a:avLst/>
          </a:prstGeom>
          <a:noFill/>
        </p:spPr>
        <p:txBody>
          <a:bodyPr wrap="square" rtlCol="0">
            <a:spAutoFit/>
          </a:bodyPr>
          <a:lstStyle/>
          <a:p>
            <a:r>
              <a:rPr lang="en-US" sz="2400" b="1" dirty="0" smtClean="0"/>
              <a:t>19</a:t>
            </a:r>
            <a:endParaRPr lang="en-US" sz="2400" b="1" dirty="0"/>
          </a:p>
        </p:txBody>
      </p:sp>
      <p:sp>
        <p:nvSpPr>
          <p:cNvPr id="54" name="TextBox 53"/>
          <p:cNvSpPr txBox="1"/>
          <p:nvPr/>
        </p:nvSpPr>
        <p:spPr>
          <a:xfrm rot="20829749">
            <a:off x="1162507" y="2902509"/>
            <a:ext cx="609600" cy="461665"/>
          </a:xfrm>
          <a:prstGeom prst="rect">
            <a:avLst/>
          </a:prstGeom>
          <a:noFill/>
        </p:spPr>
        <p:txBody>
          <a:bodyPr wrap="square" rtlCol="0">
            <a:spAutoFit/>
          </a:bodyPr>
          <a:lstStyle/>
          <a:p>
            <a:r>
              <a:rPr lang="en-US" sz="2400" b="1" dirty="0" smtClean="0"/>
              <a:t>1</a:t>
            </a:r>
            <a:endParaRPr lang="en-US" sz="2400" b="1" dirty="0"/>
          </a:p>
        </p:txBody>
      </p:sp>
      <p:sp>
        <p:nvSpPr>
          <p:cNvPr id="55" name="TextBox 54"/>
          <p:cNvSpPr txBox="1"/>
          <p:nvPr/>
        </p:nvSpPr>
        <p:spPr>
          <a:xfrm>
            <a:off x="5780131" y="2730447"/>
            <a:ext cx="814647" cy="461665"/>
          </a:xfrm>
          <a:prstGeom prst="rect">
            <a:avLst/>
          </a:prstGeom>
          <a:noFill/>
        </p:spPr>
        <p:txBody>
          <a:bodyPr wrap="none" rtlCol="0">
            <a:spAutoFit/>
          </a:bodyPr>
          <a:lstStyle/>
          <a:p>
            <a:r>
              <a:rPr lang="en-US" sz="2400" dirty="0" smtClean="0"/>
              <a:t>Sum:</a:t>
            </a:r>
            <a:endParaRPr lang="en-US" sz="2400" dirty="0"/>
          </a:p>
        </p:txBody>
      </p:sp>
      <p:sp>
        <p:nvSpPr>
          <p:cNvPr id="56" name="TextBox 55"/>
          <p:cNvSpPr txBox="1"/>
          <p:nvPr/>
        </p:nvSpPr>
        <p:spPr>
          <a:xfrm>
            <a:off x="6781800" y="2754868"/>
            <a:ext cx="495649" cy="461665"/>
          </a:xfrm>
          <a:prstGeom prst="rect">
            <a:avLst/>
          </a:prstGeom>
          <a:noFill/>
        </p:spPr>
        <p:txBody>
          <a:bodyPr wrap="none" rtlCol="0">
            <a:spAutoFit/>
          </a:bodyPr>
          <a:lstStyle/>
          <a:p>
            <a:r>
              <a:rPr lang="en-US" sz="2400" b="1" u="sng" dirty="0" smtClean="0"/>
              <a:t>51</a:t>
            </a:r>
            <a:endParaRPr lang="en-US" sz="2400" b="1" u="sng" dirty="0"/>
          </a:p>
        </p:txBody>
      </p:sp>
      <p:sp>
        <p:nvSpPr>
          <p:cNvPr id="57" name="TextBox 56"/>
          <p:cNvSpPr txBox="1"/>
          <p:nvPr/>
        </p:nvSpPr>
        <p:spPr>
          <a:xfrm>
            <a:off x="7421055" y="1158548"/>
            <a:ext cx="340158" cy="461665"/>
          </a:xfrm>
          <a:prstGeom prst="rect">
            <a:avLst/>
          </a:prstGeom>
          <a:noFill/>
        </p:spPr>
        <p:txBody>
          <a:bodyPr wrap="none" rtlCol="0">
            <a:spAutoFit/>
          </a:bodyPr>
          <a:lstStyle/>
          <a:p>
            <a:r>
              <a:rPr lang="en-US" sz="2400" dirty="0" smtClean="0"/>
              <a:t>1</a:t>
            </a:r>
            <a:endParaRPr lang="en-US" sz="2400" dirty="0"/>
          </a:p>
        </p:txBody>
      </p:sp>
      <p:sp>
        <p:nvSpPr>
          <p:cNvPr id="58" name="TextBox 57"/>
          <p:cNvSpPr txBox="1"/>
          <p:nvPr/>
        </p:nvSpPr>
        <p:spPr>
          <a:xfrm>
            <a:off x="7429896" y="1459468"/>
            <a:ext cx="340158" cy="461665"/>
          </a:xfrm>
          <a:prstGeom prst="rect">
            <a:avLst/>
          </a:prstGeom>
          <a:noFill/>
        </p:spPr>
        <p:txBody>
          <a:bodyPr wrap="none" rtlCol="0">
            <a:spAutoFit/>
          </a:bodyPr>
          <a:lstStyle/>
          <a:p>
            <a:r>
              <a:rPr lang="en-US" sz="2400" dirty="0" smtClean="0"/>
              <a:t>4</a:t>
            </a:r>
            <a:endParaRPr lang="en-US" sz="2400" dirty="0"/>
          </a:p>
        </p:txBody>
      </p:sp>
      <p:sp>
        <p:nvSpPr>
          <p:cNvPr id="59" name="TextBox 58"/>
          <p:cNvSpPr txBox="1"/>
          <p:nvPr/>
        </p:nvSpPr>
        <p:spPr>
          <a:xfrm>
            <a:off x="7429896" y="1764268"/>
            <a:ext cx="340158" cy="461665"/>
          </a:xfrm>
          <a:prstGeom prst="rect">
            <a:avLst/>
          </a:prstGeom>
          <a:noFill/>
        </p:spPr>
        <p:txBody>
          <a:bodyPr wrap="none" rtlCol="0">
            <a:spAutoFit/>
          </a:bodyPr>
          <a:lstStyle/>
          <a:p>
            <a:r>
              <a:rPr lang="en-US" sz="2400" dirty="0" smtClean="0"/>
              <a:t>7</a:t>
            </a:r>
            <a:endParaRPr lang="en-US" sz="2400" dirty="0"/>
          </a:p>
        </p:txBody>
      </p:sp>
      <p:sp>
        <p:nvSpPr>
          <p:cNvPr id="60" name="TextBox 59"/>
          <p:cNvSpPr txBox="1"/>
          <p:nvPr/>
        </p:nvSpPr>
        <p:spPr>
          <a:xfrm>
            <a:off x="7429896" y="2069068"/>
            <a:ext cx="340158" cy="461665"/>
          </a:xfrm>
          <a:prstGeom prst="rect">
            <a:avLst/>
          </a:prstGeom>
          <a:noFill/>
        </p:spPr>
        <p:txBody>
          <a:bodyPr wrap="none" rtlCol="0">
            <a:spAutoFit/>
          </a:bodyPr>
          <a:lstStyle/>
          <a:p>
            <a:r>
              <a:rPr lang="en-US" sz="2400" dirty="0" smtClean="0"/>
              <a:t>5</a:t>
            </a:r>
            <a:endParaRPr lang="en-US" sz="2400" dirty="0"/>
          </a:p>
        </p:txBody>
      </p:sp>
      <p:sp>
        <p:nvSpPr>
          <p:cNvPr id="61" name="TextBox 60"/>
          <p:cNvSpPr txBox="1"/>
          <p:nvPr/>
        </p:nvSpPr>
        <p:spPr>
          <a:xfrm>
            <a:off x="7429896" y="2373868"/>
            <a:ext cx="495649" cy="461665"/>
          </a:xfrm>
          <a:prstGeom prst="rect">
            <a:avLst/>
          </a:prstGeom>
          <a:noFill/>
        </p:spPr>
        <p:txBody>
          <a:bodyPr wrap="none" rtlCol="0">
            <a:spAutoFit/>
          </a:bodyPr>
          <a:lstStyle/>
          <a:p>
            <a:r>
              <a:rPr lang="en-US" sz="2400" dirty="0" smtClean="0"/>
              <a:t>11</a:t>
            </a:r>
            <a:endParaRPr lang="en-US" sz="2400" dirty="0"/>
          </a:p>
        </p:txBody>
      </p:sp>
      <p:sp>
        <p:nvSpPr>
          <p:cNvPr id="62" name="TextBox 61"/>
          <p:cNvSpPr txBox="1"/>
          <p:nvPr/>
        </p:nvSpPr>
        <p:spPr>
          <a:xfrm>
            <a:off x="7429896" y="2754868"/>
            <a:ext cx="495649" cy="461665"/>
          </a:xfrm>
          <a:prstGeom prst="rect">
            <a:avLst/>
          </a:prstGeom>
          <a:noFill/>
        </p:spPr>
        <p:txBody>
          <a:bodyPr wrap="none" rtlCol="0">
            <a:spAutoFit/>
          </a:bodyPr>
          <a:lstStyle/>
          <a:p>
            <a:r>
              <a:rPr lang="en-US" sz="2400" b="1" u="sng" dirty="0" smtClean="0"/>
              <a:t>28</a:t>
            </a:r>
            <a:endParaRPr lang="en-US" sz="2400" b="1" u="sng" dirty="0"/>
          </a:p>
        </p:txBody>
      </p:sp>
      <p:sp>
        <p:nvSpPr>
          <p:cNvPr id="63" name="TextBox 62"/>
          <p:cNvSpPr txBox="1"/>
          <p:nvPr/>
        </p:nvSpPr>
        <p:spPr>
          <a:xfrm>
            <a:off x="8411655" y="1143000"/>
            <a:ext cx="495649" cy="461665"/>
          </a:xfrm>
          <a:prstGeom prst="rect">
            <a:avLst/>
          </a:prstGeom>
          <a:noFill/>
        </p:spPr>
        <p:txBody>
          <a:bodyPr wrap="none" rtlCol="0">
            <a:spAutoFit/>
          </a:bodyPr>
          <a:lstStyle/>
          <a:p>
            <a:r>
              <a:rPr lang="en-US" sz="2400" dirty="0" smtClean="0"/>
              <a:t>35</a:t>
            </a:r>
            <a:endParaRPr lang="en-US" sz="2400" dirty="0"/>
          </a:p>
        </p:txBody>
      </p:sp>
      <p:sp>
        <p:nvSpPr>
          <p:cNvPr id="64" name="TextBox 63"/>
          <p:cNvSpPr txBox="1"/>
          <p:nvPr/>
        </p:nvSpPr>
        <p:spPr>
          <a:xfrm>
            <a:off x="8420496" y="1443920"/>
            <a:ext cx="495649" cy="461665"/>
          </a:xfrm>
          <a:prstGeom prst="rect">
            <a:avLst/>
          </a:prstGeom>
          <a:noFill/>
        </p:spPr>
        <p:txBody>
          <a:bodyPr wrap="none" rtlCol="0">
            <a:spAutoFit/>
          </a:bodyPr>
          <a:lstStyle/>
          <a:p>
            <a:r>
              <a:rPr lang="en-US" sz="2400" dirty="0" smtClean="0"/>
              <a:t>19</a:t>
            </a:r>
            <a:endParaRPr lang="en-US" sz="2400" dirty="0"/>
          </a:p>
        </p:txBody>
      </p:sp>
      <p:sp>
        <p:nvSpPr>
          <p:cNvPr id="65" name="TextBox 64"/>
          <p:cNvSpPr txBox="1"/>
          <p:nvPr/>
        </p:nvSpPr>
        <p:spPr>
          <a:xfrm>
            <a:off x="8420496" y="1748720"/>
            <a:ext cx="340158" cy="461665"/>
          </a:xfrm>
          <a:prstGeom prst="rect">
            <a:avLst/>
          </a:prstGeom>
          <a:noFill/>
        </p:spPr>
        <p:txBody>
          <a:bodyPr wrap="none" rtlCol="0">
            <a:spAutoFit/>
          </a:bodyPr>
          <a:lstStyle/>
          <a:p>
            <a:r>
              <a:rPr lang="en-US" sz="2400" dirty="0" smtClean="0"/>
              <a:t>5</a:t>
            </a:r>
            <a:endParaRPr lang="en-US" sz="2400" dirty="0"/>
          </a:p>
        </p:txBody>
      </p:sp>
      <p:sp>
        <p:nvSpPr>
          <p:cNvPr id="66" name="TextBox 65"/>
          <p:cNvSpPr txBox="1"/>
          <p:nvPr/>
        </p:nvSpPr>
        <p:spPr>
          <a:xfrm>
            <a:off x="8420496" y="2053520"/>
            <a:ext cx="495649" cy="461665"/>
          </a:xfrm>
          <a:prstGeom prst="rect">
            <a:avLst/>
          </a:prstGeom>
          <a:noFill/>
        </p:spPr>
        <p:txBody>
          <a:bodyPr wrap="none" rtlCol="0">
            <a:spAutoFit/>
          </a:bodyPr>
          <a:lstStyle/>
          <a:p>
            <a:r>
              <a:rPr lang="en-US" sz="2400" dirty="0" smtClean="0"/>
              <a:t>13</a:t>
            </a:r>
            <a:endParaRPr lang="en-US" sz="2400" dirty="0"/>
          </a:p>
        </p:txBody>
      </p:sp>
      <p:sp>
        <p:nvSpPr>
          <p:cNvPr id="67" name="TextBox 66"/>
          <p:cNvSpPr txBox="1"/>
          <p:nvPr/>
        </p:nvSpPr>
        <p:spPr>
          <a:xfrm>
            <a:off x="8420496" y="2358320"/>
            <a:ext cx="495649" cy="461665"/>
          </a:xfrm>
          <a:prstGeom prst="rect">
            <a:avLst/>
          </a:prstGeom>
          <a:noFill/>
        </p:spPr>
        <p:txBody>
          <a:bodyPr wrap="none" rtlCol="0">
            <a:spAutoFit/>
          </a:bodyPr>
          <a:lstStyle/>
          <a:p>
            <a:r>
              <a:rPr lang="en-US" sz="2400" dirty="0" smtClean="0"/>
              <a:t>11</a:t>
            </a:r>
            <a:endParaRPr lang="en-US" sz="2400" dirty="0"/>
          </a:p>
        </p:txBody>
      </p:sp>
      <p:sp>
        <p:nvSpPr>
          <p:cNvPr id="68" name="TextBox 67"/>
          <p:cNvSpPr txBox="1"/>
          <p:nvPr/>
        </p:nvSpPr>
        <p:spPr>
          <a:xfrm>
            <a:off x="8420496" y="2739320"/>
            <a:ext cx="495649" cy="461665"/>
          </a:xfrm>
          <a:prstGeom prst="rect">
            <a:avLst/>
          </a:prstGeom>
          <a:noFill/>
        </p:spPr>
        <p:txBody>
          <a:bodyPr wrap="none" rtlCol="0">
            <a:spAutoFit/>
          </a:bodyPr>
          <a:lstStyle/>
          <a:p>
            <a:r>
              <a:rPr lang="en-US" sz="2400" b="1" u="sng" dirty="0" smtClean="0"/>
              <a:t>83</a:t>
            </a:r>
            <a:endParaRPr lang="en-US" sz="2400" b="1" u="sng" dirty="0"/>
          </a:p>
        </p:txBody>
      </p:sp>
      <p:sp>
        <p:nvSpPr>
          <p:cNvPr id="69" name="TextBox 68"/>
          <p:cNvSpPr txBox="1"/>
          <p:nvPr/>
        </p:nvSpPr>
        <p:spPr>
          <a:xfrm>
            <a:off x="6403564" y="636816"/>
            <a:ext cx="994169" cy="461665"/>
          </a:xfrm>
          <a:prstGeom prst="rect">
            <a:avLst/>
          </a:prstGeom>
          <a:noFill/>
        </p:spPr>
        <p:txBody>
          <a:bodyPr wrap="square" rtlCol="0">
            <a:spAutoFit/>
          </a:bodyPr>
          <a:lstStyle/>
          <a:p>
            <a:r>
              <a:rPr lang="en-US" sz="2400" b="1" dirty="0" smtClean="0"/>
              <a:t>Trial 1</a:t>
            </a:r>
            <a:endParaRPr lang="en-US" sz="2400" b="1" dirty="0"/>
          </a:p>
        </p:txBody>
      </p:sp>
      <p:sp>
        <p:nvSpPr>
          <p:cNvPr id="70" name="TextBox 69"/>
          <p:cNvSpPr txBox="1"/>
          <p:nvPr/>
        </p:nvSpPr>
        <p:spPr>
          <a:xfrm>
            <a:off x="7191662" y="636816"/>
            <a:ext cx="1000751" cy="461665"/>
          </a:xfrm>
          <a:prstGeom prst="rect">
            <a:avLst/>
          </a:prstGeom>
          <a:noFill/>
        </p:spPr>
        <p:txBody>
          <a:bodyPr wrap="square" rtlCol="0">
            <a:spAutoFit/>
          </a:bodyPr>
          <a:lstStyle/>
          <a:p>
            <a:r>
              <a:rPr lang="en-US" sz="2400" b="1" dirty="0" smtClean="0"/>
              <a:t>Trial 2</a:t>
            </a:r>
            <a:endParaRPr lang="en-US" sz="2400" b="1" dirty="0"/>
          </a:p>
        </p:txBody>
      </p:sp>
      <p:sp>
        <p:nvSpPr>
          <p:cNvPr id="71" name="TextBox 70"/>
          <p:cNvSpPr txBox="1"/>
          <p:nvPr/>
        </p:nvSpPr>
        <p:spPr>
          <a:xfrm>
            <a:off x="8021033" y="631829"/>
            <a:ext cx="1122968" cy="400110"/>
          </a:xfrm>
          <a:prstGeom prst="rect">
            <a:avLst/>
          </a:prstGeom>
          <a:noFill/>
        </p:spPr>
        <p:txBody>
          <a:bodyPr wrap="square" rtlCol="0">
            <a:spAutoFit/>
          </a:bodyPr>
          <a:lstStyle/>
          <a:p>
            <a:r>
              <a:rPr lang="en-US" sz="2000" b="1" dirty="0" smtClean="0"/>
              <a:t>Trial 100</a:t>
            </a:r>
            <a:endParaRPr lang="en-US" sz="2000" b="1" dirty="0"/>
          </a:p>
        </p:txBody>
      </p:sp>
      <p:sp>
        <p:nvSpPr>
          <p:cNvPr id="72" name="TextBox 71"/>
          <p:cNvSpPr txBox="1"/>
          <p:nvPr/>
        </p:nvSpPr>
        <p:spPr>
          <a:xfrm>
            <a:off x="7944040" y="2748023"/>
            <a:ext cx="397866" cy="461665"/>
          </a:xfrm>
          <a:prstGeom prst="rect">
            <a:avLst/>
          </a:prstGeom>
          <a:noFill/>
        </p:spPr>
        <p:txBody>
          <a:bodyPr wrap="none" rtlCol="0">
            <a:spAutoFit/>
          </a:bodyPr>
          <a:lstStyle/>
          <a:p>
            <a:r>
              <a:rPr lang="en-US" sz="2400" dirty="0" smtClean="0"/>
              <a:t>…</a:t>
            </a:r>
            <a:endParaRPr lang="en-US" sz="2400" dirty="0"/>
          </a:p>
        </p:txBody>
      </p:sp>
      <p:sp>
        <p:nvSpPr>
          <p:cNvPr id="77" name="AutoShape 3"/>
          <p:cNvSpPr>
            <a:spLocks noChangeAspect="1" noChangeArrowheads="1" noTextEdit="1"/>
          </p:cNvSpPr>
          <p:nvPr/>
        </p:nvSpPr>
        <p:spPr bwMode="auto">
          <a:xfrm>
            <a:off x="3858088" y="4459056"/>
            <a:ext cx="1227138"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3" name="Group 112"/>
          <p:cNvGrpSpPr/>
          <p:nvPr/>
        </p:nvGrpSpPr>
        <p:grpSpPr>
          <a:xfrm>
            <a:off x="939187" y="3957555"/>
            <a:ext cx="2966958" cy="2740551"/>
            <a:chOff x="4037476" y="5319481"/>
            <a:chExt cx="904875" cy="969962"/>
          </a:xfrm>
        </p:grpSpPr>
        <p:sp>
          <p:nvSpPr>
            <p:cNvPr id="84" name="Freeform 11"/>
            <p:cNvSpPr>
              <a:spLocks/>
            </p:cNvSpPr>
            <p:nvPr/>
          </p:nvSpPr>
          <p:spPr bwMode="auto">
            <a:xfrm>
              <a:off x="4169238" y="5567131"/>
              <a:ext cx="693738" cy="722312"/>
            </a:xfrm>
            <a:custGeom>
              <a:avLst/>
              <a:gdLst>
                <a:gd name="T0" fmla="*/ 5496 w 6117"/>
                <a:gd name="T1" fmla="*/ 724 h 6376"/>
                <a:gd name="T2" fmla="*/ 5389 w 6117"/>
                <a:gd name="T3" fmla="*/ 970 h 6376"/>
                <a:gd name="T4" fmla="*/ 5298 w 6117"/>
                <a:gd name="T5" fmla="*/ 1212 h 6376"/>
                <a:gd name="T6" fmla="*/ 5223 w 6117"/>
                <a:gd name="T7" fmla="*/ 1451 h 6376"/>
                <a:gd name="T8" fmla="*/ 5164 w 6117"/>
                <a:gd name="T9" fmla="*/ 1686 h 6376"/>
                <a:gd name="T10" fmla="*/ 5104 w 6117"/>
                <a:gd name="T11" fmla="*/ 2035 h 6376"/>
                <a:gd name="T12" fmla="*/ 5069 w 6117"/>
                <a:gd name="T13" fmla="*/ 2595 h 6376"/>
                <a:gd name="T14" fmla="*/ 5106 w 6117"/>
                <a:gd name="T15" fmla="*/ 3117 h 6376"/>
                <a:gd name="T16" fmla="*/ 5198 w 6117"/>
                <a:gd name="T17" fmla="*/ 3600 h 6376"/>
                <a:gd name="T18" fmla="*/ 5330 w 6117"/>
                <a:gd name="T19" fmla="*/ 4035 h 6376"/>
                <a:gd name="T20" fmla="*/ 5486 w 6117"/>
                <a:gd name="T21" fmla="*/ 4421 h 6376"/>
                <a:gd name="T22" fmla="*/ 5653 w 6117"/>
                <a:gd name="T23" fmla="*/ 4752 h 6376"/>
                <a:gd name="T24" fmla="*/ 5814 w 6117"/>
                <a:gd name="T25" fmla="*/ 5022 h 6376"/>
                <a:gd name="T26" fmla="*/ 5955 w 6117"/>
                <a:gd name="T27" fmla="*/ 5229 h 6376"/>
                <a:gd name="T28" fmla="*/ 6060 w 6117"/>
                <a:gd name="T29" fmla="*/ 5367 h 6376"/>
                <a:gd name="T30" fmla="*/ 6110 w 6117"/>
                <a:gd name="T31" fmla="*/ 5441 h 6376"/>
                <a:gd name="T32" fmla="*/ 6017 w 6117"/>
                <a:gd name="T33" fmla="*/ 5516 h 6376"/>
                <a:gd name="T34" fmla="*/ 5812 w 6117"/>
                <a:gd name="T35" fmla="*/ 5659 h 6376"/>
                <a:gd name="T36" fmla="*/ 5497 w 6117"/>
                <a:gd name="T37" fmla="*/ 5839 h 6376"/>
                <a:gd name="T38" fmla="*/ 5074 w 6117"/>
                <a:gd name="T39" fmla="*/ 6030 h 6376"/>
                <a:gd name="T40" fmla="*/ 4546 w 6117"/>
                <a:gd name="T41" fmla="*/ 6201 h 6376"/>
                <a:gd name="T42" fmla="*/ 3913 w 6117"/>
                <a:gd name="T43" fmla="*/ 6327 h 6376"/>
                <a:gd name="T44" fmla="*/ 3176 w 6117"/>
                <a:gd name="T45" fmla="*/ 6376 h 6376"/>
                <a:gd name="T46" fmla="*/ 2338 w 6117"/>
                <a:gd name="T47" fmla="*/ 6323 h 6376"/>
                <a:gd name="T48" fmla="*/ 1402 w 6117"/>
                <a:gd name="T49" fmla="*/ 6138 h 6376"/>
                <a:gd name="T50" fmla="*/ 367 w 6117"/>
                <a:gd name="T51" fmla="*/ 5793 h 6376"/>
                <a:gd name="T52" fmla="*/ 53 w 6117"/>
                <a:gd name="T53" fmla="*/ 5543 h 6376"/>
                <a:gd name="T54" fmla="*/ 148 w 6117"/>
                <a:gd name="T55" fmla="*/ 5360 h 6376"/>
                <a:gd name="T56" fmla="*/ 276 w 6117"/>
                <a:gd name="T57" fmla="*/ 5095 h 6376"/>
                <a:gd name="T58" fmla="*/ 423 w 6117"/>
                <a:gd name="T59" fmla="*/ 4761 h 6376"/>
                <a:gd name="T60" fmla="*/ 578 w 6117"/>
                <a:gd name="T61" fmla="*/ 4370 h 6376"/>
                <a:gd name="T62" fmla="*/ 726 w 6117"/>
                <a:gd name="T63" fmla="*/ 3937 h 6376"/>
                <a:gd name="T64" fmla="*/ 855 w 6117"/>
                <a:gd name="T65" fmla="*/ 3471 h 6376"/>
                <a:gd name="T66" fmla="*/ 949 w 6117"/>
                <a:gd name="T67" fmla="*/ 2989 h 6376"/>
                <a:gd name="T68" fmla="*/ 998 w 6117"/>
                <a:gd name="T69" fmla="*/ 2501 h 6376"/>
                <a:gd name="T70" fmla="*/ 987 w 6117"/>
                <a:gd name="T71" fmla="*/ 2021 h 6376"/>
                <a:gd name="T72" fmla="*/ 952 w 6117"/>
                <a:gd name="T73" fmla="*/ 1768 h 6376"/>
                <a:gd name="T74" fmla="*/ 923 w 6117"/>
                <a:gd name="T75" fmla="*/ 1627 h 6376"/>
                <a:gd name="T76" fmla="*/ 885 w 6117"/>
                <a:gd name="T77" fmla="*/ 1488 h 6376"/>
                <a:gd name="T78" fmla="*/ 838 w 6117"/>
                <a:gd name="T79" fmla="*/ 1353 h 6376"/>
                <a:gd name="T80" fmla="*/ 782 w 6117"/>
                <a:gd name="T81" fmla="*/ 1223 h 6376"/>
                <a:gd name="T82" fmla="*/ 717 w 6117"/>
                <a:gd name="T83" fmla="*/ 1096 h 6376"/>
                <a:gd name="T84" fmla="*/ 642 w 6117"/>
                <a:gd name="T85" fmla="*/ 973 h 6376"/>
                <a:gd name="T86" fmla="*/ 557 w 6117"/>
                <a:gd name="T87" fmla="*/ 857 h 6376"/>
                <a:gd name="T88" fmla="*/ 460 w 6117"/>
                <a:gd name="T89" fmla="*/ 746 h 6376"/>
                <a:gd name="T90" fmla="*/ 353 w 6117"/>
                <a:gd name="T91" fmla="*/ 642 h 6376"/>
                <a:gd name="T92" fmla="*/ 234 w 6117"/>
                <a:gd name="T93" fmla="*/ 543 h 6376"/>
                <a:gd name="T94" fmla="*/ 412 w 6117"/>
                <a:gd name="T95" fmla="*/ 467 h 6376"/>
                <a:gd name="T96" fmla="*/ 675 w 6117"/>
                <a:gd name="T97" fmla="*/ 370 h 6376"/>
                <a:gd name="T98" fmla="*/ 1042 w 6117"/>
                <a:gd name="T99" fmla="*/ 257 h 6376"/>
                <a:gd name="T100" fmla="*/ 1502 w 6117"/>
                <a:gd name="T101" fmla="*/ 146 h 6376"/>
                <a:gd name="T102" fmla="*/ 2043 w 6117"/>
                <a:gd name="T103" fmla="*/ 56 h 6376"/>
                <a:gd name="T104" fmla="*/ 2654 w 6117"/>
                <a:gd name="T105" fmla="*/ 5 h 6376"/>
                <a:gd name="T106" fmla="*/ 3325 w 6117"/>
                <a:gd name="T107" fmla="*/ 11 h 6376"/>
                <a:gd name="T108" fmla="*/ 4043 w 6117"/>
                <a:gd name="T109" fmla="*/ 94 h 6376"/>
                <a:gd name="T110" fmla="*/ 4797 w 6117"/>
                <a:gd name="T111" fmla="*/ 270 h 6376"/>
                <a:gd name="T112" fmla="*/ 5577 w 6117"/>
                <a:gd name="T113" fmla="*/ 559 h 6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17" h="6376">
                  <a:moveTo>
                    <a:pt x="5577" y="559"/>
                  </a:moveTo>
                  <a:lnTo>
                    <a:pt x="5535" y="643"/>
                  </a:lnTo>
                  <a:lnTo>
                    <a:pt x="5496" y="724"/>
                  </a:lnTo>
                  <a:lnTo>
                    <a:pt x="5459" y="807"/>
                  </a:lnTo>
                  <a:lnTo>
                    <a:pt x="5422" y="889"/>
                  </a:lnTo>
                  <a:lnTo>
                    <a:pt x="5389" y="970"/>
                  </a:lnTo>
                  <a:lnTo>
                    <a:pt x="5357" y="1051"/>
                  </a:lnTo>
                  <a:lnTo>
                    <a:pt x="5327" y="1132"/>
                  </a:lnTo>
                  <a:lnTo>
                    <a:pt x="5298" y="1212"/>
                  </a:lnTo>
                  <a:lnTo>
                    <a:pt x="5271" y="1292"/>
                  </a:lnTo>
                  <a:lnTo>
                    <a:pt x="5246" y="1371"/>
                  </a:lnTo>
                  <a:lnTo>
                    <a:pt x="5223" y="1451"/>
                  </a:lnTo>
                  <a:lnTo>
                    <a:pt x="5202" y="1529"/>
                  </a:lnTo>
                  <a:lnTo>
                    <a:pt x="5182" y="1608"/>
                  </a:lnTo>
                  <a:lnTo>
                    <a:pt x="5164" y="1686"/>
                  </a:lnTo>
                  <a:lnTo>
                    <a:pt x="5148" y="1763"/>
                  </a:lnTo>
                  <a:lnTo>
                    <a:pt x="5134" y="1841"/>
                  </a:lnTo>
                  <a:lnTo>
                    <a:pt x="5104" y="2035"/>
                  </a:lnTo>
                  <a:lnTo>
                    <a:pt x="5084" y="2225"/>
                  </a:lnTo>
                  <a:lnTo>
                    <a:pt x="5072" y="2412"/>
                  </a:lnTo>
                  <a:lnTo>
                    <a:pt x="5069" y="2595"/>
                  </a:lnTo>
                  <a:lnTo>
                    <a:pt x="5074" y="2773"/>
                  </a:lnTo>
                  <a:lnTo>
                    <a:pt x="5087" y="2948"/>
                  </a:lnTo>
                  <a:lnTo>
                    <a:pt x="5106" y="3117"/>
                  </a:lnTo>
                  <a:lnTo>
                    <a:pt x="5131" y="3283"/>
                  </a:lnTo>
                  <a:lnTo>
                    <a:pt x="5161" y="3444"/>
                  </a:lnTo>
                  <a:lnTo>
                    <a:pt x="5198" y="3600"/>
                  </a:lnTo>
                  <a:lnTo>
                    <a:pt x="5238" y="3750"/>
                  </a:lnTo>
                  <a:lnTo>
                    <a:pt x="5282" y="3895"/>
                  </a:lnTo>
                  <a:lnTo>
                    <a:pt x="5330" y="4035"/>
                  </a:lnTo>
                  <a:lnTo>
                    <a:pt x="5380" y="4170"/>
                  </a:lnTo>
                  <a:lnTo>
                    <a:pt x="5433" y="4299"/>
                  </a:lnTo>
                  <a:lnTo>
                    <a:pt x="5486" y="4421"/>
                  </a:lnTo>
                  <a:lnTo>
                    <a:pt x="5541" y="4538"/>
                  </a:lnTo>
                  <a:lnTo>
                    <a:pt x="5597" y="4648"/>
                  </a:lnTo>
                  <a:lnTo>
                    <a:pt x="5653" y="4752"/>
                  </a:lnTo>
                  <a:lnTo>
                    <a:pt x="5708" y="4849"/>
                  </a:lnTo>
                  <a:lnTo>
                    <a:pt x="5762" y="4939"/>
                  </a:lnTo>
                  <a:lnTo>
                    <a:pt x="5814" y="5022"/>
                  </a:lnTo>
                  <a:lnTo>
                    <a:pt x="5864" y="5099"/>
                  </a:lnTo>
                  <a:lnTo>
                    <a:pt x="5912" y="5167"/>
                  </a:lnTo>
                  <a:lnTo>
                    <a:pt x="5955" y="5229"/>
                  </a:lnTo>
                  <a:lnTo>
                    <a:pt x="5994" y="5282"/>
                  </a:lnTo>
                  <a:lnTo>
                    <a:pt x="6030" y="5329"/>
                  </a:lnTo>
                  <a:lnTo>
                    <a:pt x="6060" y="5367"/>
                  </a:lnTo>
                  <a:lnTo>
                    <a:pt x="6102" y="5418"/>
                  </a:lnTo>
                  <a:lnTo>
                    <a:pt x="6117" y="5436"/>
                  </a:lnTo>
                  <a:lnTo>
                    <a:pt x="6110" y="5441"/>
                  </a:lnTo>
                  <a:lnTo>
                    <a:pt x="6092" y="5457"/>
                  </a:lnTo>
                  <a:lnTo>
                    <a:pt x="6061" y="5483"/>
                  </a:lnTo>
                  <a:lnTo>
                    <a:pt x="6017" y="5516"/>
                  </a:lnTo>
                  <a:lnTo>
                    <a:pt x="5960" y="5559"/>
                  </a:lnTo>
                  <a:lnTo>
                    <a:pt x="5892" y="5606"/>
                  </a:lnTo>
                  <a:lnTo>
                    <a:pt x="5812" y="5659"/>
                  </a:lnTo>
                  <a:lnTo>
                    <a:pt x="5719" y="5716"/>
                  </a:lnTo>
                  <a:lnTo>
                    <a:pt x="5614" y="5777"/>
                  </a:lnTo>
                  <a:lnTo>
                    <a:pt x="5497" y="5839"/>
                  </a:lnTo>
                  <a:lnTo>
                    <a:pt x="5368" y="5903"/>
                  </a:lnTo>
                  <a:lnTo>
                    <a:pt x="5227" y="5966"/>
                  </a:lnTo>
                  <a:lnTo>
                    <a:pt x="5074" y="6030"/>
                  </a:lnTo>
                  <a:lnTo>
                    <a:pt x="4910" y="6090"/>
                  </a:lnTo>
                  <a:lnTo>
                    <a:pt x="4734" y="6148"/>
                  </a:lnTo>
                  <a:lnTo>
                    <a:pt x="4546" y="6201"/>
                  </a:lnTo>
                  <a:lnTo>
                    <a:pt x="4346" y="6250"/>
                  </a:lnTo>
                  <a:lnTo>
                    <a:pt x="4135" y="6291"/>
                  </a:lnTo>
                  <a:lnTo>
                    <a:pt x="3913" y="6327"/>
                  </a:lnTo>
                  <a:lnTo>
                    <a:pt x="3679" y="6353"/>
                  </a:lnTo>
                  <a:lnTo>
                    <a:pt x="3433" y="6370"/>
                  </a:lnTo>
                  <a:lnTo>
                    <a:pt x="3176" y="6376"/>
                  </a:lnTo>
                  <a:lnTo>
                    <a:pt x="2908" y="6371"/>
                  </a:lnTo>
                  <a:lnTo>
                    <a:pt x="2629" y="6354"/>
                  </a:lnTo>
                  <a:lnTo>
                    <a:pt x="2338" y="6323"/>
                  </a:lnTo>
                  <a:lnTo>
                    <a:pt x="2038" y="6277"/>
                  </a:lnTo>
                  <a:lnTo>
                    <a:pt x="1725" y="6216"/>
                  </a:lnTo>
                  <a:lnTo>
                    <a:pt x="1402" y="6138"/>
                  </a:lnTo>
                  <a:lnTo>
                    <a:pt x="1067" y="6042"/>
                  </a:lnTo>
                  <a:lnTo>
                    <a:pt x="722" y="5927"/>
                  </a:lnTo>
                  <a:lnTo>
                    <a:pt x="367" y="5793"/>
                  </a:lnTo>
                  <a:lnTo>
                    <a:pt x="0" y="5636"/>
                  </a:lnTo>
                  <a:lnTo>
                    <a:pt x="14" y="5613"/>
                  </a:lnTo>
                  <a:lnTo>
                    <a:pt x="53" y="5543"/>
                  </a:lnTo>
                  <a:lnTo>
                    <a:pt x="80" y="5491"/>
                  </a:lnTo>
                  <a:lnTo>
                    <a:pt x="111" y="5431"/>
                  </a:lnTo>
                  <a:lnTo>
                    <a:pt x="148" y="5360"/>
                  </a:lnTo>
                  <a:lnTo>
                    <a:pt x="187" y="5280"/>
                  </a:lnTo>
                  <a:lnTo>
                    <a:pt x="229" y="5192"/>
                  </a:lnTo>
                  <a:lnTo>
                    <a:pt x="276" y="5095"/>
                  </a:lnTo>
                  <a:lnTo>
                    <a:pt x="323" y="4991"/>
                  </a:lnTo>
                  <a:lnTo>
                    <a:pt x="373" y="4879"/>
                  </a:lnTo>
                  <a:lnTo>
                    <a:pt x="423" y="4761"/>
                  </a:lnTo>
                  <a:lnTo>
                    <a:pt x="474" y="4637"/>
                  </a:lnTo>
                  <a:lnTo>
                    <a:pt x="527" y="4507"/>
                  </a:lnTo>
                  <a:lnTo>
                    <a:pt x="578" y="4370"/>
                  </a:lnTo>
                  <a:lnTo>
                    <a:pt x="629" y="4230"/>
                  </a:lnTo>
                  <a:lnTo>
                    <a:pt x="678" y="4086"/>
                  </a:lnTo>
                  <a:lnTo>
                    <a:pt x="726" y="3937"/>
                  </a:lnTo>
                  <a:lnTo>
                    <a:pt x="772" y="3784"/>
                  </a:lnTo>
                  <a:lnTo>
                    <a:pt x="814" y="3630"/>
                  </a:lnTo>
                  <a:lnTo>
                    <a:pt x="855" y="3471"/>
                  </a:lnTo>
                  <a:lnTo>
                    <a:pt x="890" y="3312"/>
                  </a:lnTo>
                  <a:lnTo>
                    <a:pt x="922" y="3152"/>
                  </a:lnTo>
                  <a:lnTo>
                    <a:pt x="949" y="2989"/>
                  </a:lnTo>
                  <a:lnTo>
                    <a:pt x="972" y="2827"/>
                  </a:lnTo>
                  <a:lnTo>
                    <a:pt x="988" y="2663"/>
                  </a:lnTo>
                  <a:lnTo>
                    <a:pt x="998" y="2501"/>
                  </a:lnTo>
                  <a:lnTo>
                    <a:pt x="1002" y="2339"/>
                  </a:lnTo>
                  <a:lnTo>
                    <a:pt x="998" y="2179"/>
                  </a:lnTo>
                  <a:lnTo>
                    <a:pt x="987" y="2021"/>
                  </a:lnTo>
                  <a:lnTo>
                    <a:pt x="968" y="1865"/>
                  </a:lnTo>
                  <a:lnTo>
                    <a:pt x="961" y="1817"/>
                  </a:lnTo>
                  <a:lnTo>
                    <a:pt x="952" y="1768"/>
                  </a:lnTo>
                  <a:lnTo>
                    <a:pt x="943" y="1721"/>
                  </a:lnTo>
                  <a:lnTo>
                    <a:pt x="933" y="1674"/>
                  </a:lnTo>
                  <a:lnTo>
                    <a:pt x="923" y="1627"/>
                  </a:lnTo>
                  <a:lnTo>
                    <a:pt x="911" y="1581"/>
                  </a:lnTo>
                  <a:lnTo>
                    <a:pt x="898" y="1534"/>
                  </a:lnTo>
                  <a:lnTo>
                    <a:pt x="885" y="1488"/>
                  </a:lnTo>
                  <a:lnTo>
                    <a:pt x="871" y="1443"/>
                  </a:lnTo>
                  <a:lnTo>
                    <a:pt x="855" y="1398"/>
                  </a:lnTo>
                  <a:lnTo>
                    <a:pt x="838" y="1353"/>
                  </a:lnTo>
                  <a:lnTo>
                    <a:pt x="820" y="1309"/>
                  </a:lnTo>
                  <a:lnTo>
                    <a:pt x="802" y="1265"/>
                  </a:lnTo>
                  <a:lnTo>
                    <a:pt x="782" y="1223"/>
                  </a:lnTo>
                  <a:lnTo>
                    <a:pt x="762" y="1179"/>
                  </a:lnTo>
                  <a:lnTo>
                    <a:pt x="740" y="1137"/>
                  </a:lnTo>
                  <a:lnTo>
                    <a:pt x="717" y="1096"/>
                  </a:lnTo>
                  <a:lnTo>
                    <a:pt x="693" y="1054"/>
                  </a:lnTo>
                  <a:lnTo>
                    <a:pt x="668" y="1014"/>
                  </a:lnTo>
                  <a:lnTo>
                    <a:pt x="642" y="973"/>
                  </a:lnTo>
                  <a:lnTo>
                    <a:pt x="615" y="934"/>
                  </a:lnTo>
                  <a:lnTo>
                    <a:pt x="586" y="896"/>
                  </a:lnTo>
                  <a:lnTo>
                    <a:pt x="557" y="857"/>
                  </a:lnTo>
                  <a:lnTo>
                    <a:pt x="526" y="820"/>
                  </a:lnTo>
                  <a:lnTo>
                    <a:pt x="494" y="783"/>
                  </a:lnTo>
                  <a:lnTo>
                    <a:pt x="460" y="746"/>
                  </a:lnTo>
                  <a:lnTo>
                    <a:pt x="426" y="711"/>
                  </a:lnTo>
                  <a:lnTo>
                    <a:pt x="391" y="676"/>
                  </a:lnTo>
                  <a:lnTo>
                    <a:pt x="353" y="642"/>
                  </a:lnTo>
                  <a:lnTo>
                    <a:pt x="315" y="608"/>
                  </a:lnTo>
                  <a:lnTo>
                    <a:pt x="276" y="575"/>
                  </a:lnTo>
                  <a:lnTo>
                    <a:pt x="234" y="543"/>
                  </a:lnTo>
                  <a:lnTo>
                    <a:pt x="264" y="530"/>
                  </a:lnTo>
                  <a:lnTo>
                    <a:pt x="349" y="492"/>
                  </a:lnTo>
                  <a:lnTo>
                    <a:pt x="412" y="467"/>
                  </a:lnTo>
                  <a:lnTo>
                    <a:pt x="487" y="438"/>
                  </a:lnTo>
                  <a:lnTo>
                    <a:pt x="575" y="404"/>
                  </a:lnTo>
                  <a:lnTo>
                    <a:pt x="675" y="370"/>
                  </a:lnTo>
                  <a:lnTo>
                    <a:pt x="786" y="333"/>
                  </a:lnTo>
                  <a:lnTo>
                    <a:pt x="909" y="296"/>
                  </a:lnTo>
                  <a:lnTo>
                    <a:pt x="1042" y="257"/>
                  </a:lnTo>
                  <a:lnTo>
                    <a:pt x="1185" y="219"/>
                  </a:lnTo>
                  <a:lnTo>
                    <a:pt x="1339" y="182"/>
                  </a:lnTo>
                  <a:lnTo>
                    <a:pt x="1502" y="146"/>
                  </a:lnTo>
                  <a:lnTo>
                    <a:pt x="1674" y="113"/>
                  </a:lnTo>
                  <a:lnTo>
                    <a:pt x="1854" y="83"/>
                  </a:lnTo>
                  <a:lnTo>
                    <a:pt x="2043" y="56"/>
                  </a:lnTo>
                  <a:lnTo>
                    <a:pt x="2239" y="34"/>
                  </a:lnTo>
                  <a:lnTo>
                    <a:pt x="2443" y="17"/>
                  </a:lnTo>
                  <a:lnTo>
                    <a:pt x="2654" y="5"/>
                  </a:lnTo>
                  <a:lnTo>
                    <a:pt x="2872" y="0"/>
                  </a:lnTo>
                  <a:lnTo>
                    <a:pt x="3096" y="2"/>
                  </a:lnTo>
                  <a:lnTo>
                    <a:pt x="3325" y="11"/>
                  </a:lnTo>
                  <a:lnTo>
                    <a:pt x="3560" y="29"/>
                  </a:lnTo>
                  <a:lnTo>
                    <a:pt x="3799" y="56"/>
                  </a:lnTo>
                  <a:lnTo>
                    <a:pt x="4043" y="94"/>
                  </a:lnTo>
                  <a:lnTo>
                    <a:pt x="4291" y="141"/>
                  </a:lnTo>
                  <a:lnTo>
                    <a:pt x="4542" y="200"/>
                  </a:lnTo>
                  <a:lnTo>
                    <a:pt x="4797" y="270"/>
                  </a:lnTo>
                  <a:lnTo>
                    <a:pt x="5055" y="353"/>
                  </a:lnTo>
                  <a:lnTo>
                    <a:pt x="5315" y="449"/>
                  </a:lnTo>
                  <a:lnTo>
                    <a:pt x="5577" y="55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3"/>
            <p:cNvSpPr>
              <a:spLocks/>
            </p:cNvSpPr>
            <p:nvPr/>
          </p:nvSpPr>
          <p:spPr bwMode="auto">
            <a:xfrm>
              <a:off x="4067638" y="5565543"/>
              <a:ext cx="874713" cy="165100"/>
            </a:xfrm>
            <a:custGeom>
              <a:avLst/>
              <a:gdLst>
                <a:gd name="T0" fmla="*/ 7691 w 7711"/>
                <a:gd name="T1" fmla="*/ 627 h 1453"/>
                <a:gd name="T2" fmla="*/ 7589 w 7711"/>
                <a:gd name="T3" fmla="*/ 520 h 1453"/>
                <a:gd name="T4" fmla="*/ 7407 w 7711"/>
                <a:gd name="T5" fmla="*/ 421 h 1453"/>
                <a:gd name="T6" fmla="*/ 7150 w 7711"/>
                <a:gd name="T7" fmla="*/ 328 h 1453"/>
                <a:gd name="T8" fmla="*/ 6828 w 7711"/>
                <a:gd name="T9" fmla="*/ 244 h 1453"/>
                <a:gd name="T10" fmla="*/ 6444 w 7711"/>
                <a:gd name="T11" fmla="*/ 171 h 1453"/>
                <a:gd name="T12" fmla="*/ 6007 w 7711"/>
                <a:gd name="T13" fmla="*/ 110 h 1453"/>
                <a:gd name="T14" fmla="*/ 5523 w 7711"/>
                <a:gd name="T15" fmla="*/ 60 h 1453"/>
                <a:gd name="T16" fmla="*/ 4997 w 7711"/>
                <a:gd name="T17" fmla="*/ 25 h 1453"/>
                <a:gd name="T18" fmla="*/ 4437 w 7711"/>
                <a:gd name="T19" fmla="*/ 5 h 1453"/>
                <a:gd name="T20" fmla="*/ 3851 w 7711"/>
                <a:gd name="T21" fmla="*/ 1 h 1453"/>
                <a:gd name="T22" fmla="*/ 3264 w 7711"/>
                <a:gd name="T23" fmla="*/ 12 h 1453"/>
                <a:gd name="T24" fmla="*/ 2705 w 7711"/>
                <a:gd name="T25" fmla="*/ 38 h 1453"/>
                <a:gd name="T26" fmla="*/ 2179 w 7711"/>
                <a:gd name="T27" fmla="*/ 81 h 1453"/>
                <a:gd name="T28" fmla="*/ 1695 w 7711"/>
                <a:gd name="T29" fmla="*/ 135 h 1453"/>
                <a:gd name="T30" fmla="*/ 1258 w 7711"/>
                <a:gd name="T31" fmla="*/ 203 h 1453"/>
                <a:gd name="T32" fmla="*/ 875 w 7711"/>
                <a:gd name="T33" fmla="*/ 281 h 1453"/>
                <a:gd name="T34" fmla="*/ 553 w 7711"/>
                <a:gd name="T35" fmla="*/ 368 h 1453"/>
                <a:gd name="T36" fmla="*/ 298 w 7711"/>
                <a:gd name="T37" fmla="*/ 465 h 1453"/>
                <a:gd name="T38" fmla="*/ 118 w 7711"/>
                <a:gd name="T39" fmla="*/ 567 h 1453"/>
                <a:gd name="T40" fmla="*/ 18 w 7711"/>
                <a:gd name="T41" fmla="*/ 676 h 1453"/>
                <a:gd name="T42" fmla="*/ 5 w 7711"/>
                <a:gd name="T43" fmla="*/ 788 h 1453"/>
                <a:gd name="T44" fmla="*/ 78 w 7711"/>
                <a:gd name="T45" fmla="*/ 897 h 1453"/>
                <a:gd name="T46" fmla="*/ 234 w 7711"/>
                <a:gd name="T47" fmla="*/ 1000 h 1453"/>
                <a:gd name="T48" fmla="*/ 466 w 7711"/>
                <a:gd name="T49" fmla="*/ 1094 h 1453"/>
                <a:gd name="T50" fmla="*/ 767 w 7711"/>
                <a:gd name="T51" fmla="*/ 1181 h 1453"/>
                <a:gd name="T52" fmla="*/ 1131 w 7711"/>
                <a:gd name="T53" fmla="*/ 1258 h 1453"/>
                <a:gd name="T54" fmla="*/ 1552 w 7711"/>
                <a:gd name="T55" fmla="*/ 1324 h 1453"/>
                <a:gd name="T56" fmla="*/ 2021 w 7711"/>
                <a:gd name="T57" fmla="*/ 1377 h 1453"/>
                <a:gd name="T58" fmla="*/ 2533 w 7711"/>
                <a:gd name="T59" fmla="*/ 1417 h 1453"/>
                <a:gd name="T60" fmla="*/ 3083 w 7711"/>
                <a:gd name="T61" fmla="*/ 1443 h 1453"/>
                <a:gd name="T62" fmla="*/ 3661 w 7711"/>
                <a:gd name="T63" fmla="*/ 1453 h 1453"/>
                <a:gd name="T64" fmla="*/ 4254 w 7711"/>
                <a:gd name="T65" fmla="*/ 1447 h 1453"/>
                <a:gd name="T66" fmla="*/ 4825 w 7711"/>
                <a:gd name="T67" fmla="*/ 1424 h 1453"/>
                <a:gd name="T68" fmla="*/ 5363 w 7711"/>
                <a:gd name="T69" fmla="*/ 1388 h 1453"/>
                <a:gd name="T70" fmla="*/ 5862 w 7711"/>
                <a:gd name="T71" fmla="*/ 1337 h 1453"/>
                <a:gd name="T72" fmla="*/ 6315 w 7711"/>
                <a:gd name="T73" fmla="*/ 1274 h 1453"/>
                <a:gd name="T74" fmla="*/ 6716 w 7711"/>
                <a:gd name="T75" fmla="*/ 1199 h 1453"/>
                <a:gd name="T76" fmla="*/ 7059 w 7711"/>
                <a:gd name="T77" fmla="*/ 1115 h 1453"/>
                <a:gd name="T78" fmla="*/ 7336 w 7711"/>
                <a:gd name="T79" fmla="*/ 1021 h 1453"/>
                <a:gd name="T80" fmla="*/ 7542 w 7711"/>
                <a:gd name="T81" fmla="*/ 920 h 1453"/>
                <a:gd name="T82" fmla="*/ 7669 w 7711"/>
                <a:gd name="T83" fmla="*/ 814 h 1453"/>
                <a:gd name="T84" fmla="*/ 7711 w 7711"/>
                <a:gd name="T85" fmla="*/ 702 h 1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11" h="1453">
                  <a:moveTo>
                    <a:pt x="7711" y="702"/>
                  </a:moveTo>
                  <a:lnTo>
                    <a:pt x="7706" y="665"/>
                  </a:lnTo>
                  <a:lnTo>
                    <a:pt x="7691" y="627"/>
                  </a:lnTo>
                  <a:lnTo>
                    <a:pt x="7666" y="591"/>
                  </a:lnTo>
                  <a:lnTo>
                    <a:pt x="7633" y="556"/>
                  </a:lnTo>
                  <a:lnTo>
                    <a:pt x="7589" y="520"/>
                  </a:lnTo>
                  <a:lnTo>
                    <a:pt x="7537" y="486"/>
                  </a:lnTo>
                  <a:lnTo>
                    <a:pt x="7476" y="453"/>
                  </a:lnTo>
                  <a:lnTo>
                    <a:pt x="7407" y="421"/>
                  </a:lnTo>
                  <a:lnTo>
                    <a:pt x="7329" y="388"/>
                  </a:lnTo>
                  <a:lnTo>
                    <a:pt x="7244" y="358"/>
                  </a:lnTo>
                  <a:lnTo>
                    <a:pt x="7150" y="328"/>
                  </a:lnTo>
                  <a:lnTo>
                    <a:pt x="7051" y="298"/>
                  </a:lnTo>
                  <a:lnTo>
                    <a:pt x="6943" y="271"/>
                  </a:lnTo>
                  <a:lnTo>
                    <a:pt x="6828" y="244"/>
                  </a:lnTo>
                  <a:lnTo>
                    <a:pt x="6707" y="219"/>
                  </a:lnTo>
                  <a:lnTo>
                    <a:pt x="6579" y="195"/>
                  </a:lnTo>
                  <a:lnTo>
                    <a:pt x="6444" y="171"/>
                  </a:lnTo>
                  <a:lnTo>
                    <a:pt x="6304" y="149"/>
                  </a:lnTo>
                  <a:lnTo>
                    <a:pt x="6158" y="129"/>
                  </a:lnTo>
                  <a:lnTo>
                    <a:pt x="6007" y="110"/>
                  </a:lnTo>
                  <a:lnTo>
                    <a:pt x="5850" y="92"/>
                  </a:lnTo>
                  <a:lnTo>
                    <a:pt x="5689" y="76"/>
                  </a:lnTo>
                  <a:lnTo>
                    <a:pt x="5523" y="60"/>
                  </a:lnTo>
                  <a:lnTo>
                    <a:pt x="5351" y="47"/>
                  </a:lnTo>
                  <a:lnTo>
                    <a:pt x="5177" y="35"/>
                  </a:lnTo>
                  <a:lnTo>
                    <a:pt x="4997" y="25"/>
                  </a:lnTo>
                  <a:lnTo>
                    <a:pt x="4815" y="17"/>
                  </a:lnTo>
                  <a:lnTo>
                    <a:pt x="4628" y="10"/>
                  </a:lnTo>
                  <a:lnTo>
                    <a:pt x="4437" y="5"/>
                  </a:lnTo>
                  <a:lnTo>
                    <a:pt x="4245" y="2"/>
                  </a:lnTo>
                  <a:lnTo>
                    <a:pt x="4049" y="0"/>
                  </a:lnTo>
                  <a:lnTo>
                    <a:pt x="3851" y="1"/>
                  </a:lnTo>
                  <a:lnTo>
                    <a:pt x="3653" y="3"/>
                  </a:lnTo>
                  <a:lnTo>
                    <a:pt x="3457" y="6"/>
                  </a:lnTo>
                  <a:lnTo>
                    <a:pt x="3264" y="12"/>
                  </a:lnTo>
                  <a:lnTo>
                    <a:pt x="3075" y="19"/>
                  </a:lnTo>
                  <a:lnTo>
                    <a:pt x="2888" y="28"/>
                  </a:lnTo>
                  <a:lnTo>
                    <a:pt x="2705" y="38"/>
                  </a:lnTo>
                  <a:lnTo>
                    <a:pt x="2526" y="51"/>
                  </a:lnTo>
                  <a:lnTo>
                    <a:pt x="2351" y="64"/>
                  </a:lnTo>
                  <a:lnTo>
                    <a:pt x="2179" y="81"/>
                  </a:lnTo>
                  <a:lnTo>
                    <a:pt x="2014" y="97"/>
                  </a:lnTo>
                  <a:lnTo>
                    <a:pt x="1851" y="116"/>
                  </a:lnTo>
                  <a:lnTo>
                    <a:pt x="1695" y="135"/>
                  </a:lnTo>
                  <a:lnTo>
                    <a:pt x="1544" y="156"/>
                  </a:lnTo>
                  <a:lnTo>
                    <a:pt x="1399" y="179"/>
                  </a:lnTo>
                  <a:lnTo>
                    <a:pt x="1258" y="203"/>
                  </a:lnTo>
                  <a:lnTo>
                    <a:pt x="1124" y="228"/>
                  </a:lnTo>
                  <a:lnTo>
                    <a:pt x="996" y="254"/>
                  </a:lnTo>
                  <a:lnTo>
                    <a:pt x="875" y="281"/>
                  </a:lnTo>
                  <a:lnTo>
                    <a:pt x="761" y="310"/>
                  </a:lnTo>
                  <a:lnTo>
                    <a:pt x="653" y="339"/>
                  </a:lnTo>
                  <a:lnTo>
                    <a:pt x="553" y="368"/>
                  </a:lnTo>
                  <a:lnTo>
                    <a:pt x="461" y="399"/>
                  </a:lnTo>
                  <a:lnTo>
                    <a:pt x="376" y="432"/>
                  </a:lnTo>
                  <a:lnTo>
                    <a:pt x="298" y="465"/>
                  </a:lnTo>
                  <a:lnTo>
                    <a:pt x="230" y="498"/>
                  </a:lnTo>
                  <a:lnTo>
                    <a:pt x="169" y="533"/>
                  </a:lnTo>
                  <a:lnTo>
                    <a:pt x="118" y="567"/>
                  </a:lnTo>
                  <a:lnTo>
                    <a:pt x="75" y="603"/>
                  </a:lnTo>
                  <a:lnTo>
                    <a:pt x="42" y="639"/>
                  </a:lnTo>
                  <a:lnTo>
                    <a:pt x="18" y="676"/>
                  </a:lnTo>
                  <a:lnTo>
                    <a:pt x="4" y="713"/>
                  </a:lnTo>
                  <a:lnTo>
                    <a:pt x="0" y="750"/>
                  </a:lnTo>
                  <a:lnTo>
                    <a:pt x="5" y="788"/>
                  </a:lnTo>
                  <a:lnTo>
                    <a:pt x="19" y="825"/>
                  </a:lnTo>
                  <a:lnTo>
                    <a:pt x="44" y="861"/>
                  </a:lnTo>
                  <a:lnTo>
                    <a:pt x="78" y="897"/>
                  </a:lnTo>
                  <a:lnTo>
                    <a:pt x="121" y="932"/>
                  </a:lnTo>
                  <a:lnTo>
                    <a:pt x="173" y="966"/>
                  </a:lnTo>
                  <a:lnTo>
                    <a:pt x="234" y="1000"/>
                  </a:lnTo>
                  <a:lnTo>
                    <a:pt x="303" y="1032"/>
                  </a:lnTo>
                  <a:lnTo>
                    <a:pt x="381" y="1064"/>
                  </a:lnTo>
                  <a:lnTo>
                    <a:pt x="466" y="1094"/>
                  </a:lnTo>
                  <a:lnTo>
                    <a:pt x="559" y="1125"/>
                  </a:lnTo>
                  <a:lnTo>
                    <a:pt x="659" y="1154"/>
                  </a:lnTo>
                  <a:lnTo>
                    <a:pt x="767" y="1181"/>
                  </a:lnTo>
                  <a:lnTo>
                    <a:pt x="882" y="1208"/>
                  </a:lnTo>
                  <a:lnTo>
                    <a:pt x="1003" y="1234"/>
                  </a:lnTo>
                  <a:lnTo>
                    <a:pt x="1131" y="1258"/>
                  </a:lnTo>
                  <a:lnTo>
                    <a:pt x="1265" y="1281"/>
                  </a:lnTo>
                  <a:lnTo>
                    <a:pt x="1406" y="1303"/>
                  </a:lnTo>
                  <a:lnTo>
                    <a:pt x="1552" y="1324"/>
                  </a:lnTo>
                  <a:lnTo>
                    <a:pt x="1703" y="1344"/>
                  </a:lnTo>
                  <a:lnTo>
                    <a:pt x="1860" y="1361"/>
                  </a:lnTo>
                  <a:lnTo>
                    <a:pt x="2021" y="1377"/>
                  </a:lnTo>
                  <a:lnTo>
                    <a:pt x="2187" y="1392"/>
                  </a:lnTo>
                  <a:lnTo>
                    <a:pt x="2359" y="1405"/>
                  </a:lnTo>
                  <a:lnTo>
                    <a:pt x="2533" y="1417"/>
                  </a:lnTo>
                  <a:lnTo>
                    <a:pt x="2713" y="1427"/>
                  </a:lnTo>
                  <a:lnTo>
                    <a:pt x="2896" y="1436"/>
                  </a:lnTo>
                  <a:lnTo>
                    <a:pt x="3083" y="1443"/>
                  </a:lnTo>
                  <a:lnTo>
                    <a:pt x="3273" y="1448"/>
                  </a:lnTo>
                  <a:lnTo>
                    <a:pt x="3465" y="1451"/>
                  </a:lnTo>
                  <a:lnTo>
                    <a:pt x="3661" y="1453"/>
                  </a:lnTo>
                  <a:lnTo>
                    <a:pt x="3860" y="1452"/>
                  </a:lnTo>
                  <a:lnTo>
                    <a:pt x="4058" y="1450"/>
                  </a:lnTo>
                  <a:lnTo>
                    <a:pt x="4254" y="1447"/>
                  </a:lnTo>
                  <a:lnTo>
                    <a:pt x="4448" y="1441"/>
                  </a:lnTo>
                  <a:lnTo>
                    <a:pt x="4638" y="1433"/>
                  </a:lnTo>
                  <a:lnTo>
                    <a:pt x="4825" y="1424"/>
                  </a:lnTo>
                  <a:lnTo>
                    <a:pt x="5008" y="1414"/>
                  </a:lnTo>
                  <a:lnTo>
                    <a:pt x="5188" y="1402"/>
                  </a:lnTo>
                  <a:lnTo>
                    <a:pt x="5363" y="1388"/>
                  </a:lnTo>
                  <a:lnTo>
                    <a:pt x="5534" y="1373"/>
                  </a:lnTo>
                  <a:lnTo>
                    <a:pt x="5700" y="1356"/>
                  </a:lnTo>
                  <a:lnTo>
                    <a:pt x="5862" y="1337"/>
                  </a:lnTo>
                  <a:lnTo>
                    <a:pt x="6018" y="1317"/>
                  </a:lnTo>
                  <a:lnTo>
                    <a:pt x="6169" y="1296"/>
                  </a:lnTo>
                  <a:lnTo>
                    <a:pt x="6315" y="1274"/>
                  </a:lnTo>
                  <a:lnTo>
                    <a:pt x="6455" y="1250"/>
                  </a:lnTo>
                  <a:lnTo>
                    <a:pt x="6589" y="1225"/>
                  </a:lnTo>
                  <a:lnTo>
                    <a:pt x="6716" y="1199"/>
                  </a:lnTo>
                  <a:lnTo>
                    <a:pt x="6837" y="1172"/>
                  </a:lnTo>
                  <a:lnTo>
                    <a:pt x="6952" y="1144"/>
                  </a:lnTo>
                  <a:lnTo>
                    <a:pt x="7059" y="1115"/>
                  </a:lnTo>
                  <a:lnTo>
                    <a:pt x="7159" y="1084"/>
                  </a:lnTo>
                  <a:lnTo>
                    <a:pt x="7251" y="1053"/>
                  </a:lnTo>
                  <a:lnTo>
                    <a:pt x="7336" y="1021"/>
                  </a:lnTo>
                  <a:lnTo>
                    <a:pt x="7413" y="989"/>
                  </a:lnTo>
                  <a:lnTo>
                    <a:pt x="7481" y="954"/>
                  </a:lnTo>
                  <a:lnTo>
                    <a:pt x="7542" y="920"/>
                  </a:lnTo>
                  <a:lnTo>
                    <a:pt x="7592" y="886"/>
                  </a:lnTo>
                  <a:lnTo>
                    <a:pt x="7636" y="849"/>
                  </a:lnTo>
                  <a:lnTo>
                    <a:pt x="7669" y="814"/>
                  </a:lnTo>
                  <a:lnTo>
                    <a:pt x="7692" y="777"/>
                  </a:lnTo>
                  <a:lnTo>
                    <a:pt x="7706" y="739"/>
                  </a:lnTo>
                  <a:lnTo>
                    <a:pt x="7711" y="70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4"/>
            <p:cNvSpPr>
              <a:spLocks/>
            </p:cNvSpPr>
            <p:nvPr/>
          </p:nvSpPr>
          <p:spPr bwMode="auto">
            <a:xfrm>
              <a:off x="4234326" y="5575068"/>
              <a:ext cx="539750" cy="120650"/>
            </a:xfrm>
            <a:custGeom>
              <a:avLst/>
              <a:gdLst>
                <a:gd name="T0" fmla="*/ 4749 w 4763"/>
                <a:gd name="T1" fmla="*/ 461 h 1064"/>
                <a:gd name="T2" fmla="*/ 4684 w 4763"/>
                <a:gd name="T3" fmla="*/ 382 h 1064"/>
                <a:gd name="T4" fmla="*/ 4571 w 4763"/>
                <a:gd name="T5" fmla="*/ 308 h 1064"/>
                <a:gd name="T6" fmla="*/ 4413 w 4763"/>
                <a:gd name="T7" fmla="*/ 240 h 1064"/>
                <a:gd name="T8" fmla="*/ 4213 w 4763"/>
                <a:gd name="T9" fmla="*/ 179 h 1064"/>
                <a:gd name="T10" fmla="*/ 3976 w 4763"/>
                <a:gd name="T11" fmla="*/ 126 h 1064"/>
                <a:gd name="T12" fmla="*/ 3707 w 4763"/>
                <a:gd name="T13" fmla="*/ 80 h 1064"/>
                <a:gd name="T14" fmla="*/ 3408 w 4763"/>
                <a:gd name="T15" fmla="*/ 45 h 1064"/>
                <a:gd name="T16" fmla="*/ 3084 w 4763"/>
                <a:gd name="T17" fmla="*/ 19 h 1064"/>
                <a:gd name="T18" fmla="*/ 2740 w 4763"/>
                <a:gd name="T19" fmla="*/ 4 h 1064"/>
                <a:gd name="T20" fmla="*/ 2377 w 4763"/>
                <a:gd name="T21" fmla="*/ 0 h 1064"/>
                <a:gd name="T22" fmla="*/ 2014 w 4763"/>
                <a:gd name="T23" fmla="*/ 8 h 1064"/>
                <a:gd name="T24" fmla="*/ 1669 w 4763"/>
                <a:gd name="T25" fmla="*/ 28 h 1064"/>
                <a:gd name="T26" fmla="*/ 1346 w 4763"/>
                <a:gd name="T27" fmla="*/ 58 h 1064"/>
                <a:gd name="T28" fmla="*/ 1048 w 4763"/>
                <a:gd name="T29" fmla="*/ 97 h 1064"/>
                <a:gd name="T30" fmla="*/ 779 w 4763"/>
                <a:gd name="T31" fmla="*/ 147 h 1064"/>
                <a:gd name="T32" fmla="*/ 543 w 4763"/>
                <a:gd name="T33" fmla="*/ 203 h 1064"/>
                <a:gd name="T34" fmla="*/ 344 w 4763"/>
                <a:gd name="T35" fmla="*/ 267 h 1064"/>
                <a:gd name="T36" fmla="*/ 187 w 4763"/>
                <a:gd name="T37" fmla="*/ 338 h 1064"/>
                <a:gd name="T38" fmla="*/ 75 w 4763"/>
                <a:gd name="T39" fmla="*/ 412 h 1064"/>
                <a:gd name="T40" fmla="*/ 12 w 4763"/>
                <a:gd name="T41" fmla="*/ 492 h 1064"/>
                <a:gd name="T42" fmla="*/ 3 w 4763"/>
                <a:gd name="T43" fmla="*/ 575 h 1064"/>
                <a:gd name="T44" fmla="*/ 51 w 4763"/>
                <a:gd name="T45" fmla="*/ 653 h 1064"/>
                <a:gd name="T46" fmla="*/ 148 w 4763"/>
                <a:gd name="T47" fmla="*/ 728 h 1064"/>
                <a:gd name="T48" fmla="*/ 292 w 4763"/>
                <a:gd name="T49" fmla="*/ 798 h 1064"/>
                <a:gd name="T50" fmla="*/ 478 w 4763"/>
                <a:gd name="T51" fmla="*/ 861 h 1064"/>
                <a:gd name="T52" fmla="*/ 703 w 4763"/>
                <a:gd name="T53" fmla="*/ 918 h 1064"/>
                <a:gd name="T54" fmla="*/ 962 w 4763"/>
                <a:gd name="T55" fmla="*/ 966 h 1064"/>
                <a:gd name="T56" fmla="*/ 1252 w 4763"/>
                <a:gd name="T57" fmla="*/ 1005 h 1064"/>
                <a:gd name="T58" fmla="*/ 1568 w 4763"/>
                <a:gd name="T59" fmla="*/ 1036 h 1064"/>
                <a:gd name="T60" fmla="*/ 1905 w 4763"/>
                <a:gd name="T61" fmla="*/ 1056 h 1064"/>
                <a:gd name="T62" fmla="*/ 2262 w 4763"/>
                <a:gd name="T63" fmla="*/ 1064 h 1064"/>
                <a:gd name="T64" fmla="*/ 2629 w 4763"/>
                <a:gd name="T65" fmla="*/ 1059 h 1064"/>
                <a:gd name="T66" fmla="*/ 2980 w 4763"/>
                <a:gd name="T67" fmla="*/ 1043 h 1064"/>
                <a:gd name="T68" fmla="*/ 3310 w 4763"/>
                <a:gd name="T69" fmla="*/ 1017 h 1064"/>
                <a:gd name="T70" fmla="*/ 3618 w 4763"/>
                <a:gd name="T71" fmla="*/ 979 h 1064"/>
                <a:gd name="T72" fmla="*/ 3897 w 4763"/>
                <a:gd name="T73" fmla="*/ 934 h 1064"/>
                <a:gd name="T74" fmla="*/ 4144 w 4763"/>
                <a:gd name="T75" fmla="*/ 879 h 1064"/>
                <a:gd name="T76" fmla="*/ 4356 w 4763"/>
                <a:gd name="T77" fmla="*/ 818 h 1064"/>
                <a:gd name="T78" fmla="*/ 4528 w 4763"/>
                <a:gd name="T79" fmla="*/ 749 h 1064"/>
                <a:gd name="T80" fmla="*/ 4656 w 4763"/>
                <a:gd name="T81" fmla="*/ 676 h 1064"/>
                <a:gd name="T82" fmla="*/ 4734 w 4763"/>
                <a:gd name="T83" fmla="*/ 598 h 1064"/>
                <a:gd name="T84" fmla="*/ 4763 w 4763"/>
                <a:gd name="T85" fmla="*/ 51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63" h="1064">
                  <a:moveTo>
                    <a:pt x="4763" y="515"/>
                  </a:moveTo>
                  <a:lnTo>
                    <a:pt x="4759" y="488"/>
                  </a:lnTo>
                  <a:lnTo>
                    <a:pt x="4749" y="461"/>
                  </a:lnTo>
                  <a:lnTo>
                    <a:pt x="4732" y="433"/>
                  </a:lnTo>
                  <a:lnTo>
                    <a:pt x="4711" y="407"/>
                  </a:lnTo>
                  <a:lnTo>
                    <a:pt x="4684" y="382"/>
                  </a:lnTo>
                  <a:lnTo>
                    <a:pt x="4652" y="357"/>
                  </a:lnTo>
                  <a:lnTo>
                    <a:pt x="4613" y="331"/>
                  </a:lnTo>
                  <a:lnTo>
                    <a:pt x="4571" y="308"/>
                  </a:lnTo>
                  <a:lnTo>
                    <a:pt x="4523" y="284"/>
                  </a:lnTo>
                  <a:lnTo>
                    <a:pt x="4470" y="262"/>
                  </a:lnTo>
                  <a:lnTo>
                    <a:pt x="4413" y="240"/>
                  </a:lnTo>
                  <a:lnTo>
                    <a:pt x="4350" y="219"/>
                  </a:lnTo>
                  <a:lnTo>
                    <a:pt x="4284" y="198"/>
                  </a:lnTo>
                  <a:lnTo>
                    <a:pt x="4213" y="179"/>
                  </a:lnTo>
                  <a:lnTo>
                    <a:pt x="4138" y="160"/>
                  </a:lnTo>
                  <a:lnTo>
                    <a:pt x="4059" y="143"/>
                  </a:lnTo>
                  <a:lnTo>
                    <a:pt x="3976" y="126"/>
                  </a:lnTo>
                  <a:lnTo>
                    <a:pt x="3890" y="110"/>
                  </a:lnTo>
                  <a:lnTo>
                    <a:pt x="3801" y="94"/>
                  </a:lnTo>
                  <a:lnTo>
                    <a:pt x="3707" y="80"/>
                  </a:lnTo>
                  <a:lnTo>
                    <a:pt x="3610" y="67"/>
                  </a:lnTo>
                  <a:lnTo>
                    <a:pt x="3511" y="55"/>
                  </a:lnTo>
                  <a:lnTo>
                    <a:pt x="3408" y="45"/>
                  </a:lnTo>
                  <a:lnTo>
                    <a:pt x="3302" y="35"/>
                  </a:lnTo>
                  <a:lnTo>
                    <a:pt x="3194" y="26"/>
                  </a:lnTo>
                  <a:lnTo>
                    <a:pt x="3084" y="19"/>
                  </a:lnTo>
                  <a:lnTo>
                    <a:pt x="2971" y="13"/>
                  </a:lnTo>
                  <a:lnTo>
                    <a:pt x="2857" y="7"/>
                  </a:lnTo>
                  <a:lnTo>
                    <a:pt x="2740" y="4"/>
                  </a:lnTo>
                  <a:lnTo>
                    <a:pt x="2621" y="1"/>
                  </a:lnTo>
                  <a:lnTo>
                    <a:pt x="2499" y="0"/>
                  </a:lnTo>
                  <a:lnTo>
                    <a:pt x="2377" y="0"/>
                  </a:lnTo>
                  <a:lnTo>
                    <a:pt x="2254" y="1"/>
                  </a:lnTo>
                  <a:lnTo>
                    <a:pt x="2133" y="4"/>
                  </a:lnTo>
                  <a:lnTo>
                    <a:pt x="2014" y="8"/>
                  </a:lnTo>
                  <a:lnTo>
                    <a:pt x="1897" y="13"/>
                  </a:lnTo>
                  <a:lnTo>
                    <a:pt x="1782" y="20"/>
                  </a:lnTo>
                  <a:lnTo>
                    <a:pt x="1669" y="28"/>
                  </a:lnTo>
                  <a:lnTo>
                    <a:pt x="1559" y="37"/>
                  </a:lnTo>
                  <a:lnTo>
                    <a:pt x="1452" y="47"/>
                  </a:lnTo>
                  <a:lnTo>
                    <a:pt x="1346" y="58"/>
                  </a:lnTo>
                  <a:lnTo>
                    <a:pt x="1244" y="70"/>
                  </a:lnTo>
                  <a:lnTo>
                    <a:pt x="1144" y="83"/>
                  </a:lnTo>
                  <a:lnTo>
                    <a:pt x="1048" y="97"/>
                  </a:lnTo>
                  <a:lnTo>
                    <a:pt x="954" y="114"/>
                  </a:lnTo>
                  <a:lnTo>
                    <a:pt x="865" y="130"/>
                  </a:lnTo>
                  <a:lnTo>
                    <a:pt x="779" y="147"/>
                  </a:lnTo>
                  <a:lnTo>
                    <a:pt x="696" y="165"/>
                  </a:lnTo>
                  <a:lnTo>
                    <a:pt x="617" y="184"/>
                  </a:lnTo>
                  <a:lnTo>
                    <a:pt x="543" y="203"/>
                  </a:lnTo>
                  <a:lnTo>
                    <a:pt x="472" y="224"/>
                  </a:lnTo>
                  <a:lnTo>
                    <a:pt x="406" y="246"/>
                  </a:lnTo>
                  <a:lnTo>
                    <a:pt x="344" y="267"/>
                  </a:lnTo>
                  <a:lnTo>
                    <a:pt x="287" y="290"/>
                  </a:lnTo>
                  <a:lnTo>
                    <a:pt x="234" y="313"/>
                  </a:lnTo>
                  <a:lnTo>
                    <a:pt x="187" y="338"/>
                  </a:lnTo>
                  <a:lnTo>
                    <a:pt x="144" y="362"/>
                  </a:lnTo>
                  <a:lnTo>
                    <a:pt x="107" y="387"/>
                  </a:lnTo>
                  <a:lnTo>
                    <a:pt x="75" y="412"/>
                  </a:lnTo>
                  <a:lnTo>
                    <a:pt x="49" y="438"/>
                  </a:lnTo>
                  <a:lnTo>
                    <a:pt x="27" y="466"/>
                  </a:lnTo>
                  <a:lnTo>
                    <a:pt x="12" y="492"/>
                  </a:lnTo>
                  <a:lnTo>
                    <a:pt x="3" y="520"/>
                  </a:lnTo>
                  <a:lnTo>
                    <a:pt x="0" y="547"/>
                  </a:lnTo>
                  <a:lnTo>
                    <a:pt x="3" y="575"/>
                  </a:lnTo>
                  <a:lnTo>
                    <a:pt x="13" y="601"/>
                  </a:lnTo>
                  <a:lnTo>
                    <a:pt x="29" y="627"/>
                  </a:lnTo>
                  <a:lnTo>
                    <a:pt x="51" y="653"/>
                  </a:lnTo>
                  <a:lnTo>
                    <a:pt x="78" y="679"/>
                  </a:lnTo>
                  <a:lnTo>
                    <a:pt x="110" y="704"/>
                  </a:lnTo>
                  <a:lnTo>
                    <a:pt x="148" y="728"/>
                  </a:lnTo>
                  <a:lnTo>
                    <a:pt x="191" y="752"/>
                  </a:lnTo>
                  <a:lnTo>
                    <a:pt x="239" y="775"/>
                  </a:lnTo>
                  <a:lnTo>
                    <a:pt x="292" y="798"/>
                  </a:lnTo>
                  <a:lnTo>
                    <a:pt x="349" y="820"/>
                  </a:lnTo>
                  <a:lnTo>
                    <a:pt x="412" y="841"/>
                  </a:lnTo>
                  <a:lnTo>
                    <a:pt x="478" y="861"/>
                  </a:lnTo>
                  <a:lnTo>
                    <a:pt x="549" y="880"/>
                  </a:lnTo>
                  <a:lnTo>
                    <a:pt x="624" y="899"/>
                  </a:lnTo>
                  <a:lnTo>
                    <a:pt x="703" y="918"/>
                  </a:lnTo>
                  <a:lnTo>
                    <a:pt x="786" y="935"/>
                  </a:lnTo>
                  <a:lnTo>
                    <a:pt x="872" y="951"/>
                  </a:lnTo>
                  <a:lnTo>
                    <a:pt x="962" y="966"/>
                  </a:lnTo>
                  <a:lnTo>
                    <a:pt x="1055" y="980"/>
                  </a:lnTo>
                  <a:lnTo>
                    <a:pt x="1152" y="993"/>
                  </a:lnTo>
                  <a:lnTo>
                    <a:pt x="1252" y="1005"/>
                  </a:lnTo>
                  <a:lnTo>
                    <a:pt x="1354" y="1018"/>
                  </a:lnTo>
                  <a:lnTo>
                    <a:pt x="1460" y="1027"/>
                  </a:lnTo>
                  <a:lnTo>
                    <a:pt x="1568" y="1036"/>
                  </a:lnTo>
                  <a:lnTo>
                    <a:pt x="1677" y="1044"/>
                  </a:lnTo>
                  <a:lnTo>
                    <a:pt x="1790" y="1050"/>
                  </a:lnTo>
                  <a:lnTo>
                    <a:pt x="1905" y="1056"/>
                  </a:lnTo>
                  <a:lnTo>
                    <a:pt x="2022" y="1060"/>
                  </a:lnTo>
                  <a:lnTo>
                    <a:pt x="2141" y="1062"/>
                  </a:lnTo>
                  <a:lnTo>
                    <a:pt x="2262" y="1064"/>
                  </a:lnTo>
                  <a:lnTo>
                    <a:pt x="2386" y="1063"/>
                  </a:lnTo>
                  <a:lnTo>
                    <a:pt x="2508" y="1062"/>
                  </a:lnTo>
                  <a:lnTo>
                    <a:pt x="2629" y="1059"/>
                  </a:lnTo>
                  <a:lnTo>
                    <a:pt x="2748" y="1055"/>
                  </a:lnTo>
                  <a:lnTo>
                    <a:pt x="2865" y="1050"/>
                  </a:lnTo>
                  <a:lnTo>
                    <a:pt x="2980" y="1043"/>
                  </a:lnTo>
                  <a:lnTo>
                    <a:pt x="3093" y="1036"/>
                  </a:lnTo>
                  <a:lnTo>
                    <a:pt x="3202" y="1027"/>
                  </a:lnTo>
                  <a:lnTo>
                    <a:pt x="3310" y="1017"/>
                  </a:lnTo>
                  <a:lnTo>
                    <a:pt x="3416" y="1005"/>
                  </a:lnTo>
                  <a:lnTo>
                    <a:pt x="3518" y="993"/>
                  </a:lnTo>
                  <a:lnTo>
                    <a:pt x="3618" y="979"/>
                  </a:lnTo>
                  <a:lnTo>
                    <a:pt x="3715" y="965"/>
                  </a:lnTo>
                  <a:lnTo>
                    <a:pt x="3808" y="950"/>
                  </a:lnTo>
                  <a:lnTo>
                    <a:pt x="3897" y="934"/>
                  </a:lnTo>
                  <a:lnTo>
                    <a:pt x="3984" y="917"/>
                  </a:lnTo>
                  <a:lnTo>
                    <a:pt x="4066" y="898"/>
                  </a:lnTo>
                  <a:lnTo>
                    <a:pt x="4144" y="879"/>
                  </a:lnTo>
                  <a:lnTo>
                    <a:pt x="4219" y="859"/>
                  </a:lnTo>
                  <a:lnTo>
                    <a:pt x="4290" y="839"/>
                  </a:lnTo>
                  <a:lnTo>
                    <a:pt x="4356" y="818"/>
                  </a:lnTo>
                  <a:lnTo>
                    <a:pt x="4418" y="796"/>
                  </a:lnTo>
                  <a:lnTo>
                    <a:pt x="4475" y="773"/>
                  </a:lnTo>
                  <a:lnTo>
                    <a:pt x="4528" y="749"/>
                  </a:lnTo>
                  <a:lnTo>
                    <a:pt x="4575" y="726"/>
                  </a:lnTo>
                  <a:lnTo>
                    <a:pt x="4618" y="701"/>
                  </a:lnTo>
                  <a:lnTo>
                    <a:pt x="4656" y="676"/>
                  </a:lnTo>
                  <a:lnTo>
                    <a:pt x="4687" y="650"/>
                  </a:lnTo>
                  <a:lnTo>
                    <a:pt x="4714" y="624"/>
                  </a:lnTo>
                  <a:lnTo>
                    <a:pt x="4734" y="598"/>
                  </a:lnTo>
                  <a:lnTo>
                    <a:pt x="4750" y="571"/>
                  </a:lnTo>
                  <a:lnTo>
                    <a:pt x="4759" y="543"/>
                  </a:lnTo>
                  <a:lnTo>
                    <a:pt x="4763" y="515"/>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5"/>
            <p:cNvSpPr>
              <a:spLocks/>
            </p:cNvSpPr>
            <p:nvPr/>
          </p:nvSpPr>
          <p:spPr bwMode="auto">
            <a:xfrm>
              <a:off x="4256551" y="5821131"/>
              <a:ext cx="558800" cy="446087"/>
            </a:xfrm>
            <a:custGeom>
              <a:avLst/>
              <a:gdLst>
                <a:gd name="T0" fmla="*/ 3781 w 4932"/>
                <a:gd name="T1" fmla="*/ 2417 h 3942"/>
                <a:gd name="T2" fmla="*/ 3579 w 4932"/>
                <a:gd name="T3" fmla="*/ 2501 h 3942"/>
                <a:gd name="T4" fmla="*/ 3347 w 4932"/>
                <a:gd name="T5" fmla="*/ 2582 h 3942"/>
                <a:gd name="T6" fmla="*/ 3097 w 4932"/>
                <a:gd name="T7" fmla="*/ 2661 h 3942"/>
                <a:gd name="T8" fmla="*/ 2842 w 4932"/>
                <a:gd name="T9" fmla="*/ 2735 h 3942"/>
                <a:gd name="T10" fmla="*/ 2513 w 4932"/>
                <a:gd name="T11" fmla="*/ 2821 h 3942"/>
                <a:gd name="T12" fmla="*/ 2103 w 4932"/>
                <a:gd name="T13" fmla="*/ 2920 h 3942"/>
                <a:gd name="T14" fmla="*/ 1879 w 4932"/>
                <a:gd name="T15" fmla="*/ 2971 h 3942"/>
                <a:gd name="T16" fmla="*/ 2117 w 4932"/>
                <a:gd name="T17" fmla="*/ 3018 h 3942"/>
                <a:gd name="T18" fmla="*/ 2474 w 4932"/>
                <a:gd name="T19" fmla="*/ 3066 h 3942"/>
                <a:gd name="T20" fmla="*/ 2801 w 4932"/>
                <a:gd name="T21" fmla="*/ 3093 h 3942"/>
                <a:gd name="T22" fmla="*/ 3095 w 4932"/>
                <a:gd name="T23" fmla="*/ 3103 h 3942"/>
                <a:gd name="T24" fmla="*/ 3355 w 4932"/>
                <a:gd name="T25" fmla="*/ 3101 h 3942"/>
                <a:gd name="T26" fmla="*/ 3579 w 4932"/>
                <a:gd name="T27" fmla="*/ 3089 h 3942"/>
                <a:gd name="T28" fmla="*/ 3766 w 4932"/>
                <a:gd name="T29" fmla="*/ 3072 h 3942"/>
                <a:gd name="T30" fmla="*/ 3914 w 4932"/>
                <a:gd name="T31" fmla="*/ 3051 h 3942"/>
                <a:gd name="T32" fmla="*/ 4070 w 4932"/>
                <a:gd name="T33" fmla="*/ 3023 h 3942"/>
                <a:gd name="T34" fmla="*/ 3946 w 4932"/>
                <a:gd name="T35" fmla="*/ 3101 h 3942"/>
                <a:gd name="T36" fmla="*/ 3438 w 4932"/>
                <a:gd name="T37" fmla="*/ 3315 h 3942"/>
                <a:gd name="T38" fmla="*/ 2916 w 4932"/>
                <a:gd name="T39" fmla="*/ 3463 h 3942"/>
                <a:gd name="T40" fmla="*/ 2392 w 4932"/>
                <a:gd name="T41" fmla="*/ 3557 h 3942"/>
                <a:gd name="T42" fmla="*/ 1885 w 4932"/>
                <a:gd name="T43" fmla="*/ 3605 h 3942"/>
                <a:gd name="T44" fmla="*/ 1409 w 4932"/>
                <a:gd name="T45" fmla="*/ 3617 h 3942"/>
                <a:gd name="T46" fmla="*/ 977 w 4932"/>
                <a:gd name="T47" fmla="*/ 3604 h 3942"/>
                <a:gd name="T48" fmla="*/ 606 w 4932"/>
                <a:gd name="T49" fmla="*/ 3576 h 3942"/>
                <a:gd name="T50" fmla="*/ 311 w 4932"/>
                <a:gd name="T51" fmla="*/ 3541 h 3942"/>
                <a:gd name="T52" fmla="*/ 106 w 4932"/>
                <a:gd name="T53" fmla="*/ 3510 h 3942"/>
                <a:gd name="T54" fmla="*/ 300 w 4932"/>
                <a:gd name="T55" fmla="*/ 3595 h 3942"/>
                <a:gd name="T56" fmla="*/ 1145 w 4932"/>
                <a:gd name="T57" fmla="*/ 3820 h 3942"/>
                <a:gd name="T58" fmla="*/ 1906 w 4932"/>
                <a:gd name="T59" fmla="*/ 3926 h 3942"/>
                <a:gd name="T60" fmla="*/ 2583 w 4932"/>
                <a:gd name="T61" fmla="*/ 3935 h 3942"/>
                <a:gd name="T62" fmla="*/ 3176 w 4932"/>
                <a:gd name="T63" fmla="*/ 3870 h 3942"/>
                <a:gd name="T64" fmla="*/ 3684 w 4932"/>
                <a:gd name="T65" fmla="*/ 3750 h 3942"/>
                <a:gd name="T66" fmla="*/ 4106 w 4932"/>
                <a:gd name="T67" fmla="*/ 3598 h 3942"/>
                <a:gd name="T68" fmla="*/ 4442 w 4932"/>
                <a:gd name="T69" fmla="*/ 3436 h 3942"/>
                <a:gd name="T70" fmla="*/ 4692 w 4932"/>
                <a:gd name="T71" fmla="*/ 3286 h 3942"/>
                <a:gd name="T72" fmla="*/ 4853 w 4932"/>
                <a:gd name="T73" fmla="*/ 3170 h 3942"/>
                <a:gd name="T74" fmla="*/ 4921 w 4932"/>
                <a:gd name="T75" fmla="*/ 3085 h 3942"/>
                <a:gd name="T76" fmla="*/ 4844 w 4932"/>
                <a:gd name="T77" fmla="*/ 2950 h 3942"/>
                <a:gd name="T78" fmla="*/ 4748 w 4932"/>
                <a:gd name="T79" fmla="*/ 2770 h 3942"/>
                <a:gd name="T80" fmla="*/ 4630 w 4932"/>
                <a:gd name="T81" fmla="*/ 2531 h 3942"/>
                <a:gd name="T82" fmla="*/ 4501 w 4932"/>
                <a:gd name="T83" fmla="*/ 2241 h 3942"/>
                <a:gd name="T84" fmla="*/ 4370 w 4932"/>
                <a:gd name="T85" fmla="*/ 1907 h 3942"/>
                <a:gd name="T86" fmla="*/ 4246 w 4932"/>
                <a:gd name="T87" fmla="*/ 1538 h 3942"/>
                <a:gd name="T88" fmla="*/ 4140 w 4932"/>
                <a:gd name="T89" fmla="*/ 1141 h 3942"/>
                <a:gd name="T90" fmla="*/ 4060 w 4932"/>
                <a:gd name="T91" fmla="*/ 722 h 3942"/>
                <a:gd name="T92" fmla="*/ 4017 w 4932"/>
                <a:gd name="T93" fmla="*/ 291 h 3942"/>
                <a:gd name="T94" fmla="*/ 4010 w 4932"/>
                <a:gd name="T95" fmla="*/ 16 h 3942"/>
                <a:gd name="T96" fmla="*/ 3965 w 4932"/>
                <a:gd name="T97" fmla="*/ 242 h 3942"/>
                <a:gd name="T98" fmla="*/ 3908 w 4932"/>
                <a:gd name="T99" fmla="*/ 587 h 3942"/>
                <a:gd name="T100" fmla="*/ 3874 w 4932"/>
                <a:gd name="T101" fmla="*/ 842 h 3942"/>
                <a:gd name="T102" fmla="*/ 3846 w 4932"/>
                <a:gd name="T103" fmla="*/ 1121 h 3942"/>
                <a:gd name="T104" fmla="*/ 3827 w 4932"/>
                <a:gd name="T105" fmla="*/ 1413 h 3942"/>
                <a:gd name="T106" fmla="*/ 3823 w 4932"/>
                <a:gd name="T107" fmla="*/ 1710 h 3942"/>
                <a:gd name="T108" fmla="*/ 3837 w 4932"/>
                <a:gd name="T109" fmla="*/ 2000 h 3942"/>
                <a:gd name="T110" fmla="*/ 3874 w 4932"/>
                <a:gd name="T111" fmla="*/ 2275 h 3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2" h="3942">
                  <a:moveTo>
                    <a:pt x="3892" y="2361"/>
                  </a:moveTo>
                  <a:lnTo>
                    <a:pt x="3840" y="2390"/>
                  </a:lnTo>
                  <a:lnTo>
                    <a:pt x="3781" y="2417"/>
                  </a:lnTo>
                  <a:lnTo>
                    <a:pt x="3717" y="2445"/>
                  </a:lnTo>
                  <a:lnTo>
                    <a:pt x="3650" y="2473"/>
                  </a:lnTo>
                  <a:lnTo>
                    <a:pt x="3579" y="2501"/>
                  </a:lnTo>
                  <a:lnTo>
                    <a:pt x="3505" y="2529"/>
                  </a:lnTo>
                  <a:lnTo>
                    <a:pt x="3427" y="2556"/>
                  </a:lnTo>
                  <a:lnTo>
                    <a:pt x="3347" y="2582"/>
                  </a:lnTo>
                  <a:lnTo>
                    <a:pt x="3266" y="2610"/>
                  </a:lnTo>
                  <a:lnTo>
                    <a:pt x="3182" y="2636"/>
                  </a:lnTo>
                  <a:lnTo>
                    <a:pt x="3097" y="2661"/>
                  </a:lnTo>
                  <a:lnTo>
                    <a:pt x="3012" y="2686"/>
                  </a:lnTo>
                  <a:lnTo>
                    <a:pt x="2927" y="2710"/>
                  </a:lnTo>
                  <a:lnTo>
                    <a:pt x="2842" y="2735"/>
                  </a:lnTo>
                  <a:lnTo>
                    <a:pt x="2757" y="2757"/>
                  </a:lnTo>
                  <a:lnTo>
                    <a:pt x="2675" y="2779"/>
                  </a:lnTo>
                  <a:lnTo>
                    <a:pt x="2513" y="2821"/>
                  </a:lnTo>
                  <a:lnTo>
                    <a:pt x="2362" y="2859"/>
                  </a:lnTo>
                  <a:lnTo>
                    <a:pt x="2224" y="2892"/>
                  </a:lnTo>
                  <a:lnTo>
                    <a:pt x="2103" y="2920"/>
                  </a:lnTo>
                  <a:lnTo>
                    <a:pt x="2003" y="2943"/>
                  </a:lnTo>
                  <a:lnTo>
                    <a:pt x="1927" y="2960"/>
                  </a:lnTo>
                  <a:lnTo>
                    <a:pt x="1879" y="2971"/>
                  </a:lnTo>
                  <a:lnTo>
                    <a:pt x="1862" y="2974"/>
                  </a:lnTo>
                  <a:lnTo>
                    <a:pt x="1991" y="2997"/>
                  </a:lnTo>
                  <a:lnTo>
                    <a:pt x="2117" y="3018"/>
                  </a:lnTo>
                  <a:lnTo>
                    <a:pt x="2239" y="3036"/>
                  </a:lnTo>
                  <a:lnTo>
                    <a:pt x="2359" y="3051"/>
                  </a:lnTo>
                  <a:lnTo>
                    <a:pt x="2474" y="3066"/>
                  </a:lnTo>
                  <a:lnTo>
                    <a:pt x="2587" y="3077"/>
                  </a:lnTo>
                  <a:lnTo>
                    <a:pt x="2696" y="3086"/>
                  </a:lnTo>
                  <a:lnTo>
                    <a:pt x="2801" y="3093"/>
                  </a:lnTo>
                  <a:lnTo>
                    <a:pt x="2903" y="3098"/>
                  </a:lnTo>
                  <a:lnTo>
                    <a:pt x="3000" y="3101"/>
                  </a:lnTo>
                  <a:lnTo>
                    <a:pt x="3095" y="3103"/>
                  </a:lnTo>
                  <a:lnTo>
                    <a:pt x="3186" y="3104"/>
                  </a:lnTo>
                  <a:lnTo>
                    <a:pt x="3273" y="3103"/>
                  </a:lnTo>
                  <a:lnTo>
                    <a:pt x="3355" y="3101"/>
                  </a:lnTo>
                  <a:lnTo>
                    <a:pt x="3434" y="3098"/>
                  </a:lnTo>
                  <a:lnTo>
                    <a:pt x="3509" y="3094"/>
                  </a:lnTo>
                  <a:lnTo>
                    <a:pt x="3579" y="3089"/>
                  </a:lnTo>
                  <a:lnTo>
                    <a:pt x="3646" y="3084"/>
                  </a:lnTo>
                  <a:lnTo>
                    <a:pt x="3708" y="3078"/>
                  </a:lnTo>
                  <a:lnTo>
                    <a:pt x="3766" y="3072"/>
                  </a:lnTo>
                  <a:lnTo>
                    <a:pt x="3820" y="3065"/>
                  </a:lnTo>
                  <a:lnTo>
                    <a:pt x="3869" y="3059"/>
                  </a:lnTo>
                  <a:lnTo>
                    <a:pt x="3914" y="3051"/>
                  </a:lnTo>
                  <a:lnTo>
                    <a:pt x="3954" y="3045"/>
                  </a:lnTo>
                  <a:lnTo>
                    <a:pt x="4022" y="3033"/>
                  </a:lnTo>
                  <a:lnTo>
                    <a:pt x="4070" y="3023"/>
                  </a:lnTo>
                  <a:lnTo>
                    <a:pt x="4100" y="3016"/>
                  </a:lnTo>
                  <a:lnTo>
                    <a:pt x="4110" y="3014"/>
                  </a:lnTo>
                  <a:lnTo>
                    <a:pt x="3946" y="3101"/>
                  </a:lnTo>
                  <a:lnTo>
                    <a:pt x="3780" y="3181"/>
                  </a:lnTo>
                  <a:lnTo>
                    <a:pt x="3610" y="3251"/>
                  </a:lnTo>
                  <a:lnTo>
                    <a:pt x="3438" y="3315"/>
                  </a:lnTo>
                  <a:lnTo>
                    <a:pt x="3265" y="3371"/>
                  </a:lnTo>
                  <a:lnTo>
                    <a:pt x="3090" y="3421"/>
                  </a:lnTo>
                  <a:lnTo>
                    <a:pt x="2916" y="3463"/>
                  </a:lnTo>
                  <a:lnTo>
                    <a:pt x="2740" y="3500"/>
                  </a:lnTo>
                  <a:lnTo>
                    <a:pt x="2566" y="3531"/>
                  </a:lnTo>
                  <a:lnTo>
                    <a:pt x="2392" y="3557"/>
                  </a:lnTo>
                  <a:lnTo>
                    <a:pt x="2221" y="3577"/>
                  </a:lnTo>
                  <a:lnTo>
                    <a:pt x="2051" y="3593"/>
                  </a:lnTo>
                  <a:lnTo>
                    <a:pt x="1885" y="3605"/>
                  </a:lnTo>
                  <a:lnTo>
                    <a:pt x="1723" y="3612"/>
                  </a:lnTo>
                  <a:lnTo>
                    <a:pt x="1563" y="3616"/>
                  </a:lnTo>
                  <a:lnTo>
                    <a:pt x="1409" y="3617"/>
                  </a:lnTo>
                  <a:lnTo>
                    <a:pt x="1259" y="3615"/>
                  </a:lnTo>
                  <a:lnTo>
                    <a:pt x="1114" y="3611"/>
                  </a:lnTo>
                  <a:lnTo>
                    <a:pt x="977" y="3604"/>
                  </a:lnTo>
                  <a:lnTo>
                    <a:pt x="846" y="3596"/>
                  </a:lnTo>
                  <a:lnTo>
                    <a:pt x="722" y="3586"/>
                  </a:lnTo>
                  <a:lnTo>
                    <a:pt x="606" y="3576"/>
                  </a:lnTo>
                  <a:lnTo>
                    <a:pt x="498" y="3564"/>
                  </a:lnTo>
                  <a:lnTo>
                    <a:pt x="400" y="3553"/>
                  </a:lnTo>
                  <a:lnTo>
                    <a:pt x="311" y="3541"/>
                  </a:lnTo>
                  <a:lnTo>
                    <a:pt x="232" y="3530"/>
                  </a:lnTo>
                  <a:lnTo>
                    <a:pt x="163" y="3519"/>
                  </a:lnTo>
                  <a:lnTo>
                    <a:pt x="106" y="3510"/>
                  </a:lnTo>
                  <a:lnTo>
                    <a:pt x="27" y="3495"/>
                  </a:lnTo>
                  <a:lnTo>
                    <a:pt x="0" y="3489"/>
                  </a:lnTo>
                  <a:lnTo>
                    <a:pt x="300" y="3595"/>
                  </a:lnTo>
                  <a:lnTo>
                    <a:pt x="591" y="3685"/>
                  </a:lnTo>
                  <a:lnTo>
                    <a:pt x="872" y="3760"/>
                  </a:lnTo>
                  <a:lnTo>
                    <a:pt x="1145" y="3820"/>
                  </a:lnTo>
                  <a:lnTo>
                    <a:pt x="1408" y="3868"/>
                  </a:lnTo>
                  <a:lnTo>
                    <a:pt x="1661" y="3903"/>
                  </a:lnTo>
                  <a:lnTo>
                    <a:pt x="1906" y="3926"/>
                  </a:lnTo>
                  <a:lnTo>
                    <a:pt x="2141" y="3939"/>
                  </a:lnTo>
                  <a:lnTo>
                    <a:pt x="2367" y="3942"/>
                  </a:lnTo>
                  <a:lnTo>
                    <a:pt x="2583" y="3935"/>
                  </a:lnTo>
                  <a:lnTo>
                    <a:pt x="2790" y="3921"/>
                  </a:lnTo>
                  <a:lnTo>
                    <a:pt x="2987" y="3899"/>
                  </a:lnTo>
                  <a:lnTo>
                    <a:pt x="3176" y="3870"/>
                  </a:lnTo>
                  <a:lnTo>
                    <a:pt x="3354" y="3834"/>
                  </a:lnTo>
                  <a:lnTo>
                    <a:pt x="3524" y="3794"/>
                  </a:lnTo>
                  <a:lnTo>
                    <a:pt x="3684" y="3750"/>
                  </a:lnTo>
                  <a:lnTo>
                    <a:pt x="3834" y="3701"/>
                  </a:lnTo>
                  <a:lnTo>
                    <a:pt x="3975" y="3651"/>
                  </a:lnTo>
                  <a:lnTo>
                    <a:pt x="4106" y="3598"/>
                  </a:lnTo>
                  <a:lnTo>
                    <a:pt x="4228" y="3544"/>
                  </a:lnTo>
                  <a:lnTo>
                    <a:pt x="4340" y="3490"/>
                  </a:lnTo>
                  <a:lnTo>
                    <a:pt x="4442" y="3436"/>
                  </a:lnTo>
                  <a:lnTo>
                    <a:pt x="4534" y="3383"/>
                  </a:lnTo>
                  <a:lnTo>
                    <a:pt x="4618" y="3333"/>
                  </a:lnTo>
                  <a:lnTo>
                    <a:pt x="4692" y="3286"/>
                  </a:lnTo>
                  <a:lnTo>
                    <a:pt x="4755" y="3242"/>
                  </a:lnTo>
                  <a:lnTo>
                    <a:pt x="4809" y="3203"/>
                  </a:lnTo>
                  <a:lnTo>
                    <a:pt x="4853" y="3170"/>
                  </a:lnTo>
                  <a:lnTo>
                    <a:pt x="4913" y="3120"/>
                  </a:lnTo>
                  <a:lnTo>
                    <a:pt x="4932" y="3103"/>
                  </a:lnTo>
                  <a:lnTo>
                    <a:pt x="4921" y="3085"/>
                  </a:lnTo>
                  <a:lnTo>
                    <a:pt x="4890" y="3033"/>
                  </a:lnTo>
                  <a:lnTo>
                    <a:pt x="4869" y="2995"/>
                  </a:lnTo>
                  <a:lnTo>
                    <a:pt x="4844" y="2950"/>
                  </a:lnTo>
                  <a:lnTo>
                    <a:pt x="4815" y="2897"/>
                  </a:lnTo>
                  <a:lnTo>
                    <a:pt x="4783" y="2837"/>
                  </a:lnTo>
                  <a:lnTo>
                    <a:pt x="4748" y="2770"/>
                  </a:lnTo>
                  <a:lnTo>
                    <a:pt x="4711" y="2696"/>
                  </a:lnTo>
                  <a:lnTo>
                    <a:pt x="4672" y="2617"/>
                  </a:lnTo>
                  <a:lnTo>
                    <a:pt x="4630" y="2531"/>
                  </a:lnTo>
                  <a:lnTo>
                    <a:pt x="4588" y="2440"/>
                  </a:lnTo>
                  <a:lnTo>
                    <a:pt x="4546" y="2343"/>
                  </a:lnTo>
                  <a:lnTo>
                    <a:pt x="4501" y="2241"/>
                  </a:lnTo>
                  <a:lnTo>
                    <a:pt x="4458" y="2134"/>
                  </a:lnTo>
                  <a:lnTo>
                    <a:pt x="4413" y="2023"/>
                  </a:lnTo>
                  <a:lnTo>
                    <a:pt x="4370" y="1907"/>
                  </a:lnTo>
                  <a:lnTo>
                    <a:pt x="4328" y="1788"/>
                  </a:lnTo>
                  <a:lnTo>
                    <a:pt x="4286" y="1665"/>
                  </a:lnTo>
                  <a:lnTo>
                    <a:pt x="4246" y="1538"/>
                  </a:lnTo>
                  <a:lnTo>
                    <a:pt x="4209" y="1409"/>
                  </a:lnTo>
                  <a:lnTo>
                    <a:pt x="4172" y="1276"/>
                  </a:lnTo>
                  <a:lnTo>
                    <a:pt x="4140" y="1141"/>
                  </a:lnTo>
                  <a:lnTo>
                    <a:pt x="4110" y="1003"/>
                  </a:lnTo>
                  <a:lnTo>
                    <a:pt x="4083" y="863"/>
                  </a:lnTo>
                  <a:lnTo>
                    <a:pt x="4060" y="722"/>
                  </a:lnTo>
                  <a:lnTo>
                    <a:pt x="4041" y="580"/>
                  </a:lnTo>
                  <a:lnTo>
                    <a:pt x="4027" y="435"/>
                  </a:lnTo>
                  <a:lnTo>
                    <a:pt x="4017" y="291"/>
                  </a:lnTo>
                  <a:lnTo>
                    <a:pt x="4012" y="146"/>
                  </a:lnTo>
                  <a:lnTo>
                    <a:pt x="4013" y="0"/>
                  </a:lnTo>
                  <a:lnTo>
                    <a:pt x="4010" y="16"/>
                  </a:lnTo>
                  <a:lnTo>
                    <a:pt x="4000" y="64"/>
                  </a:lnTo>
                  <a:lnTo>
                    <a:pt x="3984" y="140"/>
                  </a:lnTo>
                  <a:lnTo>
                    <a:pt x="3965" y="242"/>
                  </a:lnTo>
                  <a:lnTo>
                    <a:pt x="3943" y="366"/>
                  </a:lnTo>
                  <a:lnTo>
                    <a:pt x="3920" y="509"/>
                  </a:lnTo>
                  <a:lnTo>
                    <a:pt x="3908" y="587"/>
                  </a:lnTo>
                  <a:lnTo>
                    <a:pt x="3896" y="669"/>
                  </a:lnTo>
                  <a:lnTo>
                    <a:pt x="3885" y="754"/>
                  </a:lnTo>
                  <a:lnTo>
                    <a:pt x="3874" y="842"/>
                  </a:lnTo>
                  <a:lnTo>
                    <a:pt x="3864" y="933"/>
                  </a:lnTo>
                  <a:lnTo>
                    <a:pt x="3855" y="1026"/>
                  </a:lnTo>
                  <a:lnTo>
                    <a:pt x="3846" y="1121"/>
                  </a:lnTo>
                  <a:lnTo>
                    <a:pt x="3838" y="1217"/>
                  </a:lnTo>
                  <a:lnTo>
                    <a:pt x="3832" y="1315"/>
                  </a:lnTo>
                  <a:lnTo>
                    <a:pt x="3827" y="1413"/>
                  </a:lnTo>
                  <a:lnTo>
                    <a:pt x="3824" y="1513"/>
                  </a:lnTo>
                  <a:lnTo>
                    <a:pt x="3822" y="1612"/>
                  </a:lnTo>
                  <a:lnTo>
                    <a:pt x="3823" y="1710"/>
                  </a:lnTo>
                  <a:lnTo>
                    <a:pt x="3825" y="1809"/>
                  </a:lnTo>
                  <a:lnTo>
                    <a:pt x="3830" y="1905"/>
                  </a:lnTo>
                  <a:lnTo>
                    <a:pt x="3837" y="2000"/>
                  </a:lnTo>
                  <a:lnTo>
                    <a:pt x="3847" y="2094"/>
                  </a:lnTo>
                  <a:lnTo>
                    <a:pt x="3859" y="2186"/>
                  </a:lnTo>
                  <a:lnTo>
                    <a:pt x="3874" y="2275"/>
                  </a:lnTo>
                  <a:lnTo>
                    <a:pt x="3892" y="2361"/>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6"/>
            <p:cNvSpPr>
              <a:spLocks/>
            </p:cNvSpPr>
            <p:nvPr/>
          </p:nvSpPr>
          <p:spPr bwMode="auto">
            <a:xfrm>
              <a:off x="4167651" y="5644918"/>
              <a:ext cx="760413" cy="69850"/>
            </a:xfrm>
            <a:custGeom>
              <a:avLst/>
              <a:gdLst>
                <a:gd name="T0" fmla="*/ 6713 w 6713"/>
                <a:gd name="T1" fmla="*/ 0 h 610"/>
                <a:gd name="T2" fmla="*/ 6681 w 6713"/>
                <a:gd name="T3" fmla="*/ 43 h 610"/>
                <a:gd name="T4" fmla="*/ 6627 w 6713"/>
                <a:gd name="T5" fmla="*/ 87 h 610"/>
                <a:gd name="T6" fmla="*/ 6555 w 6713"/>
                <a:gd name="T7" fmla="*/ 129 h 610"/>
                <a:gd name="T8" fmla="*/ 6464 w 6713"/>
                <a:gd name="T9" fmla="*/ 172 h 610"/>
                <a:gd name="T10" fmla="*/ 6355 w 6713"/>
                <a:gd name="T11" fmla="*/ 212 h 610"/>
                <a:gd name="T12" fmla="*/ 6229 w 6713"/>
                <a:gd name="T13" fmla="*/ 252 h 610"/>
                <a:gd name="T14" fmla="*/ 6087 w 6713"/>
                <a:gd name="T15" fmla="*/ 291 h 610"/>
                <a:gd name="T16" fmla="*/ 5931 w 6713"/>
                <a:gd name="T17" fmla="*/ 328 h 610"/>
                <a:gd name="T18" fmla="*/ 5759 w 6713"/>
                <a:gd name="T19" fmla="*/ 363 h 610"/>
                <a:gd name="T20" fmla="*/ 5576 w 6713"/>
                <a:gd name="T21" fmla="*/ 398 h 610"/>
                <a:gd name="T22" fmla="*/ 5379 w 6713"/>
                <a:gd name="T23" fmla="*/ 430 h 610"/>
                <a:gd name="T24" fmla="*/ 5170 w 6713"/>
                <a:gd name="T25" fmla="*/ 459 h 610"/>
                <a:gd name="T26" fmla="*/ 4952 w 6713"/>
                <a:gd name="T27" fmla="*/ 487 h 610"/>
                <a:gd name="T28" fmla="*/ 4724 w 6713"/>
                <a:gd name="T29" fmla="*/ 513 h 610"/>
                <a:gd name="T30" fmla="*/ 4487 w 6713"/>
                <a:gd name="T31" fmla="*/ 535 h 610"/>
                <a:gd name="T32" fmla="*/ 4242 w 6713"/>
                <a:gd name="T33" fmla="*/ 555 h 610"/>
                <a:gd name="T34" fmla="*/ 3990 w 6713"/>
                <a:gd name="T35" fmla="*/ 572 h 610"/>
                <a:gd name="T36" fmla="*/ 3733 w 6713"/>
                <a:gd name="T37" fmla="*/ 587 h 610"/>
                <a:gd name="T38" fmla="*/ 3470 w 6713"/>
                <a:gd name="T39" fmla="*/ 598 h 610"/>
                <a:gd name="T40" fmla="*/ 3203 w 6713"/>
                <a:gd name="T41" fmla="*/ 605 h 610"/>
                <a:gd name="T42" fmla="*/ 2933 w 6713"/>
                <a:gd name="T43" fmla="*/ 609 h 610"/>
                <a:gd name="T44" fmla="*/ 2660 w 6713"/>
                <a:gd name="T45" fmla="*/ 610 h 610"/>
                <a:gd name="T46" fmla="*/ 2385 w 6713"/>
                <a:gd name="T47" fmla="*/ 607 h 610"/>
                <a:gd name="T48" fmla="*/ 2111 w 6713"/>
                <a:gd name="T49" fmla="*/ 599 h 610"/>
                <a:gd name="T50" fmla="*/ 1837 w 6713"/>
                <a:gd name="T51" fmla="*/ 588 h 610"/>
                <a:gd name="T52" fmla="*/ 1563 w 6713"/>
                <a:gd name="T53" fmla="*/ 573 h 610"/>
                <a:gd name="T54" fmla="*/ 1292 w 6713"/>
                <a:gd name="T55" fmla="*/ 553 h 610"/>
                <a:gd name="T56" fmla="*/ 1025 w 6713"/>
                <a:gd name="T57" fmla="*/ 528 h 610"/>
                <a:gd name="T58" fmla="*/ 761 w 6713"/>
                <a:gd name="T59" fmla="*/ 498 h 610"/>
                <a:gd name="T60" fmla="*/ 501 w 6713"/>
                <a:gd name="T61" fmla="*/ 463 h 610"/>
                <a:gd name="T62" fmla="*/ 247 w 6713"/>
                <a:gd name="T63" fmla="*/ 424 h 610"/>
                <a:gd name="T64" fmla="*/ 0 w 6713"/>
                <a:gd name="T65" fmla="*/ 379 h 610"/>
                <a:gd name="T66" fmla="*/ 51 w 6713"/>
                <a:gd name="T67" fmla="*/ 382 h 610"/>
                <a:gd name="T68" fmla="*/ 196 w 6713"/>
                <a:gd name="T69" fmla="*/ 391 h 610"/>
                <a:gd name="T70" fmla="*/ 301 w 6713"/>
                <a:gd name="T71" fmla="*/ 398 h 610"/>
                <a:gd name="T72" fmla="*/ 426 w 6713"/>
                <a:gd name="T73" fmla="*/ 405 h 610"/>
                <a:gd name="T74" fmla="*/ 569 w 6713"/>
                <a:gd name="T75" fmla="*/ 412 h 610"/>
                <a:gd name="T76" fmla="*/ 730 w 6713"/>
                <a:gd name="T77" fmla="*/ 420 h 610"/>
                <a:gd name="T78" fmla="*/ 907 w 6713"/>
                <a:gd name="T79" fmla="*/ 427 h 610"/>
                <a:gd name="T80" fmla="*/ 1099 w 6713"/>
                <a:gd name="T81" fmla="*/ 434 h 610"/>
                <a:gd name="T82" fmla="*/ 1306 w 6713"/>
                <a:gd name="T83" fmla="*/ 441 h 610"/>
                <a:gd name="T84" fmla="*/ 1525 w 6713"/>
                <a:gd name="T85" fmla="*/ 446 h 610"/>
                <a:gd name="T86" fmla="*/ 1756 w 6713"/>
                <a:gd name="T87" fmla="*/ 451 h 610"/>
                <a:gd name="T88" fmla="*/ 1997 w 6713"/>
                <a:gd name="T89" fmla="*/ 454 h 610"/>
                <a:gd name="T90" fmla="*/ 2247 w 6713"/>
                <a:gd name="T91" fmla="*/ 456 h 610"/>
                <a:gd name="T92" fmla="*/ 2504 w 6713"/>
                <a:gd name="T93" fmla="*/ 455 h 610"/>
                <a:gd name="T94" fmla="*/ 2769 w 6713"/>
                <a:gd name="T95" fmla="*/ 453 h 610"/>
                <a:gd name="T96" fmla="*/ 3039 w 6713"/>
                <a:gd name="T97" fmla="*/ 449 h 610"/>
                <a:gd name="T98" fmla="*/ 3313 w 6713"/>
                <a:gd name="T99" fmla="*/ 442 h 610"/>
                <a:gd name="T100" fmla="*/ 3591 w 6713"/>
                <a:gd name="T101" fmla="*/ 432 h 610"/>
                <a:gd name="T102" fmla="*/ 3869 w 6713"/>
                <a:gd name="T103" fmla="*/ 419 h 610"/>
                <a:gd name="T104" fmla="*/ 4149 w 6713"/>
                <a:gd name="T105" fmla="*/ 403 h 610"/>
                <a:gd name="T106" fmla="*/ 4428 w 6713"/>
                <a:gd name="T107" fmla="*/ 382 h 610"/>
                <a:gd name="T108" fmla="*/ 4705 w 6713"/>
                <a:gd name="T109" fmla="*/ 358 h 610"/>
                <a:gd name="T110" fmla="*/ 4979 w 6713"/>
                <a:gd name="T111" fmla="*/ 331 h 610"/>
                <a:gd name="T112" fmla="*/ 5250 w 6713"/>
                <a:gd name="T113" fmla="*/ 299 h 610"/>
                <a:gd name="T114" fmla="*/ 5514 w 6713"/>
                <a:gd name="T115" fmla="*/ 261 h 610"/>
                <a:gd name="T116" fmla="*/ 5772 w 6713"/>
                <a:gd name="T117" fmla="*/ 220 h 610"/>
                <a:gd name="T118" fmla="*/ 6022 w 6713"/>
                <a:gd name="T119" fmla="*/ 174 h 610"/>
                <a:gd name="T120" fmla="*/ 6263 w 6713"/>
                <a:gd name="T121" fmla="*/ 121 h 610"/>
                <a:gd name="T122" fmla="*/ 6493 w 6713"/>
                <a:gd name="T123" fmla="*/ 64 h 610"/>
                <a:gd name="T124" fmla="*/ 6713 w 6713"/>
                <a:gd name="T125"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13" h="610">
                  <a:moveTo>
                    <a:pt x="6713" y="0"/>
                  </a:moveTo>
                  <a:lnTo>
                    <a:pt x="6681" y="43"/>
                  </a:lnTo>
                  <a:lnTo>
                    <a:pt x="6627" y="87"/>
                  </a:lnTo>
                  <a:lnTo>
                    <a:pt x="6555" y="129"/>
                  </a:lnTo>
                  <a:lnTo>
                    <a:pt x="6464" y="172"/>
                  </a:lnTo>
                  <a:lnTo>
                    <a:pt x="6355" y="212"/>
                  </a:lnTo>
                  <a:lnTo>
                    <a:pt x="6229" y="252"/>
                  </a:lnTo>
                  <a:lnTo>
                    <a:pt x="6087" y="291"/>
                  </a:lnTo>
                  <a:lnTo>
                    <a:pt x="5931" y="328"/>
                  </a:lnTo>
                  <a:lnTo>
                    <a:pt x="5759" y="363"/>
                  </a:lnTo>
                  <a:lnTo>
                    <a:pt x="5576" y="398"/>
                  </a:lnTo>
                  <a:lnTo>
                    <a:pt x="5379" y="430"/>
                  </a:lnTo>
                  <a:lnTo>
                    <a:pt x="5170" y="459"/>
                  </a:lnTo>
                  <a:lnTo>
                    <a:pt x="4952" y="487"/>
                  </a:lnTo>
                  <a:lnTo>
                    <a:pt x="4724" y="513"/>
                  </a:lnTo>
                  <a:lnTo>
                    <a:pt x="4487" y="535"/>
                  </a:lnTo>
                  <a:lnTo>
                    <a:pt x="4242" y="555"/>
                  </a:lnTo>
                  <a:lnTo>
                    <a:pt x="3990" y="572"/>
                  </a:lnTo>
                  <a:lnTo>
                    <a:pt x="3733" y="587"/>
                  </a:lnTo>
                  <a:lnTo>
                    <a:pt x="3470" y="598"/>
                  </a:lnTo>
                  <a:lnTo>
                    <a:pt x="3203" y="605"/>
                  </a:lnTo>
                  <a:lnTo>
                    <a:pt x="2933" y="609"/>
                  </a:lnTo>
                  <a:lnTo>
                    <a:pt x="2660" y="610"/>
                  </a:lnTo>
                  <a:lnTo>
                    <a:pt x="2385" y="607"/>
                  </a:lnTo>
                  <a:lnTo>
                    <a:pt x="2111" y="599"/>
                  </a:lnTo>
                  <a:lnTo>
                    <a:pt x="1837" y="588"/>
                  </a:lnTo>
                  <a:lnTo>
                    <a:pt x="1563" y="573"/>
                  </a:lnTo>
                  <a:lnTo>
                    <a:pt x="1292" y="553"/>
                  </a:lnTo>
                  <a:lnTo>
                    <a:pt x="1025" y="528"/>
                  </a:lnTo>
                  <a:lnTo>
                    <a:pt x="761" y="498"/>
                  </a:lnTo>
                  <a:lnTo>
                    <a:pt x="501" y="463"/>
                  </a:lnTo>
                  <a:lnTo>
                    <a:pt x="247" y="424"/>
                  </a:lnTo>
                  <a:lnTo>
                    <a:pt x="0" y="379"/>
                  </a:lnTo>
                  <a:lnTo>
                    <a:pt x="51" y="382"/>
                  </a:lnTo>
                  <a:lnTo>
                    <a:pt x="196" y="391"/>
                  </a:lnTo>
                  <a:lnTo>
                    <a:pt x="301" y="398"/>
                  </a:lnTo>
                  <a:lnTo>
                    <a:pt x="426" y="405"/>
                  </a:lnTo>
                  <a:lnTo>
                    <a:pt x="569" y="412"/>
                  </a:lnTo>
                  <a:lnTo>
                    <a:pt x="730" y="420"/>
                  </a:lnTo>
                  <a:lnTo>
                    <a:pt x="907" y="427"/>
                  </a:lnTo>
                  <a:lnTo>
                    <a:pt x="1099" y="434"/>
                  </a:lnTo>
                  <a:lnTo>
                    <a:pt x="1306" y="441"/>
                  </a:lnTo>
                  <a:lnTo>
                    <a:pt x="1525" y="446"/>
                  </a:lnTo>
                  <a:lnTo>
                    <a:pt x="1756" y="451"/>
                  </a:lnTo>
                  <a:lnTo>
                    <a:pt x="1997" y="454"/>
                  </a:lnTo>
                  <a:lnTo>
                    <a:pt x="2247" y="456"/>
                  </a:lnTo>
                  <a:lnTo>
                    <a:pt x="2504" y="455"/>
                  </a:lnTo>
                  <a:lnTo>
                    <a:pt x="2769" y="453"/>
                  </a:lnTo>
                  <a:lnTo>
                    <a:pt x="3039" y="449"/>
                  </a:lnTo>
                  <a:lnTo>
                    <a:pt x="3313" y="442"/>
                  </a:lnTo>
                  <a:lnTo>
                    <a:pt x="3591" y="432"/>
                  </a:lnTo>
                  <a:lnTo>
                    <a:pt x="3869" y="419"/>
                  </a:lnTo>
                  <a:lnTo>
                    <a:pt x="4149" y="403"/>
                  </a:lnTo>
                  <a:lnTo>
                    <a:pt x="4428" y="382"/>
                  </a:lnTo>
                  <a:lnTo>
                    <a:pt x="4705" y="358"/>
                  </a:lnTo>
                  <a:lnTo>
                    <a:pt x="4979" y="331"/>
                  </a:lnTo>
                  <a:lnTo>
                    <a:pt x="5250" y="299"/>
                  </a:lnTo>
                  <a:lnTo>
                    <a:pt x="5514" y="261"/>
                  </a:lnTo>
                  <a:lnTo>
                    <a:pt x="5772" y="220"/>
                  </a:lnTo>
                  <a:lnTo>
                    <a:pt x="6022" y="174"/>
                  </a:lnTo>
                  <a:lnTo>
                    <a:pt x="6263" y="121"/>
                  </a:lnTo>
                  <a:lnTo>
                    <a:pt x="6493" y="64"/>
                  </a:lnTo>
                  <a:lnTo>
                    <a:pt x="6713" y="0"/>
                  </a:lnTo>
                  <a:close/>
                </a:path>
              </a:pathLst>
            </a:custGeom>
            <a:solidFill>
              <a:srgbClr val="B6B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8"/>
            <p:cNvSpPr>
              <a:spLocks/>
            </p:cNvSpPr>
            <p:nvPr/>
          </p:nvSpPr>
          <p:spPr bwMode="auto">
            <a:xfrm>
              <a:off x="4440701" y="5629043"/>
              <a:ext cx="28575" cy="26987"/>
            </a:xfrm>
            <a:custGeom>
              <a:avLst/>
              <a:gdLst>
                <a:gd name="T0" fmla="*/ 216 w 247"/>
                <a:gd name="T1" fmla="*/ 39 h 244"/>
                <a:gd name="T2" fmla="*/ 197 w 247"/>
                <a:gd name="T3" fmla="*/ 23 h 244"/>
                <a:gd name="T4" fmla="*/ 176 w 247"/>
                <a:gd name="T5" fmla="*/ 11 h 244"/>
                <a:gd name="T6" fmla="*/ 153 w 247"/>
                <a:gd name="T7" fmla="*/ 3 h 244"/>
                <a:gd name="T8" fmla="*/ 129 w 247"/>
                <a:gd name="T9" fmla="*/ 0 h 244"/>
                <a:gd name="T10" fmla="*/ 105 w 247"/>
                <a:gd name="T11" fmla="*/ 2 h 244"/>
                <a:gd name="T12" fmla="*/ 80 w 247"/>
                <a:gd name="T13" fmla="*/ 8 h 244"/>
                <a:gd name="T14" fmla="*/ 57 w 247"/>
                <a:gd name="T15" fmla="*/ 18 h 244"/>
                <a:gd name="T16" fmla="*/ 38 w 247"/>
                <a:gd name="T17" fmla="*/ 33 h 244"/>
                <a:gd name="T18" fmla="*/ 23 w 247"/>
                <a:gd name="T19" fmla="*/ 51 h 244"/>
                <a:gd name="T20" fmla="*/ 11 w 247"/>
                <a:gd name="T21" fmla="*/ 71 h 244"/>
                <a:gd name="T22" fmla="*/ 4 w 247"/>
                <a:gd name="T23" fmla="*/ 93 h 244"/>
                <a:gd name="T24" fmla="*/ 0 w 247"/>
                <a:gd name="T25" fmla="*/ 115 h 244"/>
                <a:gd name="T26" fmla="*/ 0 w 247"/>
                <a:gd name="T27" fmla="*/ 138 h 244"/>
                <a:gd name="T28" fmla="*/ 6 w 247"/>
                <a:gd name="T29" fmla="*/ 161 h 244"/>
                <a:gd name="T30" fmla="*/ 15 w 247"/>
                <a:gd name="T31" fmla="*/ 183 h 244"/>
                <a:gd name="T32" fmla="*/ 30 w 247"/>
                <a:gd name="T33" fmla="*/ 205 h 244"/>
                <a:gd name="T34" fmla="*/ 49 w 247"/>
                <a:gd name="T35" fmla="*/ 221 h 244"/>
                <a:gd name="T36" fmla="*/ 69 w 247"/>
                <a:gd name="T37" fmla="*/ 233 h 244"/>
                <a:gd name="T38" fmla="*/ 93 w 247"/>
                <a:gd name="T39" fmla="*/ 241 h 244"/>
                <a:gd name="T40" fmla="*/ 117 w 247"/>
                <a:gd name="T41" fmla="*/ 244 h 244"/>
                <a:gd name="T42" fmla="*/ 142 w 247"/>
                <a:gd name="T43" fmla="*/ 242 h 244"/>
                <a:gd name="T44" fmla="*/ 165 w 247"/>
                <a:gd name="T45" fmla="*/ 236 h 244"/>
                <a:gd name="T46" fmla="*/ 188 w 247"/>
                <a:gd name="T47" fmla="*/ 226 h 244"/>
                <a:gd name="T48" fmla="*/ 208 w 247"/>
                <a:gd name="T49" fmla="*/ 211 h 244"/>
                <a:gd name="T50" fmla="*/ 223 w 247"/>
                <a:gd name="T51" fmla="*/ 192 h 244"/>
                <a:gd name="T52" fmla="*/ 235 w 247"/>
                <a:gd name="T53" fmla="*/ 173 h 244"/>
                <a:gd name="T54" fmla="*/ 243 w 247"/>
                <a:gd name="T55" fmla="*/ 151 h 244"/>
                <a:gd name="T56" fmla="*/ 246 w 247"/>
                <a:gd name="T57" fmla="*/ 129 h 244"/>
                <a:gd name="T58" fmla="*/ 246 w 247"/>
                <a:gd name="T59" fmla="*/ 106 h 244"/>
                <a:gd name="T60" fmla="*/ 241 w 247"/>
                <a:gd name="T61" fmla="*/ 82 h 244"/>
                <a:gd name="T62" fmla="*/ 231 w 247"/>
                <a:gd name="T63" fmla="*/ 6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7" h="244">
                  <a:moveTo>
                    <a:pt x="224" y="49"/>
                  </a:moveTo>
                  <a:lnTo>
                    <a:pt x="216" y="39"/>
                  </a:lnTo>
                  <a:lnTo>
                    <a:pt x="206" y="31"/>
                  </a:lnTo>
                  <a:lnTo>
                    <a:pt x="197" y="23"/>
                  </a:lnTo>
                  <a:lnTo>
                    <a:pt x="187" y="16"/>
                  </a:lnTo>
                  <a:lnTo>
                    <a:pt x="176" y="11"/>
                  </a:lnTo>
                  <a:lnTo>
                    <a:pt x="165" y="7"/>
                  </a:lnTo>
                  <a:lnTo>
                    <a:pt x="153" y="3"/>
                  </a:lnTo>
                  <a:lnTo>
                    <a:pt x="141" y="1"/>
                  </a:lnTo>
                  <a:lnTo>
                    <a:pt x="129" y="0"/>
                  </a:lnTo>
                  <a:lnTo>
                    <a:pt x="117" y="1"/>
                  </a:lnTo>
                  <a:lnTo>
                    <a:pt x="105" y="2"/>
                  </a:lnTo>
                  <a:lnTo>
                    <a:pt x="93" y="4"/>
                  </a:lnTo>
                  <a:lnTo>
                    <a:pt x="80" y="8"/>
                  </a:lnTo>
                  <a:lnTo>
                    <a:pt x="68" y="13"/>
                  </a:lnTo>
                  <a:lnTo>
                    <a:pt x="57" y="18"/>
                  </a:lnTo>
                  <a:lnTo>
                    <a:pt x="46" y="25"/>
                  </a:lnTo>
                  <a:lnTo>
                    <a:pt x="38" y="33"/>
                  </a:lnTo>
                  <a:lnTo>
                    <a:pt x="30" y="42"/>
                  </a:lnTo>
                  <a:lnTo>
                    <a:pt x="23" y="51"/>
                  </a:lnTo>
                  <a:lnTo>
                    <a:pt x="17" y="60"/>
                  </a:lnTo>
                  <a:lnTo>
                    <a:pt x="11" y="71"/>
                  </a:lnTo>
                  <a:lnTo>
                    <a:pt x="7" y="81"/>
                  </a:lnTo>
                  <a:lnTo>
                    <a:pt x="4" y="93"/>
                  </a:lnTo>
                  <a:lnTo>
                    <a:pt x="1" y="104"/>
                  </a:lnTo>
                  <a:lnTo>
                    <a:pt x="0" y="115"/>
                  </a:lnTo>
                  <a:lnTo>
                    <a:pt x="0" y="127"/>
                  </a:lnTo>
                  <a:lnTo>
                    <a:pt x="0" y="138"/>
                  </a:lnTo>
                  <a:lnTo>
                    <a:pt x="2" y="150"/>
                  </a:lnTo>
                  <a:lnTo>
                    <a:pt x="6" y="161"/>
                  </a:lnTo>
                  <a:lnTo>
                    <a:pt x="10" y="172"/>
                  </a:lnTo>
                  <a:lnTo>
                    <a:pt x="15" y="183"/>
                  </a:lnTo>
                  <a:lnTo>
                    <a:pt x="22" y="194"/>
                  </a:lnTo>
                  <a:lnTo>
                    <a:pt x="30" y="205"/>
                  </a:lnTo>
                  <a:lnTo>
                    <a:pt x="39" y="214"/>
                  </a:lnTo>
                  <a:lnTo>
                    <a:pt x="49" y="221"/>
                  </a:lnTo>
                  <a:lnTo>
                    <a:pt x="59" y="228"/>
                  </a:lnTo>
                  <a:lnTo>
                    <a:pt x="69" y="233"/>
                  </a:lnTo>
                  <a:lnTo>
                    <a:pt x="81" y="238"/>
                  </a:lnTo>
                  <a:lnTo>
                    <a:pt x="93" y="241"/>
                  </a:lnTo>
                  <a:lnTo>
                    <a:pt x="105" y="243"/>
                  </a:lnTo>
                  <a:lnTo>
                    <a:pt x="117" y="244"/>
                  </a:lnTo>
                  <a:lnTo>
                    <a:pt x="129" y="244"/>
                  </a:lnTo>
                  <a:lnTo>
                    <a:pt x="142" y="242"/>
                  </a:lnTo>
                  <a:lnTo>
                    <a:pt x="154" y="240"/>
                  </a:lnTo>
                  <a:lnTo>
                    <a:pt x="165" y="236"/>
                  </a:lnTo>
                  <a:lnTo>
                    <a:pt x="177" y="232"/>
                  </a:lnTo>
                  <a:lnTo>
                    <a:pt x="188" y="226"/>
                  </a:lnTo>
                  <a:lnTo>
                    <a:pt x="199" y="219"/>
                  </a:lnTo>
                  <a:lnTo>
                    <a:pt x="208" y="211"/>
                  </a:lnTo>
                  <a:lnTo>
                    <a:pt x="216" y="203"/>
                  </a:lnTo>
                  <a:lnTo>
                    <a:pt x="223" y="192"/>
                  </a:lnTo>
                  <a:lnTo>
                    <a:pt x="230" y="183"/>
                  </a:lnTo>
                  <a:lnTo>
                    <a:pt x="235" y="173"/>
                  </a:lnTo>
                  <a:lnTo>
                    <a:pt x="239" y="162"/>
                  </a:lnTo>
                  <a:lnTo>
                    <a:pt x="243" y="151"/>
                  </a:lnTo>
                  <a:lnTo>
                    <a:pt x="245" y="140"/>
                  </a:lnTo>
                  <a:lnTo>
                    <a:pt x="246" y="129"/>
                  </a:lnTo>
                  <a:lnTo>
                    <a:pt x="247" y="117"/>
                  </a:lnTo>
                  <a:lnTo>
                    <a:pt x="246" y="106"/>
                  </a:lnTo>
                  <a:lnTo>
                    <a:pt x="244" y="94"/>
                  </a:lnTo>
                  <a:lnTo>
                    <a:pt x="241" y="82"/>
                  </a:lnTo>
                  <a:lnTo>
                    <a:pt x="236" y="71"/>
                  </a:lnTo>
                  <a:lnTo>
                    <a:pt x="231" y="60"/>
                  </a:lnTo>
                  <a:lnTo>
                    <a:pt x="224" y="49"/>
                  </a:lnTo>
                  <a:close/>
                </a:path>
              </a:pathLst>
            </a:custGeom>
            <a:solidFill>
              <a:srgbClr val="E466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3"/>
            <p:cNvSpPr>
              <a:spLocks/>
            </p:cNvSpPr>
            <p:nvPr/>
          </p:nvSpPr>
          <p:spPr bwMode="auto">
            <a:xfrm>
              <a:off x="4226388" y="5505218"/>
              <a:ext cx="33338" cy="33337"/>
            </a:xfrm>
            <a:custGeom>
              <a:avLst/>
              <a:gdLst>
                <a:gd name="T0" fmla="*/ 252 w 289"/>
                <a:gd name="T1" fmla="*/ 49 h 290"/>
                <a:gd name="T2" fmla="*/ 231 w 289"/>
                <a:gd name="T3" fmla="*/ 29 h 290"/>
                <a:gd name="T4" fmla="*/ 206 w 289"/>
                <a:gd name="T5" fmla="*/ 14 h 290"/>
                <a:gd name="T6" fmla="*/ 180 w 289"/>
                <a:gd name="T7" fmla="*/ 5 h 290"/>
                <a:gd name="T8" fmla="*/ 153 w 289"/>
                <a:gd name="T9" fmla="*/ 0 h 290"/>
                <a:gd name="T10" fmla="*/ 126 w 289"/>
                <a:gd name="T11" fmla="*/ 1 h 290"/>
                <a:gd name="T12" fmla="*/ 98 w 289"/>
                <a:gd name="T13" fmla="*/ 7 h 290"/>
                <a:gd name="T14" fmla="*/ 72 w 289"/>
                <a:gd name="T15" fmla="*/ 19 h 290"/>
                <a:gd name="T16" fmla="*/ 48 w 289"/>
                <a:gd name="T17" fmla="*/ 37 h 290"/>
                <a:gd name="T18" fmla="*/ 29 w 289"/>
                <a:gd name="T19" fmla="*/ 59 h 290"/>
                <a:gd name="T20" fmla="*/ 14 w 289"/>
                <a:gd name="T21" fmla="*/ 83 h 290"/>
                <a:gd name="T22" fmla="*/ 5 w 289"/>
                <a:gd name="T23" fmla="*/ 109 h 290"/>
                <a:gd name="T24" fmla="*/ 0 w 289"/>
                <a:gd name="T25" fmla="*/ 136 h 290"/>
                <a:gd name="T26" fmla="*/ 1 w 289"/>
                <a:gd name="T27" fmla="*/ 164 h 290"/>
                <a:gd name="T28" fmla="*/ 7 w 289"/>
                <a:gd name="T29" fmla="*/ 191 h 290"/>
                <a:gd name="T30" fmla="*/ 19 w 289"/>
                <a:gd name="T31" fmla="*/ 217 h 290"/>
                <a:gd name="T32" fmla="*/ 37 w 289"/>
                <a:gd name="T33" fmla="*/ 241 h 290"/>
                <a:gd name="T34" fmla="*/ 58 w 289"/>
                <a:gd name="T35" fmla="*/ 260 h 290"/>
                <a:gd name="T36" fmla="*/ 82 w 289"/>
                <a:gd name="T37" fmla="*/ 276 h 290"/>
                <a:gd name="T38" fmla="*/ 109 w 289"/>
                <a:gd name="T39" fmla="*/ 286 h 290"/>
                <a:gd name="T40" fmla="*/ 136 w 289"/>
                <a:gd name="T41" fmla="*/ 290 h 290"/>
                <a:gd name="T42" fmla="*/ 163 w 289"/>
                <a:gd name="T43" fmla="*/ 289 h 290"/>
                <a:gd name="T44" fmla="*/ 190 w 289"/>
                <a:gd name="T45" fmla="*/ 283 h 290"/>
                <a:gd name="T46" fmla="*/ 216 w 289"/>
                <a:gd name="T47" fmla="*/ 271 h 290"/>
                <a:gd name="T48" fmla="*/ 241 w 289"/>
                <a:gd name="T49" fmla="*/ 252 h 290"/>
                <a:gd name="T50" fmla="*/ 260 w 289"/>
                <a:gd name="T51" fmla="*/ 231 h 290"/>
                <a:gd name="T52" fmla="*/ 275 w 289"/>
                <a:gd name="T53" fmla="*/ 207 h 290"/>
                <a:gd name="T54" fmla="*/ 284 w 289"/>
                <a:gd name="T55" fmla="*/ 181 h 290"/>
                <a:gd name="T56" fmla="*/ 289 w 289"/>
                <a:gd name="T57" fmla="*/ 154 h 290"/>
                <a:gd name="T58" fmla="*/ 288 w 289"/>
                <a:gd name="T59" fmla="*/ 126 h 290"/>
                <a:gd name="T60" fmla="*/ 282 w 289"/>
                <a:gd name="T61" fmla="*/ 99 h 290"/>
                <a:gd name="T62" fmla="*/ 270 w 289"/>
                <a:gd name="T63" fmla="*/ 7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 h="290">
                  <a:moveTo>
                    <a:pt x="261" y="61"/>
                  </a:moveTo>
                  <a:lnTo>
                    <a:pt x="252" y="49"/>
                  </a:lnTo>
                  <a:lnTo>
                    <a:pt x="242" y="38"/>
                  </a:lnTo>
                  <a:lnTo>
                    <a:pt x="231" y="29"/>
                  </a:lnTo>
                  <a:lnTo>
                    <a:pt x="219" y="21"/>
                  </a:lnTo>
                  <a:lnTo>
                    <a:pt x="206" y="14"/>
                  </a:lnTo>
                  <a:lnTo>
                    <a:pt x="193" y="9"/>
                  </a:lnTo>
                  <a:lnTo>
                    <a:pt x="180" y="5"/>
                  </a:lnTo>
                  <a:lnTo>
                    <a:pt x="167" y="2"/>
                  </a:lnTo>
                  <a:lnTo>
                    <a:pt x="153" y="0"/>
                  </a:lnTo>
                  <a:lnTo>
                    <a:pt x="139" y="0"/>
                  </a:lnTo>
                  <a:lnTo>
                    <a:pt x="126" y="1"/>
                  </a:lnTo>
                  <a:lnTo>
                    <a:pt x="112" y="3"/>
                  </a:lnTo>
                  <a:lnTo>
                    <a:pt x="98" y="7"/>
                  </a:lnTo>
                  <a:lnTo>
                    <a:pt x="85" y="13"/>
                  </a:lnTo>
                  <a:lnTo>
                    <a:pt x="72" y="19"/>
                  </a:lnTo>
                  <a:lnTo>
                    <a:pt x="60" y="28"/>
                  </a:lnTo>
                  <a:lnTo>
                    <a:pt x="48" y="37"/>
                  </a:lnTo>
                  <a:lnTo>
                    <a:pt x="38" y="48"/>
                  </a:lnTo>
                  <a:lnTo>
                    <a:pt x="29" y="59"/>
                  </a:lnTo>
                  <a:lnTo>
                    <a:pt x="21" y="71"/>
                  </a:lnTo>
                  <a:lnTo>
                    <a:pt x="14" y="83"/>
                  </a:lnTo>
                  <a:lnTo>
                    <a:pt x="9" y="96"/>
                  </a:lnTo>
                  <a:lnTo>
                    <a:pt x="5" y="109"/>
                  </a:lnTo>
                  <a:lnTo>
                    <a:pt x="2" y="123"/>
                  </a:lnTo>
                  <a:lnTo>
                    <a:pt x="0" y="136"/>
                  </a:lnTo>
                  <a:lnTo>
                    <a:pt x="0" y="150"/>
                  </a:lnTo>
                  <a:lnTo>
                    <a:pt x="1" y="164"/>
                  </a:lnTo>
                  <a:lnTo>
                    <a:pt x="4" y="178"/>
                  </a:lnTo>
                  <a:lnTo>
                    <a:pt x="7" y="191"/>
                  </a:lnTo>
                  <a:lnTo>
                    <a:pt x="13" y="204"/>
                  </a:lnTo>
                  <a:lnTo>
                    <a:pt x="19" y="217"/>
                  </a:lnTo>
                  <a:lnTo>
                    <a:pt x="28" y="229"/>
                  </a:lnTo>
                  <a:lnTo>
                    <a:pt x="37" y="241"/>
                  </a:lnTo>
                  <a:lnTo>
                    <a:pt x="47" y="251"/>
                  </a:lnTo>
                  <a:lnTo>
                    <a:pt x="58" y="260"/>
                  </a:lnTo>
                  <a:lnTo>
                    <a:pt x="70" y="269"/>
                  </a:lnTo>
                  <a:lnTo>
                    <a:pt x="82" y="276"/>
                  </a:lnTo>
                  <a:lnTo>
                    <a:pt x="95" y="281"/>
                  </a:lnTo>
                  <a:lnTo>
                    <a:pt x="109" y="286"/>
                  </a:lnTo>
                  <a:lnTo>
                    <a:pt x="123" y="288"/>
                  </a:lnTo>
                  <a:lnTo>
                    <a:pt x="136" y="290"/>
                  </a:lnTo>
                  <a:lnTo>
                    <a:pt x="150" y="290"/>
                  </a:lnTo>
                  <a:lnTo>
                    <a:pt x="163" y="289"/>
                  </a:lnTo>
                  <a:lnTo>
                    <a:pt x="177" y="287"/>
                  </a:lnTo>
                  <a:lnTo>
                    <a:pt x="190" y="283"/>
                  </a:lnTo>
                  <a:lnTo>
                    <a:pt x="204" y="277"/>
                  </a:lnTo>
                  <a:lnTo>
                    <a:pt x="216" y="271"/>
                  </a:lnTo>
                  <a:lnTo>
                    <a:pt x="229" y="261"/>
                  </a:lnTo>
                  <a:lnTo>
                    <a:pt x="241" y="252"/>
                  </a:lnTo>
                  <a:lnTo>
                    <a:pt x="251" y="242"/>
                  </a:lnTo>
                  <a:lnTo>
                    <a:pt x="260" y="231"/>
                  </a:lnTo>
                  <a:lnTo>
                    <a:pt x="268" y="219"/>
                  </a:lnTo>
                  <a:lnTo>
                    <a:pt x="275" y="207"/>
                  </a:lnTo>
                  <a:lnTo>
                    <a:pt x="280" y="194"/>
                  </a:lnTo>
                  <a:lnTo>
                    <a:pt x="284" y="181"/>
                  </a:lnTo>
                  <a:lnTo>
                    <a:pt x="287" y="167"/>
                  </a:lnTo>
                  <a:lnTo>
                    <a:pt x="289" y="154"/>
                  </a:lnTo>
                  <a:lnTo>
                    <a:pt x="289" y="139"/>
                  </a:lnTo>
                  <a:lnTo>
                    <a:pt x="288" y="126"/>
                  </a:lnTo>
                  <a:lnTo>
                    <a:pt x="286" y="112"/>
                  </a:lnTo>
                  <a:lnTo>
                    <a:pt x="282" y="99"/>
                  </a:lnTo>
                  <a:lnTo>
                    <a:pt x="276" y="86"/>
                  </a:lnTo>
                  <a:lnTo>
                    <a:pt x="270" y="73"/>
                  </a:lnTo>
                  <a:lnTo>
                    <a:pt x="261" y="61"/>
                  </a:lnTo>
                  <a:close/>
                </a:path>
              </a:pathLst>
            </a:custGeom>
            <a:solidFill>
              <a:srgbClr val="00A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5"/>
            <p:cNvSpPr>
              <a:spLocks/>
            </p:cNvSpPr>
            <p:nvPr/>
          </p:nvSpPr>
          <p:spPr bwMode="auto">
            <a:xfrm>
              <a:off x="4677238" y="5543318"/>
              <a:ext cx="92075" cy="93662"/>
            </a:xfrm>
            <a:custGeom>
              <a:avLst/>
              <a:gdLst>
                <a:gd name="T0" fmla="*/ 467 w 814"/>
                <a:gd name="T1" fmla="*/ 0 h 822"/>
                <a:gd name="T2" fmla="*/ 508 w 814"/>
                <a:gd name="T3" fmla="*/ 315 h 822"/>
                <a:gd name="T4" fmla="*/ 814 w 814"/>
                <a:gd name="T5" fmla="*/ 371 h 822"/>
                <a:gd name="T6" fmla="*/ 532 w 814"/>
                <a:gd name="T7" fmla="*/ 509 h 822"/>
                <a:gd name="T8" fmla="*/ 564 w 814"/>
                <a:gd name="T9" fmla="*/ 822 h 822"/>
                <a:gd name="T10" fmla="*/ 354 w 814"/>
                <a:gd name="T11" fmla="*/ 588 h 822"/>
                <a:gd name="T12" fmla="*/ 65 w 814"/>
                <a:gd name="T13" fmla="*/ 717 h 822"/>
                <a:gd name="T14" fmla="*/ 217 w 814"/>
                <a:gd name="T15" fmla="*/ 444 h 822"/>
                <a:gd name="T16" fmla="*/ 0 w 814"/>
                <a:gd name="T17" fmla="*/ 210 h 822"/>
                <a:gd name="T18" fmla="*/ 314 w 814"/>
                <a:gd name="T19" fmla="*/ 275 h 822"/>
                <a:gd name="T20" fmla="*/ 467 w 814"/>
                <a:gd name="T21" fmla="*/ 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4" h="822">
                  <a:moveTo>
                    <a:pt x="467" y="0"/>
                  </a:moveTo>
                  <a:lnTo>
                    <a:pt x="508" y="315"/>
                  </a:lnTo>
                  <a:lnTo>
                    <a:pt x="814" y="371"/>
                  </a:lnTo>
                  <a:lnTo>
                    <a:pt x="532" y="509"/>
                  </a:lnTo>
                  <a:lnTo>
                    <a:pt x="564" y="822"/>
                  </a:lnTo>
                  <a:lnTo>
                    <a:pt x="354" y="588"/>
                  </a:lnTo>
                  <a:lnTo>
                    <a:pt x="65" y="717"/>
                  </a:lnTo>
                  <a:lnTo>
                    <a:pt x="217" y="444"/>
                  </a:lnTo>
                  <a:lnTo>
                    <a:pt x="0" y="210"/>
                  </a:lnTo>
                  <a:lnTo>
                    <a:pt x="314" y="275"/>
                  </a:lnTo>
                  <a:lnTo>
                    <a:pt x="467" y="0"/>
                  </a:lnTo>
                  <a:close/>
                </a:path>
              </a:pathLst>
            </a:custGeom>
            <a:solidFill>
              <a:srgbClr val="00A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6"/>
            <p:cNvSpPr>
              <a:spLocks/>
            </p:cNvSpPr>
            <p:nvPr/>
          </p:nvSpPr>
          <p:spPr bwMode="auto">
            <a:xfrm>
              <a:off x="4037476" y="5319481"/>
              <a:ext cx="200025" cy="317500"/>
            </a:xfrm>
            <a:custGeom>
              <a:avLst/>
              <a:gdLst>
                <a:gd name="T0" fmla="*/ 1757 w 1757"/>
                <a:gd name="T1" fmla="*/ 2804 h 2804"/>
                <a:gd name="T2" fmla="*/ 1757 w 1757"/>
                <a:gd name="T3" fmla="*/ 2655 h 2804"/>
                <a:gd name="T4" fmla="*/ 1746 w 1757"/>
                <a:gd name="T5" fmla="*/ 2509 h 2804"/>
                <a:gd name="T6" fmla="*/ 1726 w 1757"/>
                <a:gd name="T7" fmla="*/ 2365 h 2804"/>
                <a:gd name="T8" fmla="*/ 1698 w 1757"/>
                <a:gd name="T9" fmla="*/ 2223 h 2804"/>
                <a:gd name="T10" fmla="*/ 1661 w 1757"/>
                <a:gd name="T11" fmla="*/ 2085 h 2804"/>
                <a:gd name="T12" fmla="*/ 1616 w 1757"/>
                <a:gd name="T13" fmla="*/ 1950 h 2804"/>
                <a:gd name="T14" fmla="*/ 1564 w 1757"/>
                <a:gd name="T15" fmla="*/ 1818 h 2804"/>
                <a:gd name="T16" fmla="*/ 1506 w 1757"/>
                <a:gd name="T17" fmla="*/ 1690 h 2804"/>
                <a:gd name="T18" fmla="*/ 1443 w 1757"/>
                <a:gd name="T19" fmla="*/ 1564 h 2804"/>
                <a:gd name="T20" fmla="*/ 1374 w 1757"/>
                <a:gd name="T21" fmla="*/ 1443 h 2804"/>
                <a:gd name="T22" fmla="*/ 1303 w 1757"/>
                <a:gd name="T23" fmla="*/ 1325 h 2804"/>
                <a:gd name="T24" fmla="*/ 1226 w 1757"/>
                <a:gd name="T25" fmla="*/ 1212 h 2804"/>
                <a:gd name="T26" fmla="*/ 1147 w 1757"/>
                <a:gd name="T27" fmla="*/ 1102 h 2804"/>
                <a:gd name="T28" fmla="*/ 1066 w 1757"/>
                <a:gd name="T29" fmla="*/ 997 h 2804"/>
                <a:gd name="T30" fmla="*/ 983 w 1757"/>
                <a:gd name="T31" fmla="*/ 897 h 2804"/>
                <a:gd name="T32" fmla="*/ 900 w 1757"/>
                <a:gd name="T33" fmla="*/ 801 h 2804"/>
                <a:gd name="T34" fmla="*/ 816 w 1757"/>
                <a:gd name="T35" fmla="*/ 709 h 2804"/>
                <a:gd name="T36" fmla="*/ 733 w 1757"/>
                <a:gd name="T37" fmla="*/ 622 h 2804"/>
                <a:gd name="T38" fmla="*/ 651 w 1757"/>
                <a:gd name="T39" fmla="*/ 540 h 2804"/>
                <a:gd name="T40" fmla="*/ 571 w 1757"/>
                <a:gd name="T41" fmla="*/ 464 h 2804"/>
                <a:gd name="T42" fmla="*/ 494 w 1757"/>
                <a:gd name="T43" fmla="*/ 393 h 2804"/>
                <a:gd name="T44" fmla="*/ 419 w 1757"/>
                <a:gd name="T45" fmla="*/ 328 h 2804"/>
                <a:gd name="T46" fmla="*/ 348 w 1757"/>
                <a:gd name="T47" fmla="*/ 267 h 2804"/>
                <a:gd name="T48" fmla="*/ 283 w 1757"/>
                <a:gd name="T49" fmla="*/ 213 h 2804"/>
                <a:gd name="T50" fmla="*/ 222 w 1757"/>
                <a:gd name="T51" fmla="*/ 164 h 2804"/>
                <a:gd name="T52" fmla="*/ 167 w 1757"/>
                <a:gd name="T53" fmla="*/ 121 h 2804"/>
                <a:gd name="T54" fmla="*/ 120 w 1757"/>
                <a:gd name="T55" fmla="*/ 84 h 2804"/>
                <a:gd name="T56" fmla="*/ 78 w 1757"/>
                <a:gd name="T57" fmla="*/ 54 h 2804"/>
                <a:gd name="T58" fmla="*/ 21 w 1757"/>
                <a:gd name="T59" fmla="*/ 14 h 2804"/>
                <a:gd name="T60" fmla="*/ 0 w 1757"/>
                <a:gd name="T61" fmla="*/ 0 h 2804"/>
                <a:gd name="T62" fmla="*/ 20 w 1757"/>
                <a:gd name="T63" fmla="*/ 18 h 2804"/>
                <a:gd name="T64" fmla="*/ 74 w 1757"/>
                <a:gd name="T65" fmla="*/ 70 h 2804"/>
                <a:gd name="T66" fmla="*/ 113 w 1757"/>
                <a:gd name="T67" fmla="*/ 108 h 2804"/>
                <a:gd name="T68" fmla="*/ 159 w 1757"/>
                <a:gd name="T69" fmla="*/ 153 h 2804"/>
                <a:gd name="T70" fmla="*/ 211 w 1757"/>
                <a:gd name="T71" fmla="*/ 207 h 2804"/>
                <a:gd name="T72" fmla="*/ 269 w 1757"/>
                <a:gd name="T73" fmla="*/ 266 h 2804"/>
                <a:gd name="T74" fmla="*/ 332 w 1757"/>
                <a:gd name="T75" fmla="*/ 332 h 2804"/>
                <a:gd name="T76" fmla="*/ 400 w 1757"/>
                <a:gd name="T77" fmla="*/ 403 h 2804"/>
                <a:gd name="T78" fmla="*/ 470 w 1757"/>
                <a:gd name="T79" fmla="*/ 481 h 2804"/>
                <a:gd name="T80" fmla="*/ 545 w 1757"/>
                <a:gd name="T81" fmla="*/ 564 h 2804"/>
                <a:gd name="T82" fmla="*/ 623 w 1757"/>
                <a:gd name="T83" fmla="*/ 652 h 2804"/>
                <a:gd name="T84" fmla="*/ 701 w 1757"/>
                <a:gd name="T85" fmla="*/ 745 h 2804"/>
                <a:gd name="T86" fmla="*/ 782 w 1757"/>
                <a:gd name="T87" fmla="*/ 842 h 2804"/>
                <a:gd name="T88" fmla="*/ 864 w 1757"/>
                <a:gd name="T89" fmla="*/ 943 h 2804"/>
                <a:gd name="T90" fmla="*/ 945 w 1757"/>
                <a:gd name="T91" fmla="*/ 1047 h 2804"/>
                <a:gd name="T92" fmla="*/ 1026 w 1757"/>
                <a:gd name="T93" fmla="*/ 1155 h 2804"/>
                <a:gd name="T94" fmla="*/ 1106 w 1757"/>
                <a:gd name="T95" fmla="*/ 1266 h 2804"/>
                <a:gd name="T96" fmla="*/ 1184 w 1757"/>
                <a:gd name="T97" fmla="*/ 1379 h 2804"/>
                <a:gd name="T98" fmla="*/ 1259 w 1757"/>
                <a:gd name="T99" fmla="*/ 1494 h 2804"/>
                <a:gd name="T100" fmla="*/ 1332 w 1757"/>
                <a:gd name="T101" fmla="*/ 1611 h 2804"/>
                <a:gd name="T102" fmla="*/ 1400 w 1757"/>
                <a:gd name="T103" fmla="*/ 1730 h 2804"/>
                <a:gd name="T104" fmla="*/ 1466 w 1757"/>
                <a:gd name="T105" fmla="*/ 1849 h 2804"/>
                <a:gd name="T106" fmla="*/ 1525 w 1757"/>
                <a:gd name="T107" fmla="*/ 1970 h 2804"/>
                <a:gd name="T108" fmla="*/ 1580 w 1757"/>
                <a:gd name="T109" fmla="*/ 2091 h 2804"/>
                <a:gd name="T110" fmla="*/ 1628 w 1757"/>
                <a:gd name="T111" fmla="*/ 2212 h 2804"/>
                <a:gd name="T112" fmla="*/ 1670 w 1757"/>
                <a:gd name="T113" fmla="*/ 2332 h 2804"/>
                <a:gd name="T114" fmla="*/ 1704 w 1757"/>
                <a:gd name="T115" fmla="*/ 2452 h 2804"/>
                <a:gd name="T116" fmla="*/ 1730 w 1757"/>
                <a:gd name="T117" fmla="*/ 2571 h 2804"/>
                <a:gd name="T118" fmla="*/ 1748 w 1757"/>
                <a:gd name="T119" fmla="*/ 2688 h 2804"/>
                <a:gd name="T120" fmla="*/ 1757 w 1757"/>
                <a:gd name="T121" fmla="*/ 2804 h 2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7" h="2804">
                  <a:moveTo>
                    <a:pt x="1757" y="2804"/>
                  </a:moveTo>
                  <a:lnTo>
                    <a:pt x="1757" y="2655"/>
                  </a:lnTo>
                  <a:lnTo>
                    <a:pt x="1746" y="2509"/>
                  </a:lnTo>
                  <a:lnTo>
                    <a:pt x="1726" y="2365"/>
                  </a:lnTo>
                  <a:lnTo>
                    <a:pt x="1698" y="2223"/>
                  </a:lnTo>
                  <a:lnTo>
                    <a:pt x="1661" y="2085"/>
                  </a:lnTo>
                  <a:lnTo>
                    <a:pt x="1616" y="1950"/>
                  </a:lnTo>
                  <a:lnTo>
                    <a:pt x="1564" y="1818"/>
                  </a:lnTo>
                  <a:lnTo>
                    <a:pt x="1506" y="1690"/>
                  </a:lnTo>
                  <a:lnTo>
                    <a:pt x="1443" y="1564"/>
                  </a:lnTo>
                  <a:lnTo>
                    <a:pt x="1374" y="1443"/>
                  </a:lnTo>
                  <a:lnTo>
                    <a:pt x="1303" y="1325"/>
                  </a:lnTo>
                  <a:lnTo>
                    <a:pt x="1226" y="1212"/>
                  </a:lnTo>
                  <a:lnTo>
                    <a:pt x="1147" y="1102"/>
                  </a:lnTo>
                  <a:lnTo>
                    <a:pt x="1066" y="997"/>
                  </a:lnTo>
                  <a:lnTo>
                    <a:pt x="983" y="897"/>
                  </a:lnTo>
                  <a:lnTo>
                    <a:pt x="900" y="801"/>
                  </a:lnTo>
                  <a:lnTo>
                    <a:pt x="816" y="709"/>
                  </a:lnTo>
                  <a:lnTo>
                    <a:pt x="733" y="622"/>
                  </a:lnTo>
                  <a:lnTo>
                    <a:pt x="651" y="540"/>
                  </a:lnTo>
                  <a:lnTo>
                    <a:pt x="571" y="464"/>
                  </a:lnTo>
                  <a:lnTo>
                    <a:pt x="494" y="393"/>
                  </a:lnTo>
                  <a:lnTo>
                    <a:pt x="419" y="328"/>
                  </a:lnTo>
                  <a:lnTo>
                    <a:pt x="348" y="267"/>
                  </a:lnTo>
                  <a:lnTo>
                    <a:pt x="283" y="213"/>
                  </a:lnTo>
                  <a:lnTo>
                    <a:pt x="222" y="164"/>
                  </a:lnTo>
                  <a:lnTo>
                    <a:pt x="167" y="121"/>
                  </a:lnTo>
                  <a:lnTo>
                    <a:pt x="120" y="84"/>
                  </a:lnTo>
                  <a:lnTo>
                    <a:pt x="78" y="54"/>
                  </a:lnTo>
                  <a:lnTo>
                    <a:pt x="21" y="14"/>
                  </a:lnTo>
                  <a:lnTo>
                    <a:pt x="0" y="0"/>
                  </a:lnTo>
                  <a:lnTo>
                    <a:pt x="20" y="18"/>
                  </a:lnTo>
                  <a:lnTo>
                    <a:pt x="74" y="70"/>
                  </a:lnTo>
                  <a:lnTo>
                    <a:pt x="113" y="108"/>
                  </a:lnTo>
                  <a:lnTo>
                    <a:pt x="159" y="153"/>
                  </a:lnTo>
                  <a:lnTo>
                    <a:pt x="211" y="207"/>
                  </a:lnTo>
                  <a:lnTo>
                    <a:pt x="269" y="266"/>
                  </a:lnTo>
                  <a:lnTo>
                    <a:pt x="332" y="332"/>
                  </a:lnTo>
                  <a:lnTo>
                    <a:pt x="400" y="403"/>
                  </a:lnTo>
                  <a:lnTo>
                    <a:pt x="470" y="481"/>
                  </a:lnTo>
                  <a:lnTo>
                    <a:pt x="545" y="564"/>
                  </a:lnTo>
                  <a:lnTo>
                    <a:pt x="623" y="652"/>
                  </a:lnTo>
                  <a:lnTo>
                    <a:pt x="701" y="745"/>
                  </a:lnTo>
                  <a:lnTo>
                    <a:pt x="782" y="842"/>
                  </a:lnTo>
                  <a:lnTo>
                    <a:pt x="864" y="943"/>
                  </a:lnTo>
                  <a:lnTo>
                    <a:pt x="945" y="1047"/>
                  </a:lnTo>
                  <a:lnTo>
                    <a:pt x="1026" y="1155"/>
                  </a:lnTo>
                  <a:lnTo>
                    <a:pt x="1106" y="1266"/>
                  </a:lnTo>
                  <a:lnTo>
                    <a:pt x="1184" y="1379"/>
                  </a:lnTo>
                  <a:lnTo>
                    <a:pt x="1259" y="1494"/>
                  </a:lnTo>
                  <a:lnTo>
                    <a:pt x="1332" y="1611"/>
                  </a:lnTo>
                  <a:lnTo>
                    <a:pt x="1400" y="1730"/>
                  </a:lnTo>
                  <a:lnTo>
                    <a:pt x="1466" y="1849"/>
                  </a:lnTo>
                  <a:lnTo>
                    <a:pt x="1525" y="1970"/>
                  </a:lnTo>
                  <a:lnTo>
                    <a:pt x="1580" y="2091"/>
                  </a:lnTo>
                  <a:lnTo>
                    <a:pt x="1628" y="2212"/>
                  </a:lnTo>
                  <a:lnTo>
                    <a:pt x="1670" y="2332"/>
                  </a:lnTo>
                  <a:lnTo>
                    <a:pt x="1704" y="2452"/>
                  </a:lnTo>
                  <a:lnTo>
                    <a:pt x="1730" y="2571"/>
                  </a:lnTo>
                  <a:lnTo>
                    <a:pt x="1748" y="2688"/>
                  </a:lnTo>
                  <a:lnTo>
                    <a:pt x="1757" y="2804"/>
                  </a:lnTo>
                  <a:close/>
                </a:path>
              </a:pathLst>
            </a:custGeom>
            <a:solidFill>
              <a:srgbClr val="FFF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7"/>
            <p:cNvSpPr>
              <a:spLocks/>
            </p:cNvSpPr>
            <p:nvPr/>
          </p:nvSpPr>
          <p:spPr bwMode="auto">
            <a:xfrm>
              <a:off x="4702638" y="5408381"/>
              <a:ext cx="114300" cy="138112"/>
            </a:xfrm>
            <a:custGeom>
              <a:avLst/>
              <a:gdLst>
                <a:gd name="T0" fmla="*/ 0 w 1000"/>
                <a:gd name="T1" fmla="*/ 1224 h 1224"/>
                <a:gd name="T2" fmla="*/ 44 w 1000"/>
                <a:gd name="T3" fmla="*/ 1143 h 1224"/>
                <a:gd name="T4" fmla="*/ 86 w 1000"/>
                <a:gd name="T5" fmla="*/ 1065 h 1224"/>
                <a:gd name="T6" fmla="*/ 129 w 1000"/>
                <a:gd name="T7" fmla="*/ 989 h 1224"/>
                <a:gd name="T8" fmla="*/ 173 w 1000"/>
                <a:gd name="T9" fmla="*/ 918 h 1224"/>
                <a:gd name="T10" fmla="*/ 217 w 1000"/>
                <a:gd name="T11" fmla="*/ 848 h 1224"/>
                <a:gd name="T12" fmla="*/ 261 w 1000"/>
                <a:gd name="T13" fmla="*/ 782 h 1224"/>
                <a:gd name="T14" fmla="*/ 304 w 1000"/>
                <a:gd name="T15" fmla="*/ 719 h 1224"/>
                <a:gd name="T16" fmla="*/ 347 w 1000"/>
                <a:gd name="T17" fmla="*/ 659 h 1224"/>
                <a:gd name="T18" fmla="*/ 390 w 1000"/>
                <a:gd name="T19" fmla="*/ 602 h 1224"/>
                <a:gd name="T20" fmla="*/ 432 w 1000"/>
                <a:gd name="T21" fmla="*/ 547 h 1224"/>
                <a:gd name="T22" fmla="*/ 474 w 1000"/>
                <a:gd name="T23" fmla="*/ 496 h 1224"/>
                <a:gd name="T24" fmla="*/ 515 w 1000"/>
                <a:gd name="T25" fmla="*/ 448 h 1224"/>
                <a:gd name="T26" fmla="*/ 555 w 1000"/>
                <a:gd name="T27" fmla="*/ 401 h 1224"/>
                <a:gd name="T28" fmla="*/ 594 w 1000"/>
                <a:gd name="T29" fmla="*/ 358 h 1224"/>
                <a:gd name="T30" fmla="*/ 633 w 1000"/>
                <a:gd name="T31" fmla="*/ 317 h 1224"/>
                <a:gd name="T32" fmla="*/ 669 w 1000"/>
                <a:gd name="T33" fmla="*/ 279 h 1224"/>
                <a:gd name="T34" fmla="*/ 705 w 1000"/>
                <a:gd name="T35" fmla="*/ 244 h 1224"/>
                <a:gd name="T36" fmla="*/ 740 w 1000"/>
                <a:gd name="T37" fmla="*/ 211 h 1224"/>
                <a:gd name="T38" fmla="*/ 772 w 1000"/>
                <a:gd name="T39" fmla="*/ 181 h 1224"/>
                <a:gd name="T40" fmla="*/ 803 w 1000"/>
                <a:gd name="T41" fmla="*/ 153 h 1224"/>
                <a:gd name="T42" fmla="*/ 831 w 1000"/>
                <a:gd name="T43" fmla="*/ 128 h 1224"/>
                <a:gd name="T44" fmla="*/ 859 w 1000"/>
                <a:gd name="T45" fmla="*/ 106 h 1224"/>
                <a:gd name="T46" fmla="*/ 884 w 1000"/>
                <a:gd name="T47" fmla="*/ 84 h 1224"/>
                <a:gd name="T48" fmla="*/ 907 w 1000"/>
                <a:gd name="T49" fmla="*/ 66 h 1224"/>
                <a:gd name="T50" fmla="*/ 946 w 1000"/>
                <a:gd name="T51" fmla="*/ 37 h 1224"/>
                <a:gd name="T52" fmla="*/ 976 w 1000"/>
                <a:gd name="T53" fmla="*/ 16 h 1224"/>
                <a:gd name="T54" fmla="*/ 994 w 1000"/>
                <a:gd name="T55" fmla="*/ 4 h 1224"/>
                <a:gd name="T56" fmla="*/ 1000 w 1000"/>
                <a:gd name="T57" fmla="*/ 0 h 1224"/>
                <a:gd name="T58" fmla="*/ 992 w 1000"/>
                <a:gd name="T59" fmla="*/ 10 h 1224"/>
                <a:gd name="T60" fmla="*/ 968 w 1000"/>
                <a:gd name="T61" fmla="*/ 39 h 1224"/>
                <a:gd name="T62" fmla="*/ 929 w 1000"/>
                <a:gd name="T63" fmla="*/ 84 h 1224"/>
                <a:gd name="T64" fmla="*/ 879 w 1000"/>
                <a:gd name="T65" fmla="*/ 145 h 1224"/>
                <a:gd name="T66" fmla="*/ 818 w 1000"/>
                <a:gd name="T67" fmla="*/ 218 h 1224"/>
                <a:gd name="T68" fmla="*/ 750 w 1000"/>
                <a:gd name="T69" fmla="*/ 300 h 1224"/>
                <a:gd name="T70" fmla="*/ 674 w 1000"/>
                <a:gd name="T71" fmla="*/ 391 h 1224"/>
                <a:gd name="T72" fmla="*/ 594 w 1000"/>
                <a:gd name="T73" fmla="*/ 488 h 1224"/>
                <a:gd name="T74" fmla="*/ 511 w 1000"/>
                <a:gd name="T75" fmla="*/ 589 h 1224"/>
                <a:gd name="T76" fmla="*/ 427 w 1000"/>
                <a:gd name="T77" fmla="*/ 692 h 1224"/>
                <a:gd name="T78" fmla="*/ 343 w 1000"/>
                <a:gd name="T79" fmla="*/ 794 h 1224"/>
                <a:gd name="T80" fmla="*/ 263 w 1000"/>
                <a:gd name="T81" fmla="*/ 893 h 1224"/>
                <a:gd name="T82" fmla="*/ 186 w 1000"/>
                <a:gd name="T83" fmla="*/ 989 h 1224"/>
                <a:gd name="T84" fmla="*/ 115 w 1000"/>
                <a:gd name="T85" fmla="*/ 1077 h 1224"/>
                <a:gd name="T86" fmla="*/ 53 w 1000"/>
                <a:gd name="T87" fmla="*/ 1157 h 1224"/>
                <a:gd name="T88" fmla="*/ 0 w 1000"/>
                <a:gd name="T89"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0" h="1224">
                  <a:moveTo>
                    <a:pt x="0" y="1224"/>
                  </a:moveTo>
                  <a:lnTo>
                    <a:pt x="44" y="1143"/>
                  </a:lnTo>
                  <a:lnTo>
                    <a:pt x="86" y="1065"/>
                  </a:lnTo>
                  <a:lnTo>
                    <a:pt x="129" y="989"/>
                  </a:lnTo>
                  <a:lnTo>
                    <a:pt x="173" y="918"/>
                  </a:lnTo>
                  <a:lnTo>
                    <a:pt x="217" y="848"/>
                  </a:lnTo>
                  <a:lnTo>
                    <a:pt x="261" y="782"/>
                  </a:lnTo>
                  <a:lnTo>
                    <a:pt x="304" y="719"/>
                  </a:lnTo>
                  <a:lnTo>
                    <a:pt x="347" y="659"/>
                  </a:lnTo>
                  <a:lnTo>
                    <a:pt x="390" y="602"/>
                  </a:lnTo>
                  <a:lnTo>
                    <a:pt x="432" y="547"/>
                  </a:lnTo>
                  <a:lnTo>
                    <a:pt x="474" y="496"/>
                  </a:lnTo>
                  <a:lnTo>
                    <a:pt x="515" y="448"/>
                  </a:lnTo>
                  <a:lnTo>
                    <a:pt x="555" y="401"/>
                  </a:lnTo>
                  <a:lnTo>
                    <a:pt x="594" y="358"/>
                  </a:lnTo>
                  <a:lnTo>
                    <a:pt x="633" y="317"/>
                  </a:lnTo>
                  <a:lnTo>
                    <a:pt x="669" y="279"/>
                  </a:lnTo>
                  <a:lnTo>
                    <a:pt x="705" y="244"/>
                  </a:lnTo>
                  <a:lnTo>
                    <a:pt x="740" y="211"/>
                  </a:lnTo>
                  <a:lnTo>
                    <a:pt x="772" y="181"/>
                  </a:lnTo>
                  <a:lnTo>
                    <a:pt x="803" y="153"/>
                  </a:lnTo>
                  <a:lnTo>
                    <a:pt x="831" y="128"/>
                  </a:lnTo>
                  <a:lnTo>
                    <a:pt x="859" y="106"/>
                  </a:lnTo>
                  <a:lnTo>
                    <a:pt x="884" y="84"/>
                  </a:lnTo>
                  <a:lnTo>
                    <a:pt x="907" y="66"/>
                  </a:lnTo>
                  <a:lnTo>
                    <a:pt x="946" y="37"/>
                  </a:lnTo>
                  <a:lnTo>
                    <a:pt x="976" y="16"/>
                  </a:lnTo>
                  <a:lnTo>
                    <a:pt x="994" y="4"/>
                  </a:lnTo>
                  <a:lnTo>
                    <a:pt x="1000" y="0"/>
                  </a:lnTo>
                  <a:lnTo>
                    <a:pt x="992" y="10"/>
                  </a:lnTo>
                  <a:lnTo>
                    <a:pt x="968" y="39"/>
                  </a:lnTo>
                  <a:lnTo>
                    <a:pt x="929" y="84"/>
                  </a:lnTo>
                  <a:lnTo>
                    <a:pt x="879" y="145"/>
                  </a:lnTo>
                  <a:lnTo>
                    <a:pt x="818" y="218"/>
                  </a:lnTo>
                  <a:lnTo>
                    <a:pt x="750" y="300"/>
                  </a:lnTo>
                  <a:lnTo>
                    <a:pt x="674" y="391"/>
                  </a:lnTo>
                  <a:lnTo>
                    <a:pt x="594" y="488"/>
                  </a:lnTo>
                  <a:lnTo>
                    <a:pt x="511" y="589"/>
                  </a:lnTo>
                  <a:lnTo>
                    <a:pt x="427" y="692"/>
                  </a:lnTo>
                  <a:lnTo>
                    <a:pt x="343" y="794"/>
                  </a:lnTo>
                  <a:lnTo>
                    <a:pt x="263" y="893"/>
                  </a:lnTo>
                  <a:lnTo>
                    <a:pt x="186" y="989"/>
                  </a:lnTo>
                  <a:lnTo>
                    <a:pt x="115" y="1077"/>
                  </a:lnTo>
                  <a:lnTo>
                    <a:pt x="53" y="1157"/>
                  </a:lnTo>
                  <a:lnTo>
                    <a:pt x="0" y="1224"/>
                  </a:lnTo>
                  <a:close/>
                </a:path>
              </a:pathLst>
            </a:custGeom>
            <a:solidFill>
              <a:srgbClr val="FFF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4" name="Picture 1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934" y="3674579"/>
            <a:ext cx="2745466" cy="2033678"/>
          </a:xfrm>
          <a:prstGeom prst="rect">
            <a:avLst/>
          </a:prstGeom>
        </p:spPr>
      </p:pic>
      <p:pic>
        <p:nvPicPr>
          <p:cNvPr id="115" name="Picture 1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9934" y="3657600"/>
            <a:ext cx="2745466" cy="2033678"/>
          </a:xfrm>
          <a:prstGeom prst="rect">
            <a:avLst/>
          </a:prstGeom>
        </p:spPr>
      </p:pic>
      <p:pic>
        <p:nvPicPr>
          <p:cNvPr id="116" name="Picture 1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9934" y="3657600"/>
            <a:ext cx="2745466" cy="2033678"/>
          </a:xfrm>
          <a:prstGeom prst="rect">
            <a:avLst/>
          </a:prstGeom>
        </p:spPr>
      </p:pic>
      <p:pic>
        <p:nvPicPr>
          <p:cNvPr id="117" name="Picture 1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9529" y="3657600"/>
            <a:ext cx="2745466" cy="2033678"/>
          </a:xfrm>
          <a:prstGeom prst="rect">
            <a:avLst/>
          </a:prstGeom>
        </p:spPr>
      </p:pic>
      <p:sp>
        <p:nvSpPr>
          <p:cNvPr id="118" name="TextBox 117"/>
          <p:cNvSpPr txBox="1"/>
          <p:nvPr/>
        </p:nvSpPr>
        <p:spPr>
          <a:xfrm>
            <a:off x="6560265" y="5748905"/>
            <a:ext cx="1877437" cy="369332"/>
          </a:xfrm>
          <a:prstGeom prst="rect">
            <a:avLst/>
          </a:prstGeom>
          <a:noFill/>
        </p:spPr>
        <p:txBody>
          <a:bodyPr wrap="none" rtlCol="0">
            <a:spAutoFit/>
          </a:bodyPr>
          <a:lstStyle/>
          <a:p>
            <a:r>
              <a:rPr lang="en-US" dirty="0" smtClean="0"/>
              <a:t>Number of stories</a:t>
            </a:r>
          </a:p>
        </p:txBody>
      </p:sp>
      <p:sp>
        <p:nvSpPr>
          <p:cNvPr id="120" name="Rectangle 119"/>
          <p:cNvSpPr/>
          <p:nvPr/>
        </p:nvSpPr>
        <p:spPr>
          <a:xfrm>
            <a:off x="5780131" y="3421494"/>
            <a:ext cx="3363869" cy="2696743"/>
          </a:xfrm>
          <a:prstGeom prst="rect">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72032" y="12331"/>
            <a:ext cx="3695809" cy="1015663"/>
          </a:xfrm>
          <a:prstGeom prst="rect">
            <a:avLst/>
          </a:prstGeom>
          <a:noFill/>
        </p:spPr>
        <p:txBody>
          <a:bodyPr wrap="square" rtlCol="0">
            <a:spAutoFit/>
          </a:bodyPr>
          <a:lstStyle/>
          <a:p>
            <a:r>
              <a:rPr lang="en-US" sz="2400" b="1" dirty="0" smtClean="0"/>
              <a:t>Sample with replacement</a:t>
            </a:r>
            <a:endParaRPr lang="en-US" b="1" dirty="0" smtClean="0"/>
          </a:p>
          <a:p>
            <a:r>
              <a:rPr lang="en-US" dirty="0" smtClean="0"/>
              <a:t>Remember to put the piece of paper back in after each draw!</a:t>
            </a:r>
            <a:endParaRPr lang="en-US" dirty="0"/>
          </a:p>
        </p:txBody>
      </p:sp>
    </p:spTree>
    <p:extLst>
      <p:ext uri="{BB962C8B-B14F-4D97-AF65-F5344CB8AC3E}">
        <p14:creationId xmlns:p14="http://schemas.microsoft.com/office/powerpoint/2010/main" val="73309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56" presetClass="path" presetSubtype="0" accel="50000" decel="50000" fill="hold" grpId="0" nodeType="clickEffect">
                                  <p:stCondLst>
                                    <p:cond delay="0"/>
                                  </p:stCondLst>
                                  <p:childTnLst>
                                    <p:animMotion origin="layout" path="M 1.94444E-6 1.85185E-6 L 0.41371 -0.28704 " pathEditMode="relative" rAng="0" ptsTypes="AA">
                                      <p:cBhvr>
                                        <p:cTn id="11" dur="2000" fill="hold"/>
                                        <p:tgtEl>
                                          <p:spTgt spid="42"/>
                                        </p:tgtEl>
                                        <p:attrNameLst>
                                          <p:attrName>ppt_x</p:attrName>
                                          <p:attrName>ppt_y</p:attrName>
                                        </p:attrNameLst>
                                      </p:cBhvr>
                                      <p:rCtr x="20677" y="-14352"/>
                                    </p:animMotion>
                                  </p:childTnLst>
                                </p:cTn>
                              </p:par>
                            </p:childTnLst>
                          </p:cTn>
                        </p:par>
                      </p:childTnLst>
                    </p:cTn>
                  </p:par>
                  <p:par>
                    <p:cTn id="12" fill="hold">
                      <p:stCondLst>
                        <p:cond delay="indefinite"/>
                      </p:stCondLst>
                      <p:childTnLst>
                        <p:par>
                          <p:cTn id="13" fill="hold">
                            <p:stCondLst>
                              <p:cond delay="0"/>
                            </p:stCondLst>
                            <p:childTnLst>
                              <p:par>
                                <p:cTn id="14" presetID="56" presetClass="path" presetSubtype="0" accel="50000" decel="50000" fill="hold" grpId="0" nodeType="clickEffect">
                                  <p:stCondLst>
                                    <p:cond delay="0"/>
                                  </p:stCondLst>
                                  <p:childTnLst>
                                    <p:animMotion origin="layout" path="M 3.33333E-6 4.44444E-6 L 0.31666 -0.06598 " pathEditMode="relative" rAng="0" ptsTypes="AA">
                                      <p:cBhvr>
                                        <p:cTn id="15" dur="2000" fill="hold"/>
                                        <p:tgtEl>
                                          <p:spTgt spid="41"/>
                                        </p:tgtEl>
                                        <p:attrNameLst>
                                          <p:attrName>ppt_x</p:attrName>
                                          <p:attrName>ppt_y</p:attrName>
                                        </p:attrNameLst>
                                      </p:cBhvr>
                                      <p:rCtr x="15833" y="-3310"/>
                                    </p:animMotion>
                                  </p:childTnLst>
                                </p:cTn>
                              </p:par>
                            </p:childTnLst>
                          </p:cTn>
                        </p:par>
                      </p:childTnLst>
                    </p:cTn>
                  </p:par>
                  <p:par>
                    <p:cTn id="16" fill="hold">
                      <p:stCondLst>
                        <p:cond delay="indefinite"/>
                      </p:stCondLst>
                      <p:childTnLst>
                        <p:par>
                          <p:cTn id="17" fill="hold">
                            <p:stCondLst>
                              <p:cond delay="0"/>
                            </p:stCondLst>
                            <p:childTnLst>
                              <p:par>
                                <p:cTn id="18" presetID="56" presetClass="path" presetSubtype="0" accel="50000" decel="50000" fill="hold" grpId="0" nodeType="clickEffect">
                                  <p:stCondLst>
                                    <p:cond delay="0"/>
                                  </p:stCondLst>
                                  <p:childTnLst>
                                    <p:animMotion origin="layout" path="M 4.72222E-6 -1.11111E-6 L 0.35086 -0.01991 " pathEditMode="relative" rAng="0" ptsTypes="AA">
                                      <p:cBhvr>
                                        <p:cTn id="19" dur="2000" fill="hold"/>
                                        <p:tgtEl>
                                          <p:spTgt spid="40"/>
                                        </p:tgtEl>
                                        <p:attrNameLst>
                                          <p:attrName>ppt_x</p:attrName>
                                          <p:attrName>ppt_y</p:attrName>
                                        </p:attrNameLst>
                                      </p:cBhvr>
                                      <p:rCtr x="17535" y="-995"/>
                                    </p:animMotion>
                                  </p:childTnLst>
                                </p:cTn>
                              </p:par>
                            </p:childTnLst>
                          </p:cTn>
                        </p:par>
                      </p:childTnLst>
                    </p:cTn>
                  </p:par>
                  <p:par>
                    <p:cTn id="20" fill="hold">
                      <p:stCondLst>
                        <p:cond delay="indefinite"/>
                      </p:stCondLst>
                      <p:childTnLst>
                        <p:par>
                          <p:cTn id="21" fill="hold">
                            <p:stCondLst>
                              <p:cond delay="0"/>
                            </p:stCondLst>
                            <p:childTnLst>
                              <p:par>
                                <p:cTn id="22" presetID="56" presetClass="path" presetSubtype="0" accel="50000" decel="50000" fill="hold" grpId="0" nodeType="clickEffect">
                                  <p:stCondLst>
                                    <p:cond delay="0"/>
                                  </p:stCondLst>
                                  <p:childTnLst>
                                    <p:animMotion origin="layout" path="M -4.16667E-6 1.85185E-6 L 0.32448 -0.07014 " pathEditMode="relative" rAng="0" ptsTypes="AA">
                                      <p:cBhvr>
                                        <p:cTn id="23" dur="2000" fill="hold"/>
                                        <p:tgtEl>
                                          <p:spTgt spid="39"/>
                                        </p:tgtEl>
                                        <p:attrNameLst>
                                          <p:attrName>ppt_x</p:attrName>
                                          <p:attrName>ppt_y</p:attrName>
                                        </p:attrNameLst>
                                      </p:cBhvr>
                                      <p:rCtr x="16215" y="-3519"/>
                                    </p:animMotion>
                                  </p:childTnLst>
                                </p:cTn>
                              </p:par>
                            </p:childTnLst>
                          </p:cTn>
                        </p:par>
                      </p:childTnLst>
                    </p:cTn>
                  </p:par>
                  <p:par>
                    <p:cTn id="24" fill="hold">
                      <p:stCondLst>
                        <p:cond delay="indefinite"/>
                      </p:stCondLst>
                      <p:childTnLst>
                        <p:par>
                          <p:cTn id="25" fill="hold">
                            <p:stCondLst>
                              <p:cond delay="0"/>
                            </p:stCondLst>
                            <p:childTnLst>
                              <p:par>
                                <p:cTn id="26" presetID="56" presetClass="path" presetSubtype="0" accel="50000" decel="50000" fill="hold" grpId="0" nodeType="clickEffect">
                                  <p:stCondLst>
                                    <p:cond delay="0"/>
                                  </p:stCondLst>
                                  <p:childTnLst>
                                    <p:animMotion origin="layout" path="M 2.5E-6 1.85185E-6 L 0.30034 0.1669 " pathEditMode="relative" rAng="0" ptsTypes="AA">
                                      <p:cBhvr>
                                        <p:cTn id="27" dur="2000" fill="hold"/>
                                        <p:tgtEl>
                                          <p:spTgt spid="38"/>
                                        </p:tgtEl>
                                        <p:attrNameLst>
                                          <p:attrName>ppt_x</p:attrName>
                                          <p:attrName>ppt_y</p:attrName>
                                        </p:attrNameLst>
                                      </p:cBhvr>
                                      <p:rCtr x="15017" y="8333"/>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fade">
                                      <p:cBhvr>
                                        <p:cTn id="54" dur="500"/>
                                        <p:tgtEl>
                                          <p:spTgt spid="6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fade">
                                      <p:cBhvr>
                                        <p:cTn id="68" dur="500"/>
                                        <p:tgtEl>
                                          <p:spTgt spid="6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50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500"/>
                                        <p:tgtEl>
                                          <p:spTgt spid="6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500"/>
                                        <p:tgtEl>
                                          <p:spTgt spid="7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fade">
                                      <p:cBhvr>
                                        <p:cTn id="86" dur="500"/>
                                        <p:tgtEl>
                                          <p:spTgt spid="7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0" nodeType="clickEffect">
                                  <p:stCondLst>
                                    <p:cond delay="0"/>
                                  </p:stCondLst>
                                  <p:childTnLst>
                                    <p:animEffect transition="out" filter="fade">
                                      <p:cBhvr>
                                        <p:cTn id="90" dur="500"/>
                                        <p:tgtEl>
                                          <p:spTgt spid="120"/>
                                        </p:tgtEl>
                                      </p:cBhvr>
                                    </p:animEffect>
                                    <p:set>
                                      <p:cBhvr>
                                        <p:cTn id="91" dur="1" fill="hold">
                                          <p:stCondLst>
                                            <p:cond delay="499"/>
                                          </p:stCondLst>
                                        </p:cTn>
                                        <p:tgtEl>
                                          <p:spTgt spid="12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115"/>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16"/>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1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Epic Breakdown – Sample Count</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25</a:t>
            </a:fld>
            <a:endParaRPr lang="en-US" dirty="0"/>
          </a:p>
        </p:txBody>
      </p:sp>
      <p:graphicFrame>
        <p:nvGraphicFramePr>
          <p:cNvPr id="6" name="Table 5"/>
          <p:cNvGraphicFramePr>
            <a:graphicFrameLocks noGrp="1"/>
          </p:cNvGraphicFramePr>
          <p:nvPr>
            <p:extLst/>
          </p:nvPr>
        </p:nvGraphicFramePr>
        <p:xfrm>
          <a:off x="1447800" y="3322955"/>
          <a:ext cx="6606542" cy="1463040"/>
        </p:xfrm>
        <a:graphic>
          <a:graphicData uri="http://schemas.openxmlformats.org/drawingml/2006/table">
            <a:tbl>
              <a:tblPr firstRow="1" bandRow="1">
                <a:tableStyleId>{5C22544A-7EE6-4342-B048-85BDC9FD1C3A}</a:tableStyleId>
              </a:tblPr>
              <a:tblGrid>
                <a:gridCol w="3789046"/>
                <a:gridCol w="874396"/>
                <a:gridCol w="971550"/>
                <a:gridCol w="971550"/>
              </a:tblGrid>
              <a:tr h="370840">
                <a:tc>
                  <a:txBody>
                    <a:bodyPr/>
                    <a:lstStyle/>
                    <a:p>
                      <a:r>
                        <a:rPr lang="en-US" sz="2800" dirty="0" smtClean="0"/>
                        <a:t>Process</a:t>
                      </a:r>
                      <a:endParaRPr lang="en-US" sz="2800" dirty="0"/>
                    </a:p>
                  </a:txBody>
                  <a:tcPr/>
                </a:tc>
                <a:tc>
                  <a:txBody>
                    <a:bodyPr/>
                    <a:lstStyle/>
                    <a:p>
                      <a:r>
                        <a:rPr lang="en-US" sz="2800" dirty="0" smtClean="0"/>
                        <a:t>50% CI</a:t>
                      </a:r>
                      <a:endParaRPr lang="en-US" sz="2800" dirty="0"/>
                    </a:p>
                  </a:txBody>
                  <a:tcPr/>
                </a:tc>
                <a:tc>
                  <a:txBody>
                    <a:bodyPr/>
                    <a:lstStyle/>
                    <a:p>
                      <a:r>
                        <a:rPr lang="en-US" sz="2800" dirty="0" smtClean="0"/>
                        <a:t>75% CI</a:t>
                      </a:r>
                      <a:endParaRPr lang="en-US" sz="2800" dirty="0"/>
                    </a:p>
                  </a:txBody>
                  <a:tcPr/>
                </a:tc>
                <a:tc>
                  <a:txBody>
                    <a:bodyPr/>
                    <a:lstStyle/>
                    <a:p>
                      <a:r>
                        <a:rPr lang="en-US" sz="2800" dirty="0" smtClean="0"/>
                        <a:t>95% CI</a:t>
                      </a:r>
                    </a:p>
                  </a:txBody>
                  <a:tcPr/>
                </a:tc>
              </a:tr>
              <a:tr h="370840">
                <a:tc>
                  <a:txBody>
                    <a:bodyPr/>
                    <a:lstStyle/>
                    <a:p>
                      <a:r>
                        <a:rPr lang="en-US" sz="2800" dirty="0" smtClean="0"/>
                        <a:t>MC 48 samples</a:t>
                      </a:r>
                      <a:endParaRPr lang="en-US" sz="2800" dirty="0"/>
                    </a:p>
                  </a:txBody>
                  <a:tcPr/>
                </a:tc>
                <a:tc>
                  <a:txBody>
                    <a:bodyPr/>
                    <a:lstStyle/>
                    <a:p>
                      <a:r>
                        <a:rPr lang="en-US" sz="2800" dirty="0" smtClean="0"/>
                        <a:t>261</a:t>
                      </a:r>
                      <a:endParaRPr lang="en-US" sz="2800" dirty="0"/>
                    </a:p>
                  </a:txBody>
                  <a:tcPr/>
                </a:tc>
                <a:tc>
                  <a:txBody>
                    <a:bodyPr/>
                    <a:lstStyle/>
                    <a:p>
                      <a:r>
                        <a:rPr lang="en-US" sz="2800" dirty="0" smtClean="0"/>
                        <a:t>282</a:t>
                      </a:r>
                      <a:endParaRPr lang="en-US" sz="2800" dirty="0"/>
                    </a:p>
                  </a:txBody>
                  <a:tcPr/>
                </a:tc>
                <a:tc>
                  <a:txBody>
                    <a:bodyPr/>
                    <a:lstStyle/>
                    <a:p>
                      <a:r>
                        <a:rPr lang="en-US" sz="2800" dirty="0" smtClean="0"/>
                        <a:t>315</a:t>
                      </a:r>
                      <a:endParaRPr lang="en-US" sz="2800" dirty="0"/>
                    </a:p>
                  </a:txBody>
                  <a:tcPr/>
                </a:tc>
              </a:tr>
            </a:tbl>
          </a:graphicData>
        </a:graphic>
      </p:graphicFrame>
      <p:sp>
        <p:nvSpPr>
          <p:cNvPr id="7" name="Prostokąt zaokrąglony 29"/>
          <p:cNvSpPr/>
          <p:nvPr/>
        </p:nvSpPr>
        <p:spPr>
          <a:xfrm>
            <a:off x="5830496" y="1417638"/>
            <a:ext cx="2847400" cy="1418899"/>
          </a:xfrm>
          <a:prstGeom prst="roundRect">
            <a:avLst>
              <a:gd name="adj" fmla="val 3504"/>
            </a:avLst>
          </a:prstGeom>
          <a:gradFill flip="none" rotWithShape="1">
            <a:gsLst>
              <a:gs pos="0">
                <a:schemeClr val="tx1">
                  <a:lumMod val="75000"/>
                  <a:lumOff val="25000"/>
                </a:schemeClr>
              </a:gs>
              <a:gs pos="100000">
                <a:schemeClr val="tx1"/>
              </a:gs>
            </a:gsLst>
            <a:path path="circle">
              <a:fillToRect l="50000" t="50000" r="50000" b="50000"/>
            </a:path>
            <a:tileRect/>
          </a:gradFill>
          <a:ln w="57150">
            <a:solidFill>
              <a:srgbClr val="996633"/>
            </a:solidFill>
          </a:ln>
        </p:spPr>
        <p:style>
          <a:lnRef idx="1">
            <a:schemeClr val="accent4"/>
          </a:lnRef>
          <a:fillRef idx="3">
            <a:schemeClr val="accent4"/>
          </a:fillRef>
          <a:effectRef idx="2">
            <a:schemeClr val="accent4"/>
          </a:effectRef>
          <a:fontRef idx="minor">
            <a:schemeClr val="lt1"/>
          </a:fontRef>
        </p:style>
        <p:txBody>
          <a:bodyPr anchor="b"/>
          <a:lstStyle/>
          <a:p>
            <a:pPr algn="ctr">
              <a:defRPr/>
            </a:pPr>
            <a:endParaRPr lang="en-US" sz="1200" dirty="0"/>
          </a:p>
        </p:txBody>
      </p:sp>
      <p:sp>
        <p:nvSpPr>
          <p:cNvPr id="8" name="Rectangle 7"/>
          <p:cNvSpPr>
            <a:spLocks noChangeArrowheads="1"/>
          </p:cNvSpPr>
          <p:nvPr/>
        </p:nvSpPr>
        <p:spPr bwMode="auto">
          <a:xfrm>
            <a:off x="5601896" y="1447800"/>
            <a:ext cx="3161104" cy="914400"/>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2800" b="1" kern="0" dirty="0" smtClean="0">
                <a:solidFill>
                  <a:schemeClr val="tx1">
                    <a:lumMod val="65000"/>
                    <a:lumOff val="35000"/>
                  </a:schemeClr>
                </a:solidFill>
                <a:latin typeface="Segoe Print" pitchFamily="2" charset="0"/>
                <a:cs typeface="Arial" pitchFamily="34" charset="0"/>
              </a:rPr>
              <a:t> </a:t>
            </a:r>
            <a:r>
              <a:rPr lang="en-US" sz="3600" b="1" kern="0" dirty="0" smtClean="0">
                <a:solidFill>
                  <a:schemeClr val="bg1"/>
                </a:solidFill>
                <a:latin typeface="Segoe Print" pitchFamily="2" charset="0"/>
                <a:cs typeface="Arial" pitchFamily="34" charset="0"/>
              </a:rPr>
              <a:t>Actual Sum</a:t>
            </a:r>
          </a:p>
          <a:p>
            <a:pPr marL="342900" lvl="0" indent="-342900" algn="ctr">
              <a:spcBef>
                <a:spcPct val="20000"/>
              </a:spcBef>
              <a:buClr>
                <a:srgbClr val="F0A000"/>
              </a:buClr>
              <a:defRPr/>
            </a:pPr>
            <a:r>
              <a:rPr lang="en-US" sz="3600" b="1" kern="0" dirty="0" smtClean="0">
                <a:solidFill>
                  <a:schemeClr val="bg1"/>
                </a:solidFill>
                <a:latin typeface="Segoe Print" pitchFamily="2" charset="0"/>
                <a:cs typeface="Arial" pitchFamily="34" charset="0"/>
              </a:rPr>
              <a:t>262</a:t>
            </a:r>
            <a:endParaRPr lang="en-US" sz="2800" b="1" kern="0" dirty="0" smtClean="0">
              <a:solidFill>
                <a:schemeClr val="bg1"/>
              </a:solidFill>
              <a:latin typeface="Segoe Print" pitchFamily="2" charset="0"/>
              <a:cs typeface="Arial" pitchFamily="34" charset="0"/>
            </a:endParaRPr>
          </a:p>
        </p:txBody>
      </p:sp>
      <p:sp>
        <p:nvSpPr>
          <p:cNvPr id="9" name="TextBox 8"/>
          <p:cNvSpPr txBox="1"/>
          <p:nvPr/>
        </p:nvSpPr>
        <p:spPr>
          <a:xfrm>
            <a:off x="612801" y="1342257"/>
            <a:ext cx="4867896" cy="1569660"/>
          </a:xfrm>
          <a:prstGeom prst="rect">
            <a:avLst/>
          </a:prstGeom>
          <a:noFill/>
        </p:spPr>
        <p:txBody>
          <a:bodyPr wrap="square" rtlCol="0">
            <a:spAutoFit/>
          </a:bodyPr>
          <a:lstStyle/>
          <a:p>
            <a:r>
              <a:rPr lang="en-US" sz="2400" b="1" dirty="0" smtClean="0"/>
              <a:t>Facilitated by well known consulting company, team performed story breakdown (counts) of epics.  </a:t>
            </a:r>
          </a:p>
          <a:p>
            <a:r>
              <a:rPr lang="en-US" sz="2400" b="1" dirty="0" smtClean="0"/>
              <a:t>48 (out of 328) epics were analyzed.</a:t>
            </a:r>
            <a:endParaRPr lang="en-US" sz="2400" b="1" dirty="0"/>
          </a:p>
        </p:txBody>
      </p:sp>
      <p:sp>
        <p:nvSpPr>
          <p:cNvPr id="2" name="Footer Placeholder 1"/>
          <p:cNvSpPr>
            <a:spLocks noGrp="1"/>
          </p:cNvSpPr>
          <p:nvPr>
            <p:ph type="ftr" sz="quarter" idx="11"/>
          </p:nvPr>
        </p:nvSpPr>
        <p:spPr/>
        <p:txBody>
          <a:bodyPr/>
          <a:lstStyle/>
          <a:p>
            <a:r>
              <a:rPr lang="en-US" smtClean="0"/>
              <a:t>@t_magennis</a:t>
            </a:r>
            <a:endParaRPr lang="en-US" dirty="0"/>
          </a:p>
        </p:txBody>
      </p:sp>
      <p:graphicFrame>
        <p:nvGraphicFramePr>
          <p:cNvPr id="16" name="Table 15"/>
          <p:cNvGraphicFramePr>
            <a:graphicFrameLocks noGrp="1"/>
          </p:cNvGraphicFramePr>
          <p:nvPr>
            <p:extLst/>
          </p:nvPr>
        </p:nvGraphicFramePr>
        <p:xfrm>
          <a:off x="1447800" y="3322955"/>
          <a:ext cx="6606542" cy="1981200"/>
        </p:xfrm>
        <a:graphic>
          <a:graphicData uri="http://schemas.openxmlformats.org/drawingml/2006/table">
            <a:tbl>
              <a:tblPr firstRow="1" bandRow="1">
                <a:tableStyleId>{5C22544A-7EE6-4342-B048-85BDC9FD1C3A}</a:tableStyleId>
              </a:tblPr>
              <a:tblGrid>
                <a:gridCol w="3789046"/>
                <a:gridCol w="874396"/>
                <a:gridCol w="971550"/>
                <a:gridCol w="971550"/>
              </a:tblGrid>
              <a:tr h="370840">
                <a:tc>
                  <a:txBody>
                    <a:bodyPr/>
                    <a:lstStyle/>
                    <a:p>
                      <a:r>
                        <a:rPr lang="en-US" sz="2800" dirty="0" smtClean="0"/>
                        <a:t>Process</a:t>
                      </a:r>
                      <a:endParaRPr lang="en-US" sz="2800" dirty="0"/>
                    </a:p>
                  </a:txBody>
                  <a:tcPr/>
                </a:tc>
                <a:tc>
                  <a:txBody>
                    <a:bodyPr/>
                    <a:lstStyle/>
                    <a:p>
                      <a:r>
                        <a:rPr lang="en-US" sz="2800" dirty="0" smtClean="0"/>
                        <a:t>50% CI</a:t>
                      </a:r>
                      <a:endParaRPr lang="en-US" sz="2800" dirty="0"/>
                    </a:p>
                  </a:txBody>
                  <a:tcPr/>
                </a:tc>
                <a:tc>
                  <a:txBody>
                    <a:bodyPr/>
                    <a:lstStyle/>
                    <a:p>
                      <a:r>
                        <a:rPr lang="en-US" sz="2800" dirty="0" smtClean="0"/>
                        <a:t>75% CI</a:t>
                      </a:r>
                      <a:endParaRPr lang="en-US" sz="2800" dirty="0"/>
                    </a:p>
                  </a:txBody>
                  <a:tcPr/>
                </a:tc>
                <a:tc>
                  <a:txBody>
                    <a:bodyPr/>
                    <a:lstStyle/>
                    <a:p>
                      <a:r>
                        <a:rPr lang="en-US" sz="2800" dirty="0" smtClean="0"/>
                        <a:t>95% CI</a:t>
                      </a:r>
                    </a:p>
                  </a:txBody>
                  <a:tcPr/>
                </a:tc>
              </a:tr>
              <a:tr h="370840">
                <a:tc>
                  <a:txBody>
                    <a:bodyPr/>
                    <a:lstStyle/>
                    <a:p>
                      <a:r>
                        <a:rPr lang="en-US" sz="2800" dirty="0" smtClean="0"/>
                        <a:t>MC 48 samples</a:t>
                      </a:r>
                      <a:endParaRPr lang="en-US" sz="2800" dirty="0"/>
                    </a:p>
                  </a:txBody>
                  <a:tcPr/>
                </a:tc>
                <a:tc>
                  <a:txBody>
                    <a:bodyPr/>
                    <a:lstStyle/>
                    <a:p>
                      <a:r>
                        <a:rPr lang="en-US" sz="2800" dirty="0" smtClean="0"/>
                        <a:t>261</a:t>
                      </a:r>
                      <a:endParaRPr lang="en-US" sz="2800" dirty="0"/>
                    </a:p>
                  </a:txBody>
                  <a:tcPr/>
                </a:tc>
                <a:tc>
                  <a:txBody>
                    <a:bodyPr/>
                    <a:lstStyle/>
                    <a:p>
                      <a:r>
                        <a:rPr lang="en-US" sz="2800" dirty="0" smtClean="0"/>
                        <a:t>282</a:t>
                      </a:r>
                      <a:endParaRPr lang="en-US" sz="2800" dirty="0"/>
                    </a:p>
                  </a:txBody>
                  <a:tcPr/>
                </a:tc>
                <a:tc>
                  <a:txBody>
                    <a:bodyPr/>
                    <a:lstStyle/>
                    <a:p>
                      <a:r>
                        <a:rPr lang="en-US" sz="2800" dirty="0" smtClean="0"/>
                        <a:t>315</a:t>
                      </a:r>
                      <a:endParaRPr lang="en-US" sz="2800" dirty="0"/>
                    </a:p>
                  </a:txBody>
                  <a:tcPr/>
                </a:tc>
              </a:tr>
              <a:tr h="370840">
                <a:tc>
                  <a:txBody>
                    <a:bodyPr/>
                    <a:lstStyle/>
                    <a:p>
                      <a:r>
                        <a:rPr lang="en-US" sz="2800" dirty="0" smtClean="0"/>
                        <a:t>MC 24 samples</a:t>
                      </a:r>
                      <a:endParaRPr lang="en-US" sz="2800" dirty="0"/>
                    </a:p>
                  </a:txBody>
                  <a:tcPr/>
                </a:tc>
                <a:tc>
                  <a:txBody>
                    <a:bodyPr/>
                    <a:lstStyle/>
                    <a:p>
                      <a:r>
                        <a:rPr lang="en-US" sz="2800" dirty="0" smtClean="0"/>
                        <a:t>236</a:t>
                      </a:r>
                      <a:endParaRPr lang="en-US" sz="2800" dirty="0"/>
                    </a:p>
                  </a:txBody>
                  <a:tcPr/>
                </a:tc>
                <a:tc>
                  <a:txBody>
                    <a:bodyPr/>
                    <a:lstStyle/>
                    <a:p>
                      <a:r>
                        <a:rPr lang="en-US" sz="2800" dirty="0" smtClean="0"/>
                        <a:t>257</a:t>
                      </a:r>
                      <a:endParaRPr lang="en-US" sz="2800" dirty="0"/>
                    </a:p>
                  </a:txBody>
                  <a:tcPr/>
                </a:tc>
                <a:tc>
                  <a:txBody>
                    <a:bodyPr/>
                    <a:lstStyle/>
                    <a:p>
                      <a:r>
                        <a:rPr lang="en-US" sz="2800" dirty="0" smtClean="0"/>
                        <a:t>292</a:t>
                      </a:r>
                      <a:endParaRPr lang="en-US" sz="2800" dirty="0"/>
                    </a:p>
                  </a:txBody>
                  <a:tcPr/>
                </a:tc>
              </a:tr>
            </a:tbl>
          </a:graphicData>
        </a:graphic>
      </p:graphicFrame>
      <p:graphicFrame>
        <p:nvGraphicFramePr>
          <p:cNvPr id="17" name="Table 16"/>
          <p:cNvGraphicFramePr>
            <a:graphicFrameLocks noGrp="1"/>
          </p:cNvGraphicFramePr>
          <p:nvPr>
            <p:extLst/>
          </p:nvPr>
        </p:nvGraphicFramePr>
        <p:xfrm>
          <a:off x="1447800" y="3322955"/>
          <a:ext cx="6606542" cy="2499360"/>
        </p:xfrm>
        <a:graphic>
          <a:graphicData uri="http://schemas.openxmlformats.org/drawingml/2006/table">
            <a:tbl>
              <a:tblPr firstRow="1" bandRow="1">
                <a:tableStyleId>{5C22544A-7EE6-4342-B048-85BDC9FD1C3A}</a:tableStyleId>
              </a:tblPr>
              <a:tblGrid>
                <a:gridCol w="3789046"/>
                <a:gridCol w="874396"/>
                <a:gridCol w="971550"/>
                <a:gridCol w="971550"/>
              </a:tblGrid>
              <a:tr h="370840">
                <a:tc>
                  <a:txBody>
                    <a:bodyPr/>
                    <a:lstStyle/>
                    <a:p>
                      <a:r>
                        <a:rPr lang="en-US" sz="2800" dirty="0" smtClean="0"/>
                        <a:t>Process</a:t>
                      </a:r>
                      <a:endParaRPr lang="en-US" sz="2800" dirty="0"/>
                    </a:p>
                  </a:txBody>
                  <a:tcPr/>
                </a:tc>
                <a:tc>
                  <a:txBody>
                    <a:bodyPr/>
                    <a:lstStyle/>
                    <a:p>
                      <a:r>
                        <a:rPr lang="en-US" sz="2800" dirty="0" smtClean="0"/>
                        <a:t>50% CI</a:t>
                      </a:r>
                      <a:endParaRPr lang="en-US" sz="2800" dirty="0"/>
                    </a:p>
                  </a:txBody>
                  <a:tcPr/>
                </a:tc>
                <a:tc>
                  <a:txBody>
                    <a:bodyPr/>
                    <a:lstStyle/>
                    <a:p>
                      <a:r>
                        <a:rPr lang="en-US" sz="2800" dirty="0" smtClean="0"/>
                        <a:t>75% CI</a:t>
                      </a:r>
                      <a:endParaRPr lang="en-US" sz="2800" dirty="0"/>
                    </a:p>
                  </a:txBody>
                  <a:tcPr/>
                </a:tc>
                <a:tc>
                  <a:txBody>
                    <a:bodyPr/>
                    <a:lstStyle/>
                    <a:p>
                      <a:r>
                        <a:rPr lang="en-US" sz="2800" dirty="0" smtClean="0"/>
                        <a:t>95% CI</a:t>
                      </a:r>
                    </a:p>
                  </a:txBody>
                  <a:tcPr/>
                </a:tc>
              </a:tr>
              <a:tr h="370840">
                <a:tc>
                  <a:txBody>
                    <a:bodyPr/>
                    <a:lstStyle/>
                    <a:p>
                      <a:r>
                        <a:rPr lang="en-US" sz="2800" dirty="0" smtClean="0"/>
                        <a:t>MC 48 samples</a:t>
                      </a:r>
                      <a:endParaRPr lang="en-US" sz="2800" dirty="0"/>
                    </a:p>
                  </a:txBody>
                  <a:tcPr/>
                </a:tc>
                <a:tc>
                  <a:txBody>
                    <a:bodyPr/>
                    <a:lstStyle/>
                    <a:p>
                      <a:r>
                        <a:rPr lang="en-US" sz="2800" dirty="0" smtClean="0"/>
                        <a:t>261</a:t>
                      </a:r>
                      <a:endParaRPr lang="en-US" sz="2800" dirty="0"/>
                    </a:p>
                  </a:txBody>
                  <a:tcPr/>
                </a:tc>
                <a:tc>
                  <a:txBody>
                    <a:bodyPr/>
                    <a:lstStyle/>
                    <a:p>
                      <a:r>
                        <a:rPr lang="en-US" sz="2800" dirty="0" smtClean="0"/>
                        <a:t>282</a:t>
                      </a:r>
                      <a:endParaRPr lang="en-US" sz="2800" dirty="0"/>
                    </a:p>
                  </a:txBody>
                  <a:tcPr/>
                </a:tc>
                <a:tc>
                  <a:txBody>
                    <a:bodyPr/>
                    <a:lstStyle/>
                    <a:p>
                      <a:r>
                        <a:rPr lang="en-US" sz="2800" dirty="0" smtClean="0"/>
                        <a:t>315</a:t>
                      </a:r>
                      <a:endParaRPr lang="en-US" sz="2800" dirty="0"/>
                    </a:p>
                  </a:txBody>
                  <a:tcPr/>
                </a:tc>
              </a:tr>
              <a:tr h="370840">
                <a:tc>
                  <a:txBody>
                    <a:bodyPr/>
                    <a:lstStyle/>
                    <a:p>
                      <a:r>
                        <a:rPr lang="en-US" sz="2800" dirty="0" smtClean="0"/>
                        <a:t>MC 24 samples</a:t>
                      </a:r>
                      <a:endParaRPr lang="en-US" sz="2800" dirty="0"/>
                    </a:p>
                  </a:txBody>
                  <a:tcPr/>
                </a:tc>
                <a:tc>
                  <a:txBody>
                    <a:bodyPr/>
                    <a:lstStyle/>
                    <a:p>
                      <a:r>
                        <a:rPr lang="en-US" sz="2800" dirty="0" smtClean="0"/>
                        <a:t>236</a:t>
                      </a:r>
                      <a:endParaRPr lang="en-US" sz="2800" dirty="0"/>
                    </a:p>
                  </a:txBody>
                  <a:tcPr/>
                </a:tc>
                <a:tc>
                  <a:txBody>
                    <a:bodyPr/>
                    <a:lstStyle/>
                    <a:p>
                      <a:r>
                        <a:rPr lang="en-US" sz="2800" dirty="0" smtClean="0"/>
                        <a:t>257</a:t>
                      </a:r>
                      <a:endParaRPr lang="en-US" sz="2800" dirty="0"/>
                    </a:p>
                  </a:txBody>
                  <a:tcPr/>
                </a:tc>
                <a:tc>
                  <a:txBody>
                    <a:bodyPr/>
                    <a:lstStyle/>
                    <a:p>
                      <a:r>
                        <a:rPr lang="en-US" sz="2800" dirty="0" smtClean="0"/>
                        <a:t>292</a:t>
                      </a:r>
                      <a:endParaRPr lang="en-US" sz="2800" dirty="0"/>
                    </a:p>
                  </a:txBody>
                  <a:tcPr/>
                </a:tc>
              </a:tr>
              <a:tr h="370840">
                <a:tc>
                  <a:txBody>
                    <a:bodyPr/>
                    <a:lstStyle/>
                    <a:p>
                      <a:r>
                        <a:rPr lang="en-US" sz="2800" dirty="0" smtClean="0"/>
                        <a:t>MC 12 samples</a:t>
                      </a:r>
                      <a:endParaRPr lang="en-US" sz="2800" dirty="0"/>
                    </a:p>
                  </a:txBody>
                  <a:tcPr/>
                </a:tc>
                <a:tc>
                  <a:txBody>
                    <a:bodyPr/>
                    <a:lstStyle/>
                    <a:p>
                      <a:r>
                        <a:rPr lang="en-US" sz="2800" dirty="0" smtClean="0"/>
                        <a:t>223</a:t>
                      </a:r>
                      <a:endParaRPr lang="en-US" sz="2800" dirty="0"/>
                    </a:p>
                  </a:txBody>
                  <a:tcPr/>
                </a:tc>
                <a:tc>
                  <a:txBody>
                    <a:bodyPr/>
                    <a:lstStyle/>
                    <a:p>
                      <a:r>
                        <a:rPr lang="en-US" sz="2800" dirty="0" smtClean="0"/>
                        <a:t>239</a:t>
                      </a:r>
                      <a:endParaRPr lang="en-US" sz="2800" dirty="0"/>
                    </a:p>
                  </a:txBody>
                  <a:tcPr/>
                </a:tc>
                <a:tc>
                  <a:txBody>
                    <a:bodyPr/>
                    <a:lstStyle/>
                    <a:p>
                      <a:r>
                        <a:rPr lang="en-US" sz="2800" dirty="0" smtClean="0"/>
                        <a:t>266</a:t>
                      </a:r>
                      <a:endParaRPr lang="en-US" sz="2800" dirty="0"/>
                    </a:p>
                  </a:txBody>
                  <a:tcPr/>
                </a:tc>
              </a:tr>
            </a:tbl>
          </a:graphicData>
        </a:graphic>
      </p:graphicFrame>
      <p:graphicFrame>
        <p:nvGraphicFramePr>
          <p:cNvPr id="18" name="Table 17"/>
          <p:cNvGraphicFramePr>
            <a:graphicFrameLocks noGrp="1"/>
          </p:cNvGraphicFramePr>
          <p:nvPr>
            <p:extLst/>
          </p:nvPr>
        </p:nvGraphicFramePr>
        <p:xfrm>
          <a:off x="1447800" y="3322955"/>
          <a:ext cx="6606542" cy="3017520"/>
        </p:xfrm>
        <a:graphic>
          <a:graphicData uri="http://schemas.openxmlformats.org/drawingml/2006/table">
            <a:tbl>
              <a:tblPr firstRow="1" bandRow="1">
                <a:tableStyleId>{5C22544A-7EE6-4342-B048-85BDC9FD1C3A}</a:tableStyleId>
              </a:tblPr>
              <a:tblGrid>
                <a:gridCol w="3789046"/>
                <a:gridCol w="874396"/>
                <a:gridCol w="971550"/>
                <a:gridCol w="971550"/>
              </a:tblGrid>
              <a:tr h="370840">
                <a:tc>
                  <a:txBody>
                    <a:bodyPr/>
                    <a:lstStyle/>
                    <a:p>
                      <a:r>
                        <a:rPr lang="en-US" sz="2800" dirty="0" smtClean="0"/>
                        <a:t>Process</a:t>
                      </a:r>
                      <a:endParaRPr lang="en-US" sz="2800" dirty="0"/>
                    </a:p>
                  </a:txBody>
                  <a:tcPr/>
                </a:tc>
                <a:tc>
                  <a:txBody>
                    <a:bodyPr/>
                    <a:lstStyle/>
                    <a:p>
                      <a:r>
                        <a:rPr lang="en-US" sz="2800" dirty="0" smtClean="0"/>
                        <a:t>50% CI</a:t>
                      </a:r>
                      <a:endParaRPr lang="en-US" sz="2800" dirty="0"/>
                    </a:p>
                  </a:txBody>
                  <a:tcPr/>
                </a:tc>
                <a:tc>
                  <a:txBody>
                    <a:bodyPr/>
                    <a:lstStyle/>
                    <a:p>
                      <a:r>
                        <a:rPr lang="en-US" sz="2800" dirty="0" smtClean="0"/>
                        <a:t>75% CI</a:t>
                      </a:r>
                      <a:endParaRPr lang="en-US" sz="2800" dirty="0"/>
                    </a:p>
                  </a:txBody>
                  <a:tcPr/>
                </a:tc>
                <a:tc>
                  <a:txBody>
                    <a:bodyPr/>
                    <a:lstStyle/>
                    <a:p>
                      <a:r>
                        <a:rPr lang="en-US" sz="2800" dirty="0" smtClean="0"/>
                        <a:t>95% CI</a:t>
                      </a:r>
                    </a:p>
                  </a:txBody>
                  <a:tcPr/>
                </a:tc>
              </a:tr>
              <a:tr h="370840">
                <a:tc>
                  <a:txBody>
                    <a:bodyPr/>
                    <a:lstStyle/>
                    <a:p>
                      <a:r>
                        <a:rPr lang="en-US" sz="2800" dirty="0" smtClean="0"/>
                        <a:t>MC 48 samples</a:t>
                      </a:r>
                      <a:endParaRPr lang="en-US" sz="2800" dirty="0"/>
                    </a:p>
                  </a:txBody>
                  <a:tcPr/>
                </a:tc>
                <a:tc>
                  <a:txBody>
                    <a:bodyPr/>
                    <a:lstStyle/>
                    <a:p>
                      <a:r>
                        <a:rPr lang="en-US" sz="2800" dirty="0" smtClean="0"/>
                        <a:t>261</a:t>
                      </a:r>
                      <a:endParaRPr lang="en-US" sz="2800" dirty="0"/>
                    </a:p>
                  </a:txBody>
                  <a:tcPr/>
                </a:tc>
                <a:tc>
                  <a:txBody>
                    <a:bodyPr/>
                    <a:lstStyle/>
                    <a:p>
                      <a:r>
                        <a:rPr lang="en-US" sz="2800" dirty="0" smtClean="0"/>
                        <a:t>282</a:t>
                      </a:r>
                      <a:endParaRPr lang="en-US" sz="2800" dirty="0"/>
                    </a:p>
                  </a:txBody>
                  <a:tcPr/>
                </a:tc>
                <a:tc>
                  <a:txBody>
                    <a:bodyPr/>
                    <a:lstStyle/>
                    <a:p>
                      <a:r>
                        <a:rPr lang="en-US" sz="2800" dirty="0" smtClean="0"/>
                        <a:t>315</a:t>
                      </a:r>
                      <a:endParaRPr lang="en-US" sz="2800" dirty="0"/>
                    </a:p>
                  </a:txBody>
                  <a:tcPr/>
                </a:tc>
              </a:tr>
              <a:tr h="370840">
                <a:tc>
                  <a:txBody>
                    <a:bodyPr/>
                    <a:lstStyle/>
                    <a:p>
                      <a:r>
                        <a:rPr lang="en-US" sz="2800" dirty="0" smtClean="0"/>
                        <a:t>MC 24 samples</a:t>
                      </a:r>
                      <a:endParaRPr lang="en-US" sz="2800" dirty="0"/>
                    </a:p>
                  </a:txBody>
                  <a:tcPr/>
                </a:tc>
                <a:tc>
                  <a:txBody>
                    <a:bodyPr/>
                    <a:lstStyle/>
                    <a:p>
                      <a:r>
                        <a:rPr lang="en-US" sz="2800" dirty="0" smtClean="0"/>
                        <a:t>236</a:t>
                      </a:r>
                      <a:endParaRPr lang="en-US" sz="2800" dirty="0"/>
                    </a:p>
                  </a:txBody>
                  <a:tcPr/>
                </a:tc>
                <a:tc>
                  <a:txBody>
                    <a:bodyPr/>
                    <a:lstStyle/>
                    <a:p>
                      <a:r>
                        <a:rPr lang="en-US" sz="2800" dirty="0" smtClean="0"/>
                        <a:t>257</a:t>
                      </a:r>
                      <a:endParaRPr lang="en-US" sz="2800" dirty="0"/>
                    </a:p>
                  </a:txBody>
                  <a:tcPr/>
                </a:tc>
                <a:tc>
                  <a:txBody>
                    <a:bodyPr/>
                    <a:lstStyle/>
                    <a:p>
                      <a:r>
                        <a:rPr lang="en-US" sz="2800" dirty="0" smtClean="0"/>
                        <a:t>292</a:t>
                      </a:r>
                      <a:endParaRPr lang="en-US" sz="2800" dirty="0"/>
                    </a:p>
                  </a:txBody>
                  <a:tcPr/>
                </a:tc>
              </a:tr>
              <a:tr h="370840">
                <a:tc>
                  <a:txBody>
                    <a:bodyPr/>
                    <a:lstStyle/>
                    <a:p>
                      <a:r>
                        <a:rPr lang="en-US" sz="2800" dirty="0" smtClean="0"/>
                        <a:t>MC 12 samples</a:t>
                      </a:r>
                      <a:endParaRPr lang="en-US" sz="2800" dirty="0"/>
                    </a:p>
                  </a:txBody>
                  <a:tcPr/>
                </a:tc>
                <a:tc>
                  <a:txBody>
                    <a:bodyPr/>
                    <a:lstStyle/>
                    <a:p>
                      <a:r>
                        <a:rPr lang="en-US" sz="2800" dirty="0" smtClean="0"/>
                        <a:t>223</a:t>
                      </a:r>
                      <a:endParaRPr lang="en-US" sz="2800" dirty="0"/>
                    </a:p>
                  </a:txBody>
                  <a:tcPr/>
                </a:tc>
                <a:tc>
                  <a:txBody>
                    <a:bodyPr/>
                    <a:lstStyle/>
                    <a:p>
                      <a:r>
                        <a:rPr lang="en-US" sz="2800" dirty="0" smtClean="0"/>
                        <a:t>239</a:t>
                      </a:r>
                      <a:endParaRPr lang="en-US" sz="2800" dirty="0"/>
                    </a:p>
                  </a:txBody>
                  <a:tcPr/>
                </a:tc>
                <a:tc>
                  <a:txBody>
                    <a:bodyPr/>
                    <a:lstStyle/>
                    <a:p>
                      <a:r>
                        <a:rPr lang="en-US" sz="2800" dirty="0" smtClean="0"/>
                        <a:t>266</a:t>
                      </a:r>
                      <a:endParaRPr lang="en-US" sz="2800" dirty="0"/>
                    </a:p>
                  </a:txBody>
                  <a:tcPr/>
                </a:tc>
              </a:tr>
              <a:tr h="370840">
                <a:tc>
                  <a:txBody>
                    <a:bodyPr/>
                    <a:lstStyle/>
                    <a:p>
                      <a:r>
                        <a:rPr lang="en-US" sz="2800" dirty="0" smtClean="0"/>
                        <a:t>MC 6 samples</a:t>
                      </a:r>
                      <a:endParaRPr lang="en-US" sz="2800" dirty="0"/>
                    </a:p>
                  </a:txBody>
                  <a:tcPr/>
                </a:tc>
                <a:tc>
                  <a:txBody>
                    <a:bodyPr/>
                    <a:lstStyle/>
                    <a:p>
                      <a:r>
                        <a:rPr lang="en-US" sz="2800" dirty="0" smtClean="0"/>
                        <a:t>232</a:t>
                      </a:r>
                      <a:endParaRPr lang="en-US" sz="2800" dirty="0"/>
                    </a:p>
                  </a:txBody>
                  <a:tcPr/>
                </a:tc>
                <a:tc>
                  <a:txBody>
                    <a:bodyPr/>
                    <a:lstStyle/>
                    <a:p>
                      <a:r>
                        <a:rPr lang="en-US" sz="2800" dirty="0" smtClean="0"/>
                        <a:t>247</a:t>
                      </a:r>
                      <a:endParaRPr lang="en-US" sz="2800" dirty="0"/>
                    </a:p>
                  </a:txBody>
                  <a:tcPr/>
                </a:tc>
                <a:tc>
                  <a:txBody>
                    <a:bodyPr/>
                    <a:lstStyle/>
                    <a:p>
                      <a:r>
                        <a:rPr lang="en-US" sz="2800" dirty="0" smtClean="0"/>
                        <a:t>268</a:t>
                      </a:r>
                      <a:endParaRPr lang="en-US" sz="2800" dirty="0"/>
                    </a:p>
                  </a:txBody>
                  <a:tcPr/>
                </a:tc>
              </a:tr>
            </a:tbl>
          </a:graphicData>
        </a:graphic>
      </p:graphicFrame>
    </p:spTree>
    <p:extLst>
      <p:ext uri="{BB962C8B-B14F-4D97-AF65-F5344CB8AC3E}">
        <p14:creationId xmlns:p14="http://schemas.microsoft.com/office/powerpoint/2010/main" val="59660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@t_magennis</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26</a:t>
            </a:fld>
            <a:endParaRPr lang="en-US" dirty="0"/>
          </a:p>
        </p:txBody>
      </p:sp>
      <p:grpSp>
        <p:nvGrpSpPr>
          <p:cNvPr id="7" name="Grupa 236"/>
          <p:cNvGrpSpPr/>
          <p:nvPr/>
        </p:nvGrpSpPr>
        <p:grpSpPr>
          <a:xfrm rot="230145">
            <a:off x="1276761" y="2776278"/>
            <a:ext cx="1047733" cy="1756004"/>
            <a:chOff x="7302430" y="912574"/>
            <a:chExt cx="1224138" cy="2051660"/>
          </a:xfrm>
        </p:grpSpPr>
        <p:grpSp>
          <p:nvGrpSpPr>
            <p:cNvPr id="8" name="Grupa 12"/>
            <p:cNvGrpSpPr/>
            <p:nvPr/>
          </p:nvGrpSpPr>
          <p:grpSpPr>
            <a:xfrm rot="484918">
              <a:off x="7302430" y="912574"/>
              <a:ext cx="1224138" cy="2051660"/>
              <a:chOff x="5292100" y="476590"/>
              <a:chExt cx="1484202" cy="2487523"/>
            </a:xfrm>
          </p:grpSpPr>
          <p:sp>
            <p:nvSpPr>
              <p:cNvPr id="25" name="Freeform 20"/>
              <p:cNvSpPr>
                <a:spLocks/>
              </p:cNvSpPr>
              <p:nvPr/>
            </p:nvSpPr>
            <p:spPr bwMode="auto">
              <a:xfrm>
                <a:off x="5493951" y="476590"/>
                <a:ext cx="1187362" cy="146046"/>
              </a:xfrm>
              <a:custGeom>
                <a:avLst/>
                <a:gdLst/>
                <a:ahLst/>
                <a:cxnLst>
                  <a:cxn ang="0">
                    <a:pos x="405" y="25"/>
                  </a:cxn>
                  <a:cxn ang="0">
                    <a:pos x="224" y="43"/>
                  </a:cxn>
                  <a:cxn ang="0">
                    <a:pos x="32" y="47"/>
                  </a:cxn>
                  <a:cxn ang="0">
                    <a:pos x="31" y="12"/>
                  </a:cxn>
                  <a:cxn ang="0">
                    <a:pos x="226" y="9"/>
                  </a:cxn>
                  <a:cxn ang="0">
                    <a:pos x="405" y="8"/>
                  </a:cxn>
                  <a:cxn ang="0">
                    <a:pos x="405" y="25"/>
                  </a:cxn>
                </a:cxnLst>
                <a:rect l="0" t="0" r="r" b="b"/>
                <a:pathLst>
                  <a:path w="423" h="52">
                    <a:moveTo>
                      <a:pt x="405" y="25"/>
                    </a:moveTo>
                    <a:cubicBezTo>
                      <a:pt x="404" y="21"/>
                      <a:pt x="318" y="37"/>
                      <a:pt x="224" y="43"/>
                    </a:cubicBezTo>
                    <a:cubicBezTo>
                      <a:pt x="132" y="48"/>
                      <a:pt x="39" y="52"/>
                      <a:pt x="32" y="47"/>
                    </a:cubicBezTo>
                    <a:cubicBezTo>
                      <a:pt x="19" y="37"/>
                      <a:pt x="0" y="16"/>
                      <a:pt x="31" y="12"/>
                    </a:cubicBezTo>
                    <a:cubicBezTo>
                      <a:pt x="47" y="10"/>
                      <a:pt x="138" y="8"/>
                      <a:pt x="226" y="9"/>
                    </a:cubicBezTo>
                    <a:cubicBezTo>
                      <a:pt x="311" y="8"/>
                      <a:pt x="400" y="0"/>
                      <a:pt x="405" y="8"/>
                    </a:cubicBezTo>
                    <a:cubicBezTo>
                      <a:pt x="416" y="18"/>
                      <a:pt x="423" y="25"/>
                      <a:pt x="405" y="25"/>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p:cNvSpPr>
              <p:nvPr/>
            </p:nvSpPr>
            <p:spPr bwMode="auto">
              <a:xfrm>
                <a:off x="6588699" y="689128"/>
                <a:ext cx="187603" cy="1338157"/>
              </a:xfrm>
              <a:custGeom>
                <a:avLst/>
                <a:gdLst/>
                <a:ahLst/>
                <a:cxnLst>
                  <a:cxn ang="0">
                    <a:pos x="38" y="21"/>
                  </a:cxn>
                  <a:cxn ang="0">
                    <a:pos x="46" y="224"/>
                  </a:cxn>
                  <a:cxn ang="0">
                    <a:pos x="59" y="443"/>
                  </a:cxn>
                  <a:cxn ang="0">
                    <a:pos x="24" y="441"/>
                  </a:cxn>
                  <a:cxn ang="0">
                    <a:pos x="11" y="224"/>
                  </a:cxn>
                  <a:cxn ang="0">
                    <a:pos x="22" y="18"/>
                  </a:cxn>
                  <a:cxn ang="0">
                    <a:pos x="38" y="21"/>
                  </a:cxn>
                </a:cxnLst>
                <a:rect l="0" t="0" r="r" b="b"/>
                <a:pathLst>
                  <a:path w="67" h="477">
                    <a:moveTo>
                      <a:pt x="38" y="21"/>
                    </a:moveTo>
                    <a:cubicBezTo>
                      <a:pt x="37" y="21"/>
                      <a:pt x="28" y="122"/>
                      <a:pt x="46" y="224"/>
                    </a:cubicBezTo>
                    <a:cubicBezTo>
                      <a:pt x="64" y="326"/>
                      <a:pt x="67" y="436"/>
                      <a:pt x="59" y="443"/>
                    </a:cubicBezTo>
                    <a:cubicBezTo>
                      <a:pt x="47" y="458"/>
                      <a:pt x="25" y="477"/>
                      <a:pt x="24" y="441"/>
                    </a:cubicBezTo>
                    <a:cubicBezTo>
                      <a:pt x="25" y="423"/>
                      <a:pt x="23" y="324"/>
                      <a:pt x="11" y="224"/>
                    </a:cubicBezTo>
                    <a:cubicBezTo>
                      <a:pt x="0" y="123"/>
                      <a:pt x="15" y="23"/>
                      <a:pt x="22" y="18"/>
                    </a:cubicBezTo>
                    <a:cubicBezTo>
                      <a:pt x="33" y="7"/>
                      <a:pt x="41" y="0"/>
                      <a:pt x="38" y="21"/>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auto">
              <a:xfrm>
                <a:off x="6035388" y="2004725"/>
                <a:ext cx="137734" cy="959388"/>
              </a:xfrm>
              <a:custGeom>
                <a:avLst/>
                <a:gdLst/>
                <a:ahLst/>
                <a:cxnLst>
                  <a:cxn ang="0">
                    <a:pos x="31" y="15"/>
                  </a:cxn>
                  <a:cxn ang="0">
                    <a:pos x="38" y="317"/>
                  </a:cxn>
                  <a:cxn ang="0">
                    <a:pos x="2" y="316"/>
                  </a:cxn>
                  <a:cxn ang="0">
                    <a:pos x="14" y="15"/>
                  </a:cxn>
                  <a:cxn ang="0">
                    <a:pos x="31" y="15"/>
                  </a:cxn>
                </a:cxnLst>
                <a:rect l="0" t="0" r="r" b="b"/>
                <a:pathLst>
                  <a:path w="49" h="342">
                    <a:moveTo>
                      <a:pt x="31" y="15"/>
                    </a:moveTo>
                    <a:cubicBezTo>
                      <a:pt x="30" y="15"/>
                      <a:pt x="49" y="306"/>
                      <a:pt x="38" y="317"/>
                    </a:cubicBezTo>
                    <a:cubicBezTo>
                      <a:pt x="27" y="327"/>
                      <a:pt x="5" y="342"/>
                      <a:pt x="2" y="316"/>
                    </a:cubicBezTo>
                    <a:cubicBezTo>
                      <a:pt x="0" y="291"/>
                      <a:pt x="4" y="23"/>
                      <a:pt x="14" y="15"/>
                    </a:cubicBezTo>
                    <a:cubicBezTo>
                      <a:pt x="24" y="6"/>
                      <a:pt x="32" y="0"/>
                      <a:pt x="31" y="15"/>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3"/>
              <p:cNvSpPr>
                <a:spLocks/>
              </p:cNvSpPr>
              <p:nvPr/>
            </p:nvSpPr>
            <p:spPr bwMode="auto">
              <a:xfrm>
                <a:off x="5639997" y="2473733"/>
                <a:ext cx="351459" cy="453572"/>
              </a:xfrm>
              <a:custGeom>
                <a:avLst/>
                <a:gdLst/>
                <a:ahLst/>
                <a:cxnLst>
                  <a:cxn ang="0">
                    <a:pos x="120" y="12"/>
                  </a:cxn>
                  <a:cxn ang="0">
                    <a:pos x="33" y="161"/>
                  </a:cxn>
                  <a:cxn ang="0">
                    <a:pos x="6" y="139"/>
                  </a:cxn>
                  <a:cxn ang="0">
                    <a:pos x="106" y="2"/>
                  </a:cxn>
                  <a:cxn ang="0">
                    <a:pos x="120" y="12"/>
                  </a:cxn>
                </a:cxnLst>
                <a:rect l="0" t="0" r="r" b="b"/>
                <a:pathLst>
                  <a:path w="125" h="162">
                    <a:moveTo>
                      <a:pt x="120" y="12"/>
                    </a:moveTo>
                    <a:cubicBezTo>
                      <a:pt x="119" y="10"/>
                      <a:pt x="51" y="162"/>
                      <a:pt x="33" y="161"/>
                    </a:cubicBezTo>
                    <a:cubicBezTo>
                      <a:pt x="21" y="160"/>
                      <a:pt x="0" y="152"/>
                      <a:pt x="6" y="139"/>
                    </a:cubicBezTo>
                    <a:cubicBezTo>
                      <a:pt x="14" y="130"/>
                      <a:pt x="93" y="0"/>
                      <a:pt x="106" y="2"/>
                    </a:cubicBezTo>
                    <a:cubicBezTo>
                      <a:pt x="117" y="3"/>
                      <a:pt x="125" y="5"/>
                      <a:pt x="120" y="12"/>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p:cNvSpPr>
              <p:nvPr/>
            </p:nvSpPr>
            <p:spPr bwMode="auto">
              <a:xfrm>
                <a:off x="6203994" y="2439299"/>
                <a:ext cx="356208" cy="508191"/>
              </a:xfrm>
              <a:custGeom>
                <a:avLst/>
                <a:gdLst/>
                <a:ahLst/>
                <a:cxnLst>
                  <a:cxn ang="0">
                    <a:pos x="18" y="8"/>
                  </a:cxn>
                  <a:cxn ang="0">
                    <a:pos x="127" y="152"/>
                  </a:cxn>
                  <a:cxn ang="0">
                    <a:pos x="98" y="172"/>
                  </a:cxn>
                  <a:cxn ang="0">
                    <a:pos x="4" y="17"/>
                  </a:cxn>
                  <a:cxn ang="0">
                    <a:pos x="18" y="8"/>
                  </a:cxn>
                </a:cxnLst>
                <a:rect l="0" t="0" r="r" b="b"/>
                <a:pathLst>
                  <a:path w="127" h="181">
                    <a:moveTo>
                      <a:pt x="18" y="8"/>
                    </a:moveTo>
                    <a:cubicBezTo>
                      <a:pt x="21" y="8"/>
                      <a:pt x="126" y="143"/>
                      <a:pt x="127" y="152"/>
                    </a:cubicBezTo>
                    <a:cubicBezTo>
                      <a:pt x="123" y="165"/>
                      <a:pt x="107" y="181"/>
                      <a:pt x="98" y="172"/>
                    </a:cubicBezTo>
                    <a:cubicBezTo>
                      <a:pt x="82" y="166"/>
                      <a:pt x="0" y="23"/>
                      <a:pt x="4" y="17"/>
                    </a:cubicBezTo>
                    <a:cubicBezTo>
                      <a:pt x="9" y="8"/>
                      <a:pt x="12" y="0"/>
                      <a:pt x="18" y="8"/>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p:cNvSpPr>
              <p:nvPr/>
            </p:nvSpPr>
            <p:spPr bwMode="auto">
              <a:xfrm>
                <a:off x="5292100" y="579890"/>
                <a:ext cx="1350030" cy="1545945"/>
              </a:xfrm>
              <a:custGeom>
                <a:avLst/>
                <a:gdLst/>
                <a:ahLst/>
                <a:cxnLst>
                  <a:cxn ang="0">
                    <a:pos x="422" y="494"/>
                  </a:cxn>
                  <a:cxn ang="0">
                    <a:pos x="264" y="466"/>
                  </a:cxn>
                  <a:cxn ang="0">
                    <a:pos x="116" y="472"/>
                  </a:cxn>
                  <a:cxn ang="0">
                    <a:pos x="103" y="473"/>
                  </a:cxn>
                  <a:cxn ang="0">
                    <a:pos x="109" y="182"/>
                  </a:cxn>
                  <a:cxn ang="0">
                    <a:pos x="85" y="45"/>
                  </a:cxn>
                  <a:cxn ang="0">
                    <a:pos x="69" y="49"/>
                  </a:cxn>
                  <a:cxn ang="0">
                    <a:pos x="84" y="189"/>
                  </a:cxn>
                  <a:cxn ang="0">
                    <a:pos x="69" y="470"/>
                  </a:cxn>
                  <a:cxn ang="0">
                    <a:pos x="67" y="475"/>
                  </a:cxn>
                  <a:cxn ang="0">
                    <a:pos x="29" y="478"/>
                  </a:cxn>
                  <a:cxn ang="0">
                    <a:pos x="20" y="524"/>
                  </a:cxn>
                  <a:cxn ang="0">
                    <a:pos x="55" y="527"/>
                  </a:cxn>
                  <a:cxn ang="0">
                    <a:pos x="82" y="511"/>
                  </a:cxn>
                  <a:cxn ang="0">
                    <a:pos x="105" y="510"/>
                  </a:cxn>
                  <a:cxn ang="0">
                    <a:pos x="248" y="505"/>
                  </a:cxn>
                  <a:cxn ang="0">
                    <a:pos x="411" y="527"/>
                  </a:cxn>
                  <a:cxn ang="0">
                    <a:pos x="422" y="494"/>
                  </a:cxn>
                </a:cxnLst>
                <a:rect l="0" t="0" r="r" b="b"/>
                <a:pathLst>
                  <a:path w="481" h="551">
                    <a:moveTo>
                      <a:pt x="422" y="494"/>
                    </a:moveTo>
                    <a:cubicBezTo>
                      <a:pt x="416" y="488"/>
                      <a:pt x="353" y="467"/>
                      <a:pt x="264" y="466"/>
                    </a:cubicBezTo>
                    <a:cubicBezTo>
                      <a:pt x="219" y="465"/>
                      <a:pt x="169" y="469"/>
                      <a:pt x="116" y="472"/>
                    </a:cubicBezTo>
                    <a:cubicBezTo>
                      <a:pt x="112" y="473"/>
                      <a:pt x="107" y="473"/>
                      <a:pt x="103" y="473"/>
                    </a:cubicBezTo>
                    <a:cubicBezTo>
                      <a:pt x="139" y="363"/>
                      <a:pt x="115" y="260"/>
                      <a:pt x="109" y="182"/>
                    </a:cubicBezTo>
                    <a:cubicBezTo>
                      <a:pt x="98" y="99"/>
                      <a:pt x="85" y="45"/>
                      <a:pt x="85" y="45"/>
                    </a:cubicBezTo>
                    <a:cubicBezTo>
                      <a:pt x="75" y="0"/>
                      <a:pt x="73" y="22"/>
                      <a:pt x="69" y="49"/>
                    </a:cubicBezTo>
                    <a:cubicBezTo>
                      <a:pt x="68" y="55"/>
                      <a:pt x="77" y="109"/>
                      <a:pt x="84" y="189"/>
                    </a:cubicBezTo>
                    <a:cubicBezTo>
                      <a:pt x="89" y="266"/>
                      <a:pt x="104" y="380"/>
                      <a:pt x="69" y="470"/>
                    </a:cubicBezTo>
                    <a:cubicBezTo>
                      <a:pt x="69" y="472"/>
                      <a:pt x="68" y="473"/>
                      <a:pt x="67" y="475"/>
                    </a:cubicBezTo>
                    <a:cubicBezTo>
                      <a:pt x="56" y="475"/>
                      <a:pt x="44" y="476"/>
                      <a:pt x="29" y="478"/>
                    </a:cubicBezTo>
                    <a:cubicBezTo>
                      <a:pt x="17" y="481"/>
                      <a:pt x="0" y="506"/>
                      <a:pt x="20" y="524"/>
                    </a:cubicBezTo>
                    <a:cubicBezTo>
                      <a:pt x="42" y="533"/>
                      <a:pt x="43" y="528"/>
                      <a:pt x="55" y="527"/>
                    </a:cubicBezTo>
                    <a:cubicBezTo>
                      <a:pt x="66" y="524"/>
                      <a:pt x="75" y="518"/>
                      <a:pt x="82" y="511"/>
                    </a:cubicBezTo>
                    <a:cubicBezTo>
                      <a:pt x="105" y="510"/>
                      <a:pt x="105" y="510"/>
                      <a:pt x="105" y="510"/>
                    </a:cubicBezTo>
                    <a:cubicBezTo>
                      <a:pt x="157" y="508"/>
                      <a:pt x="205" y="505"/>
                      <a:pt x="248" y="505"/>
                    </a:cubicBezTo>
                    <a:cubicBezTo>
                      <a:pt x="334" y="505"/>
                      <a:pt x="394" y="522"/>
                      <a:pt x="411" y="527"/>
                    </a:cubicBezTo>
                    <a:cubicBezTo>
                      <a:pt x="481" y="551"/>
                      <a:pt x="452" y="515"/>
                      <a:pt x="422" y="494"/>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upa 123"/>
            <p:cNvGrpSpPr/>
            <p:nvPr/>
          </p:nvGrpSpPr>
          <p:grpSpPr>
            <a:xfrm rot="484918">
              <a:off x="7641264" y="1077798"/>
              <a:ext cx="748884" cy="864096"/>
              <a:chOff x="7596336" y="5085184"/>
              <a:chExt cx="1176338" cy="1357312"/>
            </a:xfrm>
          </p:grpSpPr>
          <p:sp>
            <p:nvSpPr>
              <p:cNvPr id="10" name="Freeform 5"/>
              <p:cNvSpPr>
                <a:spLocks noEditPoints="1"/>
              </p:cNvSpPr>
              <p:nvPr/>
            </p:nvSpPr>
            <p:spPr bwMode="auto">
              <a:xfrm>
                <a:off x="7833568" y="5398616"/>
                <a:ext cx="669499" cy="622672"/>
              </a:xfrm>
              <a:custGeom>
                <a:avLst/>
                <a:gdLst/>
                <a:ahLst/>
                <a:cxnLst>
                  <a:cxn ang="0">
                    <a:pos x="110" y="208"/>
                  </a:cxn>
                  <a:cxn ang="0">
                    <a:pos x="106" y="207"/>
                  </a:cxn>
                  <a:cxn ang="0">
                    <a:pos x="98" y="200"/>
                  </a:cxn>
                  <a:cxn ang="0">
                    <a:pos x="112" y="168"/>
                  </a:cxn>
                  <a:cxn ang="0">
                    <a:pos x="141" y="136"/>
                  </a:cxn>
                  <a:cxn ang="0">
                    <a:pos x="57" y="179"/>
                  </a:cxn>
                  <a:cxn ang="0">
                    <a:pos x="48" y="172"/>
                  </a:cxn>
                  <a:cxn ang="0">
                    <a:pos x="62" y="140"/>
                  </a:cxn>
                  <a:cxn ang="0">
                    <a:pos x="80" y="122"/>
                  </a:cxn>
                  <a:cxn ang="0">
                    <a:pos x="40" y="139"/>
                  </a:cxn>
                  <a:cxn ang="0">
                    <a:pos x="31" y="132"/>
                  </a:cxn>
                  <a:cxn ang="0">
                    <a:pos x="48" y="100"/>
                  </a:cxn>
                  <a:cxn ang="0">
                    <a:pos x="54" y="95"/>
                  </a:cxn>
                  <a:cxn ang="0">
                    <a:pos x="15" y="111"/>
                  </a:cxn>
                  <a:cxn ang="0">
                    <a:pos x="6" y="105"/>
                  </a:cxn>
                  <a:cxn ang="0">
                    <a:pos x="16" y="78"/>
                  </a:cxn>
                  <a:cxn ang="0">
                    <a:pos x="37" y="56"/>
                  </a:cxn>
                  <a:cxn ang="0">
                    <a:pos x="41" y="51"/>
                  </a:cxn>
                  <a:cxn ang="0">
                    <a:pos x="37" y="46"/>
                  </a:cxn>
                  <a:cxn ang="0">
                    <a:pos x="42" y="27"/>
                  </a:cxn>
                  <a:cxn ang="0">
                    <a:pos x="45" y="26"/>
                  </a:cxn>
                  <a:cxn ang="0">
                    <a:pos x="63" y="15"/>
                  </a:cxn>
                  <a:cxn ang="0">
                    <a:pos x="95" y="1"/>
                  </a:cxn>
                  <a:cxn ang="0">
                    <a:pos x="104" y="8"/>
                  </a:cxn>
                  <a:cxn ang="0">
                    <a:pos x="89" y="41"/>
                  </a:cxn>
                  <a:cxn ang="0">
                    <a:pos x="156" y="6"/>
                  </a:cxn>
                  <a:cxn ang="0">
                    <a:pos x="165" y="13"/>
                  </a:cxn>
                  <a:cxn ang="0">
                    <a:pos x="144" y="50"/>
                  </a:cxn>
                  <a:cxn ang="0">
                    <a:pos x="144" y="50"/>
                  </a:cxn>
                  <a:cxn ang="0">
                    <a:pos x="157" y="47"/>
                  </a:cxn>
                  <a:cxn ang="0">
                    <a:pos x="166" y="54"/>
                  </a:cxn>
                  <a:cxn ang="0">
                    <a:pos x="149" y="90"/>
                  </a:cxn>
                  <a:cxn ang="0">
                    <a:pos x="131" y="109"/>
                  </a:cxn>
                  <a:cxn ang="0">
                    <a:pos x="141" y="103"/>
                  </a:cxn>
                  <a:cxn ang="0">
                    <a:pos x="210" y="67"/>
                  </a:cxn>
                  <a:cxn ang="0">
                    <a:pos x="218" y="74"/>
                  </a:cxn>
                  <a:cxn ang="0">
                    <a:pos x="201" y="111"/>
                  </a:cxn>
                  <a:cxn ang="0">
                    <a:pos x="177" y="137"/>
                  </a:cxn>
                  <a:cxn ang="0">
                    <a:pos x="207" y="125"/>
                  </a:cxn>
                  <a:cxn ang="0">
                    <a:pos x="216" y="132"/>
                  </a:cxn>
                  <a:cxn ang="0">
                    <a:pos x="211" y="151"/>
                  </a:cxn>
                  <a:cxn ang="0">
                    <a:pos x="206" y="153"/>
                  </a:cxn>
                  <a:cxn ang="0">
                    <a:pos x="165" y="177"/>
                  </a:cxn>
                  <a:cxn ang="0">
                    <a:pos x="110" y="208"/>
                  </a:cxn>
                  <a:cxn ang="0">
                    <a:pos x="191" y="146"/>
                  </a:cxn>
                  <a:cxn ang="0">
                    <a:pos x="193" y="149"/>
                  </a:cxn>
                  <a:cxn ang="0">
                    <a:pos x="191" y="146"/>
                  </a:cxn>
                  <a:cxn ang="0">
                    <a:pos x="56" y="27"/>
                  </a:cxn>
                  <a:cxn ang="0">
                    <a:pos x="60" y="30"/>
                  </a:cxn>
                  <a:cxn ang="0">
                    <a:pos x="60" y="30"/>
                  </a:cxn>
                  <a:cxn ang="0">
                    <a:pos x="56" y="27"/>
                  </a:cxn>
                </a:cxnLst>
                <a:rect l="0" t="0" r="r" b="b"/>
                <a:pathLst>
                  <a:path w="224" h="208">
                    <a:moveTo>
                      <a:pt x="110" y="208"/>
                    </a:moveTo>
                    <a:cubicBezTo>
                      <a:pt x="109" y="208"/>
                      <a:pt x="108" y="207"/>
                      <a:pt x="106" y="207"/>
                    </a:cubicBezTo>
                    <a:cubicBezTo>
                      <a:pt x="103" y="206"/>
                      <a:pt x="99" y="204"/>
                      <a:pt x="98" y="200"/>
                    </a:cubicBezTo>
                    <a:cubicBezTo>
                      <a:pt x="92" y="191"/>
                      <a:pt x="97" y="184"/>
                      <a:pt x="112" y="168"/>
                    </a:cubicBezTo>
                    <a:cubicBezTo>
                      <a:pt x="120" y="159"/>
                      <a:pt x="130" y="148"/>
                      <a:pt x="141" y="136"/>
                    </a:cubicBezTo>
                    <a:cubicBezTo>
                      <a:pt x="66" y="181"/>
                      <a:pt x="64" y="181"/>
                      <a:pt x="57" y="179"/>
                    </a:cubicBezTo>
                    <a:cubicBezTo>
                      <a:pt x="53" y="178"/>
                      <a:pt x="50" y="175"/>
                      <a:pt x="48" y="172"/>
                    </a:cubicBezTo>
                    <a:cubicBezTo>
                      <a:pt x="42" y="162"/>
                      <a:pt x="48" y="156"/>
                      <a:pt x="62" y="140"/>
                    </a:cubicBezTo>
                    <a:cubicBezTo>
                      <a:pt x="68" y="135"/>
                      <a:pt x="74" y="129"/>
                      <a:pt x="80" y="122"/>
                    </a:cubicBezTo>
                    <a:cubicBezTo>
                      <a:pt x="50" y="140"/>
                      <a:pt x="47" y="140"/>
                      <a:pt x="40" y="139"/>
                    </a:cubicBezTo>
                    <a:cubicBezTo>
                      <a:pt x="37" y="138"/>
                      <a:pt x="33" y="135"/>
                      <a:pt x="31" y="132"/>
                    </a:cubicBezTo>
                    <a:cubicBezTo>
                      <a:pt x="25" y="121"/>
                      <a:pt x="32" y="115"/>
                      <a:pt x="48" y="100"/>
                    </a:cubicBezTo>
                    <a:cubicBezTo>
                      <a:pt x="50" y="98"/>
                      <a:pt x="52" y="96"/>
                      <a:pt x="54" y="95"/>
                    </a:cubicBezTo>
                    <a:cubicBezTo>
                      <a:pt x="22" y="113"/>
                      <a:pt x="20" y="113"/>
                      <a:pt x="15" y="111"/>
                    </a:cubicBezTo>
                    <a:cubicBezTo>
                      <a:pt x="11" y="110"/>
                      <a:pt x="8" y="108"/>
                      <a:pt x="6" y="105"/>
                    </a:cubicBezTo>
                    <a:cubicBezTo>
                      <a:pt x="0" y="95"/>
                      <a:pt x="6" y="90"/>
                      <a:pt x="16" y="78"/>
                    </a:cubicBezTo>
                    <a:cubicBezTo>
                      <a:pt x="21" y="72"/>
                      <a:pt x="29" y="64"/>
                      <a:pt x="37" y="56"/>
                    </a:cubicBezTo>
                    <a:cubicBezTo>
                      <a:pt x="38" y="54"/>
                      <a:pt x="40" y="53"/>
                      <a:pt x="41" y="51"/>
                    </a:cubicBezTo>
                    <a:cubicBezTo>
                      <a:pt x="40" y="50"/>
                      <a:pt x="38" y="48"/>
                      <a:pt x="37" y="46"/>
                    </a:cubicBezTo>
                    <a:cubicBezTo>
                      <a:pt x="33" y="40"/>
                      <a:pt x="36" y="31"/>
                      <a:pt x="42" y="27"/>
                    </a:cubicBezTo>
                    <a:cubicBezTo>
                      <a:pt x="43" y="27"/>
                      <a:pt x="44" y="26"/>
                      <a:pt x="45" y="26"/>
                    </a:cubicBezTo>
                    <a:cubicBezTo>
                      <a:pt x="48" y="24"/>
                      <a:pt x="57" y="19"/>
                      <a:pt x="63" y="15"/>
                    </a:cubicBezTo>
                    <a:cubicBezTo>
                      <a:pt x="88" y="0"/>
                      <a:pt x="89" y="0"/>
                      <a:pt x="95" y="1"/>
                    </a:cubicBezTo>
                    <a:cubicBezTo>
                      <a:pt x="99" y="2"/>
                      <a:pt x="102" y="4"/>
                      <a:pt x="104" y="8"/>
                    </a:cubicBezTo>
                    <a:cubicBezTo>
                      <a:pt x="109" y="17"/>
                      <a:pt x="104" y="23"/>
                      <a:pt x="89" y="41"/>
                    </a:cubicBezTo>
                    <a:cubicBezTo>
                      <a:pt x="148" y="4"/>
                      <a:pt x="149" y="4"/>
                      <a:pt x="156" y="6"/>
                    </a:cubicBezTo>
                    <a:cubicBezTo>
                      <a:pt x="160" y="7"/>
                      <a:pt x="163" y="9"/>
                      <a:pt x="165" y="13"/>
                    </a:cubicBezTo>
                    <a:cubicBezTo>
                      <a:pt x="172" y="24"/>
                      <a:pt x="164" y="31"/>
                      <a:pt x="144" y="50"/>
                    </a:cubicBezTo>
                    <a:cubicBezTo>
                      <a:pt x="144" y="50"/>
                      <a:pt x="144" y="50"/>
                      <a:pt x="144" y="50"/>
                    </a:cubicBezTo>
                    <a:cubicBezTo>
                      <a:pt x="151" y="46"/>
                      <a:pt x="154" y="46"/>
                      <a:pt x="157" y="47"/>
                    </a:cubicBezTo>
                    <a:cubicBezTo>
                      <a:pt x="161" y="48"/>
                      <a:pt x="164" y="51"/>
                      <a:pt x="166" y="54"/>
                    </a:cubicBezTo>
                    <a:cubicBezTo>
                      <a:pt x="172" y="64"/>
                      <a:pt x="166" y="71"/>
                      <a:pt x="149" y="90"/>
                    </a:cubicBezTo>
                    <a:cubicBezTo>
                      <a:pt x="144" y="95"/>
                      <a:pt x="138" y="102"/>
                      <a:pt x="131" y="109"/>
                    </a:cubicBezTo>
                    <a:cubicBezTo>
                      <a:pt x="135" y="107"/>
                      <a:pt x="138" y="105"/>
                      <a:pt x="141" y="103"/>
                    </a:cubicBezTo>
                    <a:cubicBezTo>
                      <a:pt x="202" y="65"/>
                      <a:pt x="202" y="65"/>
                      <a:pt x="210" y="67"/>
                    </a:cubicBezTo>
                    <a:cubicBezTo>
                      <a:pt x="213" y="68"/>
                      <a:pt x="217" y="70"/>
                      <a:pt x="218" y="74"/>
                    </a:cubicBezTo>
                    <a:cubicBezTo>
                      <a:pt x="224" y="84"/>
                      <a:pt x="218" y="91"/>
                      <a:pt x="201" y="111"/>
                    </a:cubicBezTo>
                    <a:cubicBezTo>
                      <a:pt x="194" y="119"/>
                      <a:pt x="186" y="128"/>
                      <a:pt x="177" y="137"/>
                    </a:cubicBezTo>
                    <a:cubicBezTo>
                      <a:pt x="199" y="124"/>
                      <a:pt x="201" y="124"/>
                      <a:pt x="207" y="125"/>
                    </a:cubicBezTo>
                    <a:cubicBezTo>
                      <a:pt x="210" y="126"/>
                      <a:pt x="214" y="129"/>
                      <a:pt x="216" y="132"/>
                    </a:cubicBezTo>
                    <a:cubicBezTo>
                      <a:pt x="219" y="139"/>
                      <a:pt x="217" y="147"/>
                      <a:pt x="211" y="151"/>
                    </a:cubicBezTo>
                    <a:cubicBezTo>
                      <a:pt x="209" y="152"/>
                      <a:pt x="208" y="153"/>
                      <a:pt x="206" y="153"/>
                    </a:cubicBezTo>
                    <a:cubicBezTo>
                      <a:pt x="200" y="156"/>
                      <a:pt x="180" y="168"/>
                      <a:pt x="165" y="177"/>
                    </a:cubicBezTo>
                    <a:cubicBezTo>
                      <a:pt x="125" y="203"/>
                      <a:pt x="116" y="208"/>
                      <a:pt x="110" y="208"/>
                    </a:cubicBezTo>
                    <a:close/>
                    <a:moveTo>
                      <a:pt x="191" y="146"/>
                    </a:moveTo>
                    <a:cubicBezTo>
                      <a:pt x="192" y="147"/>
                      <a:pt x="193" y="148"/>
                      <a:pt x="193" y="149"/>
                    </a:cubicBezTo>
                    <a:cubicBezTo>
                      <a:pt x="193" y="148"/>
                      <a:pt x="192" y="147"/>
                      <a:pt x="191" y="146"/>
                    </a:cubicBezTo>
                    <a:close/>
                    <a:moveTo>
                      <a:pt x="56" y="27"/>
                    </a:moveTo>
                    <a:cubicBezTo>
                      <a:pt x="57" y="28"/>
                      <a:pt x="59" y="29"/>
                      <a:pt x="60" y="30"/>
                    </a:cubicBezTo>
                    <a:cubicBezTo>
                      <a:pt x="60" y="30"/>
                      <a:pt x="60" y="30"/>
                      <a:pt x="60" y="30"/>
                    </a:cubicBezTo>
                    <a:cubicBezTo>
                      <a:pt x="59" y="29"/>
                      <a:pt x="57" y="28"/>
                      <a:pt x="56" y="27"/>
                    </a:cubicBezTo>
                    <a:close/>
                  </a:path>
                </a:pathLst>
              </a:custGeom>
              <a:solidFill>
                <a:srgbClr val="FBB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1" name="Grupa 108"/>
              <p:cNvGrpSpPr/>
              <p:nvPr/>
            </p:nvGrpSpPr>
            <p:grpSpPr>
              <a:xfrm>
                <a:off x="7596336" y="5085184"/>
                <a:ext cx="1176338" cy="1357312"/>
                <a:chOff x="5935663" y="2751138"/>
                <a:chExt cx="1176338" cy="1357312"/>
              </a:xfrm>
              <a:solidFill>
                <a:schemeClr val="tx1">
                  <a:lumMod val="50000"/>
                  <a:lumOff val="50000"/>
                </a:schemeClr>
              </a:solidFill>
            </p:grpSpPr>
            <p:sp>
              <p:nvSpPr>
                <p:cNvPr id="12" name="Freeform 30"/>
                <p:cNvSpPr>
                  <a:spLocks/>
                </p:cNvSpPr>
                <p:nvPr/>
              </p:nvSpPr>
              <p:spPr bwMode="auto">
                <a:xfrm>
                  <a:off x="6156326" y="2990850"/>
                  <a:ext cx="712788" cy="798513"/>
                </a:xfrm>
                <a:custGeom>
                  <a:avLst/>
                  <a:gdLst/>
                  <a:ahLst/>
                  <a:cxnLst>
                    <a:cxn ang="0">
                      <a:pos x="182" y="86"/>
                    </a:cxn>
                    <a:cxn ang="0">
                      <a:pos x="173" y="108"/>
                    </a:cxn>
                    <a:cxn ang="0">
                      <a:pos x="161" y="131"/>
                    </a:cxn>
                    <a:cxn ang="0">
                      <a:pos x="124" y="184"/>
                    </a:cxn>
                    <a:cxn ang="0">
                      <a:pos x="122" y="195"/>
                    </a:cxn>
                    <a:cxn ang="0">
                      <a:pos x="123" y="196"/>
                    </a:cxn>
                    <a:cxn ang="0">
                      <a:pos x="106" y="196"/>
                    </a:cxn>
                    <a:cxn ang="0">
                      <a:pos x="84" y="196"/>
                    </a:cxn>
                    <a:cxn ang="0">
                      <a:pos x="77" y="196"/>
                    </a:cxn>
                    <a:cxn ang="0">
                      <a:pos x="76" y="193"/>
                    </a:cxn>
                    <a:cxn ang="0">
                      <a:pos x="51" y="149"/>
                    </a:cxn>
                    <a:cxn ang="0">
                      <a:pos x="23" y="113"/>
                    </a:cxn>
                    <a:cxn ang="0">
                      <a:pos x="48" y="33"/>
                    </a:cxn>
                    <a:cxn ang="0">
                      <a:pos x="122" y="18"/>
                    </a:cxn>
                    <a:cxn ang="0">
                      <a:pos x="174" y="70"/>
                    </a:cxn>
                    <a:cxn ang="0">
                      <a:pos x="181" y="68"/>
                    </a:cxn>
                    <a:cxn ang="0">
                      <a:pos x="122" y="7"/>
                    </a:cxn>
                    <a:cxn ang="0">
                      <a:pos x="40" y="23"/>
                    </a:cxn>
                    <a:cxn ang="0">
                      <a:pos x="9" y="113"/>
                    </a:cxn>
                    <a:cxn ang="0">
                      <a:pos x="60" y="189"/>
                    </a:cxn>
                    <a:cxn ang="0">
                      <a:pos x="62" y="199"/>
                    </a:cxn>
                    <a:cxn ang="0">
                      <a:pos x="63" y="206"/>
                    </a:cxn>
                    <a:cxn ang="0">
                      <a:pos x="72" y="212"/>
                    </a:cxn>
                    <a:cxn ang="0">
                      <a:pos x="73" y="212"/>
                    </a:cxn>
                    <a:cxn ang="0">
                      <a:pos x="76" y="212"/>
                    </a:cxn>
                    <a:cxn ang="0">
                      <a:pos x="98" y="212"/>
                    </a:cxn>
                    <a:cxn ang="0">
                      <a:pos x="118" y="212"/>
                    </a:cxn>
                    <a:cxn ang="0">
                      <a:pos x="128" y="212"/>
                    </a:cxn>
                    <a:cxn ang="0">
                      <a:pos x="134" y="210"/>
                    </a:cxn>
                    <a:cxn ang="0">
                      <a:pos x="137" y="203"/>
                    </a:cxn>
                    <a:cxn ang="0">
                      <a:pos x="138" y="201"/>
                    </a:cxn>
                    <a:cxn ang="0">
                      <a:pos x="138" y="195"/>
                    </a:cxn>
                    <a:cxn ang="0">
                      <a:pos x="169" y="146"/>
                    </a:cxn>
                    <a:cxn ang="0">
                      <a:pos x="186" y="111"/>
                    </a:cxn>
                    <a:cxn ang="0">
                      <a:pos x="182" y="86"/>
                    </a:cxn>
                  </a:cxnLst>
                  <a:rect l="0" t="0" r="r" b="b"/>
                  <a:pathLst>
                    <a:path w="190" h="213">
                      <a:moveTo>
                        <a:pt x="182" y="86"/>
                      </a:moveTo>
                      <a:cubicBezTo>
                        <a:pt x="179" y="89"/>
                        <a:pt x="177" y="101"/>
                        <a:pt x="173" y="108"/>
                      </a:cubicBezTo>
                      <a:cubicBezTo>
                        <a:pt x="172" y="110"/>
                        <a:pt x="170" y="119"/>
                        <a:pt x="161" y="131"/>
                      </a:cubicBezTo>
                      <a:cubicBezTo>
                        <a:pt x="155" y="142"/>
                        <a:pt x="131" y="154"/>
                        <a:pt x="124" y="184"/>
                      </a:cubicBezTo>
                      <a:cubicBezTo>
                        <a:pt x="123" y="188"/>
                        <a:pt x="123" y="191"/>
                        <a:pt x="122" y="195"/>
                      </a:cubicBezTo>
                      <a:cubicBezTo>
                        <a:pt x="122" y="195"/>
                        <a:pt x="123" y="195"/>
                        <a:pt x="123" y="196"/>
                      </a:cubicBezTo>
                      <a:cubicBezTo>
                        <a:pt x="117" y="196"/>
                        <a:pt x="112" y="196"/>
                        <a:pt x="106" y="196"/>
                      </a:cubicBezTo>
                      <a:cubicBezTo>
                        <a:pt x="99" y="196"/>
                        <a:pt x="92" y="196"/>
                        <a:pt x="84" y="196"/>
                      </a:cubicBezTo>
                      <a:cubicBezTo>
                        <a:pt x="77" y="196"/>
                        <a:pt x="77" y="196"/>
                        <a:pt x="77" y="196"/>
                      </a:cubicBezTo>
                      <a:cubicBezTo>
                        <a:pt x="76" y="193"/>
                        <a:pt x="76" y="193"/>
                        <a:pt x="76" y="193"/>
                      </a:cubicBezTo>
                      <a:cubicBezTo>
                        <a:pt x="75" y="177"/>
                        <a:pt x="63" y="159"/>
                        <a:pt x="51" y="149"/>
                      </a:cubicBezTo>
                      <a:cubicBezTo>
                        <a:pt x="39" y="138"/>
                        <a:pt x="28" y="127"/>
                        <a:pt x="23" y="113"/>
                      </a:cubicBezTo>
                      <a:cubicBezTo>
                        <a:pt x="14" y="84"/>
                        <a:pt x="26" y="50"/>
                        <a:pt x="48" y="33"/>
                      </a:cubicBezTo>
                      <a:cubicBezTo>
                        <a:pt x="70" y="14"/>
                        <a:pt x="99" y="11"/>
                        <a:pt x="122" y="18"/>
                      </a:cubicBezTo>
                      <a:cubicBezTo>
                        <a:pt x="167" y="34"/>
                        <a:pt x="175" y="72"/>
                        <a:pt x="174" y="70"/>
                      </a:cubicBezTo>
                      <a:cubicBezTo>
                        <a:pt x="179" y="95"/>
                        <a:pt x="181" y="84"/>
                        <a:pt x="181" y="68"/>
                      </a:cubicBezTo>
                      <a:cubicBezTo>
                        <a:pt x="181" y="66"/>
                        <a:pt x="172" y="25"/>
                        <a:pt x="122" y="7"/>
                      </a:cubicBezTo>
                      <a:cubicBezTo>
                        <a:pt x="98" y="0"/>
                        <a:pt x="65" y="3"/>
                        <a:pt x="40" y="23"/>
                      </a:cubicBezTo>
                      <a:cubicBezTo>
                        <a:pt x="15" y="43"/>
                        <a:pt x="0" y="78"/>
                        <a:pt x="9" y="113"/>
                      </a:cubicBezTo>
                      <a:cubicBezTo>
                        <a:pt x="17" y="149"/>
                        <a:pt x="56" y="164"/>
                        <a:pt x="60" y="189"/>
                      </a:cubicBezTo>
                      <a:cubicBezTo>
                        <a:pt x="61" y="192"/>
                        <a:pt x="61" y="196"/>
                        <a:pt x="62" y="199"/>
                      </a:cubicBezTo>
                      <a:cubicBezTo>
                        <a:pt x="62" y="202"/>
                        <a:pt x="62" y="202"/>
                        <a:pt x="63" y="206"/>
                      </a:cubicBezTo>
                      <a:cubicBezTo>
                        <a:pt x="64" y="210"/>
                        <a:pt x="73" y="212"/>
                        <a:pt x="72" y="212"/>
                      </a:cubicBezTo>
                      <a:cubicBezTo>
                        <a:pt x="73" y="212"/>
                        <a:pt x="73" y="212"/>
                        <a:pt x="73" y="212"/>
                      </a:cubicBezTo>
                      <a:cubicBezTo>
                        <a:pt x="76" y="212"/>
                        <a:pt x="76" y="212"/>
                        <a:pt x="76" y="212"/>
                      </a:cubicBezTo>
                      <a:cubicBezTo>
                        <a:pt x="83" y="212"/>
                        <a:pt x="91" y="212"/>
                        <a:pt x="98" y="212"/>
                      </a:cubicBezTo>
                      <a:cubicBezTo>
                        <a:pt x="105" y="212"/>
                        <a:pt x="112" y="212"/>
                        <a:pt x="118" y="212"/>
                      </a:cubicBezTo>
                      <a:cubicBezTo>
                        <a:pt x="128" y="212"/>
                        <a:pt x="128" y="212"/>
                        <a:pt x="128" y="212"/>
                      </a:cubicBezTo>
                      <a:cubicBezTo>
                        <a:pt x="129" y="211"/>
                        <a:pt x="128" y="213"/>
                        <a:pt x="134" y="210"/>
                      </a:cubicBezTo>
                      <a:cubicBezTo>
                        <a:pt x="139" y="204"/>
                        <a:pt x="137" y="203"/>
                        <a:pt x="137" y="203"/>
                      </a:cubicBezTo>
                      <a:cubicBezTo>
                        <a:pt x="138" y="201"/>
                        <a:pt x="138" y="201"/>
                        <a:pt x="138" y="201"/>
                      </a:cubicBezTo>
                      <a:cubicBezTo>
                        <a:pt x="138" y="199"/>
                        <a:pt x="138" y="197"/>
                        <a:pt x="138" y="195"/>
                      </a:cubicBezTo>
                      <a:cubicBezTo>
                        <a:pt x="140" y="172"/>
                        <a:pt x="156" y="160"/>
                        <a:pt x="169" y="146"/>
                      </a:cubicBezTo>
                      <a:cubicBezTo>
                        <a:pt x="181" y="131"/>
                        <a:pt x="185" y="117"/>
                        <a:pt x="186" y="111"/>
                      </a:cubicBezTo>
                      <a:cubicBezTo>
                        <a:pt x="190" y="86"/>
                        <a:pt x="184" y="82"/>
                        <a:pt x="182" y="86"/>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31"/>
                <p:cNvSpPr>
                  <a:spLocks/>
                </p:cNvSpPr>
                <p:nvPr/>
              </p:nvSpPr>
              <p:spPr bwMode="auto">
                <a:xfrm>
                  <a:off x="6403976" y="3871913"/>
                  <a:ext cx="265113" cy="104775"/>
                </a:xfrm>
                <a:custGeom>
                  <a:avLst/>
                  <a:gdLst/>
                  <a:ahLst/>
                  <a:cxnLst>
                    <a:cxn ang="0">
                      <a:pos x="59" y="15"/>
                    </a:cxn>
                    <a:cxn ang="0">
                      <a:pos x="59" y="15"/>
                    </a:cxn>
                    <a:cxn ang="0">
                      <a:pos x="50" y="16"/>
                    </a:cxn>
                    <a:cxn ang="0">
                      <a:pos x="12" y="16"/>
                    </a:cxn>
                    <a:cxn ang="0">
                      <a:pos x="38" y="13"/>
                    </a:cxn>
                    <a:cxn ang="0">
                      <a:pos x="56" y="12"/>
                    </a:cxn>
                    <a:cxn ang="0">
                      <a:pos x="56" y="8"/>
                    </a:cxn>
                    <a:cxn ang="0">
                      <a:pos x="37" y="6"/>
                    </a:cxn>
                    <a:cxn ang="0">
                      <a:pos x="20" y="6"/>
                    </a:cxn>
                    <a:cxn ang="0">
                      <a:pos x="8" y="7"/>
                    </a:cxn>
                    <a:cxn ang="0">
                      <a:pos x="6" y="24"/>
                    </a:cxn>
                    <a:cxn ang="0">
                      <a:pos x="48" y="26"/>
                    </a:cxn>
                    <a:cxn ang="0">
                      <a:pos x="64" y="24"/>
                    </a:cxn>
                    <a:cxn ang="0">
                      <a:pos x="68" y="11"/>
                    </a:cxn>
                    <a:cxn ang="0">
                      <a:pos x="59" y="15"/>
                    </a:cxn>
                  </a:cxnLst>
                  <a:rect l="0" t="0" r="r" b="b"/>
                  <a:pathLst>
                    <a:path w="71" h="28">
                      <a:moveTo>
                        <a:pt x="59" y="15"/>
                      </a:moveTo>
                      <a:cubicBezTo>
                        <a:pt x="59" y="14"/>
                        <a:pt x="59" y="15"/>
                        <a:pt x="59" y="15"/>
                      </a:cubicBezTo>
                      <a:cubicBezTo>
                        <a:pt x="57" y="15"/>
                        <a:pt x="54" y="16"/>
                        <a:pt x="50" y="16"/>
                      </a:cubicBezTo>
                      <a:cubicBezTo>
                        <a:pt x="39" y="15"/>
                        <a:pt x="22" y="16"/>
                        <a:pt x="12" y="16"/>
                      </a:cubicBezTo>
                      <a:cubicBezTo>
                        <a:pt x="5" y="13"/>
                        <a:pt x="30" y="14"/>
                        <a:pt x="38" y="13"/>
                      </a:cubicBezTo>
                      <a:cubicBezTo>
                        <a:pt x="49" y="13"/>
                        <a:pt x="56" y="12"/>
                        <a:pt x="56" y="12"/>
                      </a:cubicBezTo>
                      <a:cubicBezTo>
                        <a:pt x="61" y="12"/>
                        <a:pt x="59" y="10"/>
                        <a:pt x="56" y="8"/>
                      </a:cubicBezTo>
                      <a:cubicBezTo>
                        <a:pt x="55" y="7"/>
                        <a:pt x="48" y="7"/>
                        <a:pt x="37" y="6"/>
                      </a:cubicBezTo>
                      <a:cubicBezTo>
                        <a:pt x="32" y="6"/>
                        <a:pt x="26" y="6"/>
                        <a:pt x="20" y="6"/>
                      </a:cubicBezTo>
                      <a:cubicBezTo>
                        <a:pt x="16" y="6"/>
                        <a:pt x="15" y="5"/>
                        <a:pt x="8" y="7"/>
                      </a:cubicBezTo>
                      <a:cubicBezTo>
                        <a:pt x="2" y="12"/>
                        <a:pt x="0" y="16"/>
                        <a:pt x="6" y="24"/>
                      </a:cubicBezTo>
                      <a:cubicBezTo>
                        <a:pt x="25" y="28"/>
                        <a:pt x="35" y="25"/>
                        <a:pt x="48" y="26"/>
                      </a:cubicBezTo>
                      <a:cubicBezTo>
                        <a:pt x="54" y="25"/>
                        <a:pt x="56" y="28"/>
                        <a:pt x="64" y="24"/>
                      </a:cubicBezTo>
                      <a:cubicBezTo>
                        <a:pt x="71" y="18"/>
                        <a:pt x="68" y="14"/>
                        <a:pt x="68" y="11"/>
                      </a:cubicBezTo>
                      <a:cubicBezTo>
                        <a:pt x="51" y="0"/>
                        <a:pt x="65" y="15"/>
                        <a:pt x="59" y="15"/>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32"/>
                <p:cNvSpPr>
                  <a:spLocks/>
                </p:cNvSpPr>
                <p:nvPr/>
              </p:nvSpPr>
              <p:spPr bwMode="auto">
                <a:xfrm>
                  <a:off x="6388101" y="3781425"/>
                  <a:ext cx="288925" cy="104775"/>
                </a:xfrm>
                <a:custGeom>
                  <a:avLst/>
                  <a:gdLst/>
                  <a:ahLst/>
                  <a:cxnLst>
                    <a:cxn ang="0">
                      <a:pos x="66" y="15"/>
                    </a:cxn>
                    <a:cxn ang="0">
                      <a:pos x="65" y="16"/>
                    </a:cxn>
                    <a:cxn ang="0">
                      <a:pos x="54" y="15"/>
                    </a:cxn>
                    <a:cxn ang="0">
                      <a:pos x="12" y="16"/>
                    </a:cxn>
                    <a:cxn ang="0">
                      <a:pos x="12" y="14"/>
                    </a:cxn>
                    <a:cxn ang="0">
                      <a:pos x="22" y="14"/>
                    </a:cxn>
                    <a:cxn ang="0">
                      <a:pos x="42" y="13"/>
                    </a:cxn>
                    <a:cxn ang="0">
                      <a:pos x="61" y="12"/>
                    </a:cxn>
                    <a:cxn ang="0">
                      <a:pos x="61" y="8"/>
                    </a:cxn>
                    <a:cxn ang="0">
                      <a:pos x="41" y="6"/>
                    </a:cxn>
                    <a:cxn ang="0">
                      <a:pos x="22" y="6"/>
                    </a:cxn>
                    <a:cxn ang="0">
                      <a:pos x="10" y="6"/>
                    </a:cxn>
                    <a:cxn ang="0">
                      <a:pos x="6" y="24"/>
                    </a:cxn>
                    <a:cxn ang="0">
                      <a:pos x="51" y="26"/>
                    </a:cxn>
                    <a:cxn ang="0">
                      <a:pos x="69" y="25"/>
                    </a:cxn>
                    <a:cxn ang="0">
                      <a:pos x="74" y="11"/>
                    </a:cxn>
                    <a:cxn ang="0">
                      <a:pos x="66" y="15"/>
                    </a:cxn>
                  </a:cxnLst>
                  <a:rect l="0" t="0" r="r" b="b"/>
                  <a:pathLst>
                    <a:path w="77" h="28">
                      <a:moveTo>
                        <a:pt x="66" y="15"/>
                      </a:moveTo>
                      <a:cubicBezTo>
                        <a:pt x="65" y="15"/>
                        <a:pt x="65" y="15"/>
                        <a:pt x="65" y="16"/>
                      </a:cubicBezTo>
                      <a:cubicBezTo>
                        <a:pt x="64" y="15"/>
                        <a:pt x="59" y="16"/>
                        <a:pt x="54" y="15"/>
                      </a:cubicBezTo>
                      <a:cubicBezTo>
                        <a:pt x="42" y="15"/>
                        <a:pt x="24" y="16"/>
                        <a:pt x="12" y="16"/>
                      </a:cubicBezTo>
                      <a:cubicBezTo>
                        <a:pt x="10" y="19"/>
                        <a:pt x="12" y="13"/>
                        <a:pt x="12" y="14"/>
                      </a:cubicBezTo>
                      <a:cubicBezTo>
                        <a:pt x="13" y="14"/>
                        <a:pt x="19" y="14"/>
                        <a:pt x="22" y="14"/>
                      </a:cubicBezTo>
                      <a:cubicBezTo>
                        <a:pt x="29" y="14"/>
                        <a:pt x="36" y="13"/>
                        <a:pt x="42" y="13"/>
                      </a:cubicBezTo>
                      <a:cubicBezTo>
                        <a:pt x="53" y="13"/>
                        <a:pt x="61" y="12"/>
                        <a:pt x="61" y="12"/>
                      </a:cubicBezTo>
                      <a:cubicBezTo>
                        <a:pt x="67" y="12"/>
                        <a:pt x="65" y="10"/>
                        <a:pt x="61" y="8"/>
                      </a:cubicBezTo>
                      <a:cubicBezTo>
                        <a:pt x="60" y="7"/>
                        <a:pt x="52" y="7"/>
                        <a:pt x="41" y="6"/>
                      </a:cubicBezTo>
                      <a:cubicBezTo>
                        <a:pt x="35" y="6"/>
                        <a:pt x="29" y="6"/>
                        <a:pt x="22" y="6"/>
                      </a:cubicBezTo>
                      <a:cubicBezTo>
                        <a:pt x="18" y="6"/>
                        <a:pt x="16" y="5"/>
                        <a:pt x="10" y="6"/>
                      </a:cubicBezTo>
                      <a:cubicBezTo>
                        <a:pt x="3" y="9"/>
                        <a:pt x="0" y="17"/>
                        <a:pt x="6" y="24"/>
                      </a:cubicBezTo>
                      <a:cubicBezTo>
                        <a:pt x="27" y="28"/>
                        <a:pt x="38" y="25"/>
                        <a:pt x="51" y="26"/>
                      </a:cubicBezTo>
                      <a:cubicBezTo>
                        <a:pt x="58" y="26"/>
                        <a:pt x="61" y="27"/>
                        <a:pt x="69" y="25"/>
                      </a:cubicBezTo>
                      <a:cubicBezTo>
                        <a:pt x="77" y="20"/>
                        <a:pt x="75" y="14"/>
                        <a:pt x="74" y="11"/>
                      </a:cubicBezTo>
                      <a:cubicBezTo>
                        <a:pt x="56" y="0"/>
                        <a:pt x="71" y="15"/>
                        <a:pt x="66" y="15"/>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33"/>
                <p:cNvSpPr>
                  <a:spLocks noEditPoints="1"/>
                </p:cNvSpPr>
                <p:nvPr/>
              </p:nvSpPr>
              <p:spPr bwMode="auto">
                <a:xfrm>
                  <a:off x="6451601" y="3965575"/>
                  <a:ext cx="173038" cy="142875"/>
                </a:xfrm>
                <a:custGeom>
                  <a:avLst/>
                  <a:gdLst/>
                  <a:ahLst/>
                  <a:cxnLst>
                    <a:cxn ang="0">
                      <a:pos x="41" y="4"/>
                    </a:cxn>
                    <a:cxn ang="0">
                      <a:pos x="36" y="12"/>
                    </a:cxn>
                    <a:cxn ang="0">
                      <a:pos x="35" y="12"/>
                    </a:cxn>
                    <a:cxn ang="0">
                      <a:pos x="35" y="12"/>
                    </a:cxn>
                    <a:cxn ang="0">
                      <a:pos x="30" y="17"/>
                    </a:cxn>
                    <a:cxn ang="0">
                      <a:pos x="15" y="19"/>
                    </a:cxn>
                    <a:cxn ang="0">
                      <a:pos x="9" y="12"/>
                    </a:cxn>
                    <a:cxn ang="0">
                      <a:pos x="9" y="11"/>
                    </a:cxn>
                    <a:cxn ang="0">
                      <a:pos x="19" y="10"/>
                    </a:cxn>
                    <a:cxn ang="0">
                      <a:pos x="32" y="9"/>
                    </a:cxn>
                    <a:cxn ang="0">
                      <a:pos x="32" y="5"/>
                    </a:cxn>
                    <a:cxn ang="0">
                      <a:pos x="19" y="3"/>
                    </a:cxn>
                    <a:cxn ang="0">
                      <a:pos x="3" y="5"/>
                    </a:cxn>
                    <a:cxn ang="0">
                      <a:pos x="4" y="18"/>
                    </a:cxn>
                    <a:cxn ang="0">
                      <a:pos x="6" y="20"/>
                    </a:cxn>
                    <a:cxn ang="0">
                      <a:pos x="7" y="22"/>
                    </a:cxn>
                    <a:cxn ang="0">
                      <a:pos x="39" y="23"/>
                    </a:cxn>
                    <a:cxn ang="0">
                      <a:pos x="40" y="21"/>
                    </a:cxn>
                    <a:cxn ang="0">
                      <a:pos x="45" y="14"/>
                    </a:cxn>
                    <a:cxn ang="0">
                      <a:pos x="41" y="4"/>
                    </a:cxn>
                    <a:cxn ang="0">
                      <a:pos x="35" y="12"/>
                    </a:cxn>
                    <a:cxn ang="0">
                      <a:pos x="35" y="12"/>
                    </a:cxn>
                    <a:cxn ang="0">
                      <a:pos x="35" y="12"/>
                    </a:cxn>
                  </a:cxnLst>
                  <a:rect l="0" t="0" r="r" b="b"/>
                  <a:pathLst>
                    <a:path w="46" h="38">
                      <a:moveTo>
                        <a:pt x="41" y="4"/>
                      </a:moveTo>
                      <a:cubicBezTo>
                        <a:pt x="29" y="1"/>
                        <a:pt x="37" y="9"/>
                        <a:pt x="36" y="12"/>
                      </a:cubicBezTo>
                      <a:cubicBezTo>
                        <a:pt x="36" y="12"/>
                        <a:pt x="35" y="12"/>
                        <a:pt x="35" y="12"/>
                      </a:cubicBezTo>
                      <a:cubicBezTo>
                        <a:pt x="35" y="12"/>
                        <a:pt x="35" y="12"/>
                        <a:pt x="35" y="12"/>
                      </a:cubicBezTo>
                      <a:cubicBezTo>
                        <a:pt x="34" y="12"/>
                        <a:pt x="31" y="13"/>
                        <a:pt x="30" y="17"/>
                      </a:cubicBezTo>
                      <a:cubicBezTo>
                        <a:pt x="29" y="23"/>
                        <a:pt x="19" y="25"/>
                        <a:pt x="15" y="19"/>
                      </a:cubicBezTo>
                      <a:cubicBezTo>
                        <a:pt x="16" y="19"/>
                        <a:pt x="11" y="12"/>
                        <a:pt x="9" y="12"/>
                      </a:cubicBezTo>
                      <a:cubicBezTo>
                        <a:pt x="9" y="12"/>
                        <a:pt x="9" y="11"/>
                        <a:pt x="9" y="11"/>
                      </a:cubicBezTo>
                      <a:cubicBezTo>
                        <a:pt x="8" y="10"/>
                        <a:pt x="17" y="10"/>
                        <a:pt x="19" y="10"/>
                      </a:cubicBezTo>
                      <a:cubicBezTo>
                        <a:pt x="27" y="9"/>
                        <a:pt x="32" y="9"/>
                        <a:pt x="32" y="9"/>
                      </a:cubicBezTo>
                      <a:cubicBezTo>
                        <a:pt x="36" y="9"/>
                        <a:pt x="34" y="7"/>
                        <a:pt x="32" y="5"/>
                      </a:cubicBezTo>
                      <a:cubicBezTo>
                        <a:pt x="31" y="4"/>
                        <a:pt x="26" y="3"/>
                        <a:pt x="19" y="3"/>
                      </a:cubicBezTo>
                      <a:cubicBezTo>
                        <a:pt x="14" y="4"/>
                        <a:pt x="14" y="0"/>
                        <a:pt x="3" y="5"/>
                      </a:cubicBezTo>
                      <a:cubicBezTo>
                        <a:pt x="0" y="10"/>
                        <a:pt x="0" y="14"/>
                        <a:pt x="4" y="18"/>
                      </a:cubicBezTo>
                      <a:cubicBezTo>
                        <a:pt x="5" y="20"/>
                        <a:pt x="6" y="20"/>
                        <a:pt x="6" y="20"/>
                      </a:cubicBezTo>
                      <a:cubicBezTo>
                        <a:pt x="6" y="20"/>
                        <a:pt x="6" y="21"/>
                        <a:pt x="7" y="22"/>
                      </a:cubicBezTo>
                      <a:cubicBezTo>
                        <a:pt x="13" y="38"/>
                        <a:pt x="34" y="34"/>
                        <a:pt x="39" y="23"/>
                      </a:cubicBezTo>
                      <a:cubicBezTo>
                        <a:pt x="40" y="20"/>
                        <a:pt x="39" y="22"/>
                        <a:pt x="40" y="21"/>
                      </a:cubicBezTo>
                      <a:cubicBezTo>
                        <a:pt x="41" y="20"/>
                        <a:pt x="44" y="18"/>
                        <a:pt x="45" y="14"/>
                      </a:cubicBezTo>
                      <a:cubicBezTo>
                        <a:pt x="46" y="9"/>
                        <a:pt x="42" y="5"/>
                        <a:pt x="41" y="4"/>
                      </a:cubicBezTo>
                      <a:close/>
                      <a:moveTo>
                        <a:pt x="35" y="12"/>
                      </a:moveTo>
                      <a:cubicBezTo>
                        <a:pt x="35" y="12"/>
                        <a:pt x="35" y="12"/>
                        <a:pt x="35" y="12"/>
                      </a:cubicBezTo>
                      <a:cubicBezTo>
                        <a:pt x="35" y="12"/>
                        <a:pt x="35" y="12"/>
                        <a:pt x="35" y="12"/>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34"/>
                <p:cNvSpPr>
                  <a:spLocks/>
                </p:cNvSpPr>
                <p:nvPr/>
              </p:nvSpPr>
              <p:spPr bwMode="auto">
                <a:xfrm>
                  <a:off x="5980113" y="3486150"/>
                  <a:ext cx="165100" cy="100013"/>
                </a:xfrm>
                <a:custGeom>
                  <a:avLst/>
                  <a:gdLst/>
                  <a:ahLst/>
                  <a:cxnLst>
                    <a:cxn ang="0">
                      <a:pos x="39" y="1"/>
                    </a:cxn>
                    <a:cxn ang="0">
                      <a:pos x="3" y="18"/>
                    </a:cxn>
                    <a:cxn ang="0">
                      <a:pos x="3" y="25"/>
                    </a:cxn>
                    <a:cxn ang="0">
                      <a:pos x="44" y="14"/>
                    </a:cxn>
                    <a:cxn ang="0">
                      <a:pos x="39" y="1"/>
                    </a:cxn>
                  </a:cxnLst>
                  <a:rect l="0" t="0" r="r" b="b"/>
                  <a:pathLst>
                    <a:path w="44" h="27">
                      <a:moveTo>
                        <a:pt x="39" y="1"/>
                      </a:moveTo>
                      <a:cubicBezTo>
                        <a:pt x="36" y="0"/>
                        <a:pt x="0" y="17"/>
                        <a:pt x="3" y="18"/>
                      </a:cubicBezTo>
                      <a:cubicBezTo>
                        <a:pt x="2" y="22"/>
                        <a:pt x="0" y="25"/>
                        <a:pt x="3" y="25"/>
                      </a:cubicBezTo>
                      <a:cubicBezTo>
                        <a:pt x="5" y="27"/>
                        <a:pt x="44" y="18"/>
                        <a:pt x="44" y="14"/>
                      </a:cubicBezTo>
                      <a:cubicBezTo>
                        <a:pt x="44" y="9"/>
                        <a:pt x="43" y="0"/>
                        <a:pt x="39" y="1"/>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5"/>
                <p:cNvSpPr>
                  <a:spLocks/>
                </p:cNvSpPr>
                <p:nvPr/>
              </p:nvSpPr>
              <p:spPr bwMode="auto">
                <a:xfrm>
                  <a:off x="5935663" y="3276600"/>
                  <a:ext cx="171450" cy="77788"/>
                </a:xfrm>
                <a:custGeom>
                  <a:avLst/>
                  <a:gdLst/>
                  <a:ahLst/>
                  <a:cxnLst>
                    <a:cxn ang="0">
                      <a:pos x="44" y="15"/>
                    </a:cxn>
                    <a:cxn ang="0">
                      <a:pos x="43" y="1"/>
                    </a:cxn>
                    <a:cxn ang="0">
                      <a:pos x="3" y="3"/>
                    </a:cxn>
                    <a:cxn ang="0">
                      <a:pos x="2" y="9"/>
                    </a:cxn>
                    <a:cxn ang="0">
                      <a:pos x="44" y="15"/>
                    </a:cxn>
                  </a:cxnLst>
                  <a:rect l="0" t="0" r="r" b="b"/>
                  <a:pathLst>
                    <a:path w="46" h="21">
                      <a:moveTo>
                        <a:pt x="44" y="15"/>
                      </a:moveTo>
                      <a:cubicBezTo>
                        <a:pt x="45" y="11"/>
                        <a:pt x="46" y="2"/>
                        <a:pt x="43" y="1"/>
                      </a:cubicBezTo>
                      <a:cubicBezTo>
                        <a:pt x="41" y="1"/>
                        <a:pt x="4" y="0"/>
                        <a:pt x="3" y="3"/>
                      </a:cubicBezTo>
                      <a:cubicBezTo>
                        <a:pt x="1" y="6"/>
                        <a:pt x="0" y="9"/>
                        <a:pt x="2" y="9"/>
                      </a:cubicBezTo>
                      <a:cubicBezTo>
                        <a:pt x="2" y="11"/>
                        <a:pt x="41" y="21"/>
                        <a:pt x="44" y="15"/>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36"/>
                <p:cNvSpPr>
                  <a:spLocks/>
                </p:cNvSpPr>
                <p:nvPr/>
              </p:nvSpPr>
              <p:spPr bwMode="auto">
                <a:xfrm>
                  <a:off x="6005513" y="3006725"/>
                  <a:ext cx="169863" cy="138113"/>
                </a:xfrm>
                <a:custGeom>
                  <a:avLst/>
                  <a:gdLst/>
                  <a:ahLst/>
                  <a:cxnLst>
                    <a:cxn ang="0">
                      <a:pos x="6" y="2"/>
                    </a:cxn>
                    <a:cxn ang="0">
                      <a:pos x="2" y="8"/>
                    </a:cxn>
                    <a:cxn ang="0">
                      <a:pos x="36" y="33"/>
                    </a:cxn>
                    <a:cxn ang="0">
                      <a:pos x="43" y="21"/>
                    </a:cxn>
                    <a:cxn ang="0">
                      <a:pos x="6" y="2"/>
                    </a:cxn>
                  </a:cxnLst>
                  <a:rect l="0" t="0" r="r" b="b"/>
                  <a:pathLst>
                    <a:path w="45" h="37">
                      <a:moveTo>
                        <a:pt x="6" y="2"/>
                      </a:moveTo>
                      <a:cubicBezTo>
                        <a:pt x="3" y="5"/>
                        <a:pt x="0" y="7"/>
                        <a:pt x="2" y="8"/>
                      </a:cubicBezTo>
                      <a:cubicBezTo>
                        <a:pt x="1" y="8"/>
                        <a:pt x="32" y="37"/>
                        <a:pt x="36" y="33"/>
                      </a:cubicBezTo>
                      <a:cubicBezTo>
                        <a:pt x="39" y="30"/>
                        <a:pt x="45" y="23"/>
                        <a:pt x="43" y="21"/>
                      </a:cubicBezTo>
                      <a:cubicBezTo>
                        <a:pt x="40" y="18"/>
                        <a:pt x="9" y="0"/>
                        <a:pt x="6" y="2"/>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37"/>
                <p:cNvSpPr>
                  <a:spLocks/>
                </p:cNvSpPr>
                <p:nvPr/>
              </p:nvSpPr>
              <p:spPr bwMode="auto">
                <a:xfrm>
                  <a:off x="6219826" y="2830513"/>
                  <a:ext cx="120650" cy="163513"/>
                </a:xfrm>
                <a:custGeom>
                  <a:avLst/>
                  <a:gdLst/>
                  <a:ahLst/>
                  <a:cxnLst>
                    <a:cxn ang="0">
                      <a:pos x="19" y="44"/>
                    </a:cxn>
                    <a:cxn ang="0">
                      <a:pos x="31" y="37"/>
                    </a:cxn>
                    <a:cxn ang="0">
                      <a:pos x="7" y="1"/>
                    </a:cxn>
                    <a:cxn ang="0">
                      <a:pos x="1" y="5"/>
                    </a:cxn>
                    <a:cxn ang="0">
                      <a:pos x="19" y="44"/>
                    </a:cxn>
                  </a:cxnLst>
                  <a:rect l="0" t="0" r="r" b="b"/>
                  <a:pathLst>
                    <a:path w="32" h="44">
                      <a:moveTo>
                        <a:pt x="19" y="44"/>
                      </a:moveTo>
                      <a:cubicBezTo>
                        <a:pt x="23" y="43"/>
                        <a:pt x="32" y="41"/>
                        <a:pt x="31" y="37"/>
                      </a:cubicBezTo>
                      <a:cubicBezTo>
                        <a:pt x="31" y="34"/>
                        <a:pt x="12" y="0"/>
                        <a:pt x="7" y="1"/>
                      </a:cubicBezTo>
                      <a:cubicBezTo>
                        <a:pt x="3" y="2"/>
                        <a:pt x="0" y="3"/>
                        <a:pt x="1" y="5"/>
                      </a:cubicBezTo>
                      <a:cubicBezTo>
                        <a:pt x="2" y="4"/>
                        <a:pt x="14" y="44"/>
                        <a:pt x="19" y="44"/>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38"/>
                <p:cNvSpPr>
                  <a:spLocks/>
                </p:cNvSpPr>
                <p:nvPr/>
              </p:nvSpPr>
              <p:spPr bwMode="auto">
                <a:xfrm>
                  <a:off x="6478588" y="2751138"/>
                  <a:ext cx="79375" cy="195263"/>
                </a:xfrm>
                <a:custGeom>
                  <a:avLst/>
                  <a:gdLst/>
                  <a:ahLst/>
                  <a:cxnLst>
                    <a:cxn ang="0">
                      <a:pos x="8" y="51"/>
                    </a:cxn>
                    <a:cxn ang="0">
                      <a:pos x="21" y="47"/>
                    </a:cxn>
                    <a:cxn ang="0">
                      <a:pos x="17" y="2"/>
                    </a:cxn>
                    <a:cxn ang="0">
                      <a:pos x="10" y="2"/>
                    </a:cxn>
                    <a:cxn ang="0">
                      <a:pos x="8" y="51"/>
                    </a:cxn>
                  </a:cxnLst>
                  <a:rect l="0" t="0" r="r" b="b"/>
                  <a:pathLst>
                    <a:path w="21" h="52">
                      <a:moveTo>
                        <a:pt x="8" y="51"/>
                      </a:moveTo>
                      <a:cubicBezTo>
                        <a:pt x="13" y="52"/>
                        <a:pt x="21" y="51"/>
                        <a:pt x="21" y="47"/>
                      </a:cubicBezTo>
                      <a:cubicBezTo>
                        <a:pt x="20" y="46"/>
                        <a:pt x="20" y="4"/>
                        <a:pt x="17" y="2"/>
                      </a:cubicBezTo>
                      <a:cubicBezTo>
                        <a:pt x="13" y="1"/>
                        <a:pt x="10" y="0"/>
                        <a:pt x="10" y="2"/>
                      </a:cubicBezTo>
                      <a:cubicBezTo>
                        <a:pt x="9" y="1"/>
                        <a:pt x="0" y="48"/>
                        <a:pt x="8" y="51"/>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39"/>
                <p:cNvSpPr>
                  <a:spLocks/>
                </p:cNvSpPr>
                <p:nvPr/>
              </p:nvSpPr>
              <p:spPr bwMode="auto">
                <a:xfrm>
                  <a:off x="6718301" y="2871788"/>
                  <a:ext cx="153988" cy="152400"/>
                </a:xfrm>
                <a:custGeom>
                  <a:avLst/>
                  <a:gdLst/>
                  <a:ahLst/>
                  <a:cxnLst>
                    <a:cxn ang="0">
                      <a:pos x="10" y="40"/>
                    </a:cxn>
                    <a:cxn ang="0">
                      <a:pos x="38" y="3"/>
                    </a:cxn>
                    <a:cxn ang="0">
                      <a:pos x="32" y="1"/>
                    </a:cxn>
                    <a:cxn ang="0">
                      <a:pos x="2" y="28"/>
                    </a:cxn>
                    <a:cxn ang="0">
                      <a:pos x="10" y="40"/>
                    </a:cxn>
                  </a:cxnLst>
                  <a:rect l="0" t="0" r="r" b="b"/>
                  <a:pathLst>
                    <a:path w="41" h="41">
                      <a:moveTo>
                        <a:pt x="10" y="40"/>
                      </a:moveTo>
                      <a:cubicBezTo>
                        <a:pt x="17" y="38"/>
                        <a:pt x="41" y="10"/>
                        <a:pt x="38" y="3"/>
                      </a:cubicBezTo>
                      <a:cubicBezTo>
                        <a:pt x="35" y="0"/>
                        <a:pt x="32" y="0"/>
                        <a:pt x="32" y="1"/>
                      </a:cubicBezTo>
                      <a:cubicBezTo>
                        <a:pt x="34" y="0"/>
                        <a:pt x="0" y="27"/>
                        <a:pt x="2" y="28"/>
                      </a:cubicBezTo>
                      <a:cubicBezTo>
                        <a:pt x="4" y="33"/>
                        <a:pt x="6" y="41"/>
                        <a:pt x="10" y="40"/>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40"/>
                <p:cNvSpPr>
                  <a:spLocks/>
                </p:cNvSpPr>
                <p:nvPr/>
              </p:nvSpPr>
              <p:spPr bwMode="auto">
                <a:xfrm>
                  <a:off x="6853238" y="3062288"/>
                  <a:ext cx="173038" cy="112713"/>
                </a:xfrm>
                <a:custGeom>
                  <a:avLst/>
                  <a:gdLst/>
                  <a:ahLst/>
                  <a:cxnLst>
                    <a:cxn ang="0">
                      <a:pos x="0" y="18"/>
                    </a:cxn>
                    <a:cxn ang="0">
                      <a:pos x="8" y="30"/>
                    </a:cxn>
                    <a:cxn ang="0">
                      <a:pos x="29" y="20"/>
                    </a:cxn>
                    <a:cxn ang="0">
                      <a:pos x="46" y="7"/>
                    </a:cxn>
                    <a:cxn ang="0">
                      <a:pos x="44" y="1"/>
                    </a:cxn>
                    <a:cxn ang="0">
                      <a:pos x="22" y="8"/>
                    </a:cxn>
                    <a:cxn ang="0">
                      <a:pos x="0" y="18"/>
                    </a:cxn>
                  </a:cxnLst>
                  <a:rect l="0" t="0" r="r" b="b"/>
                  <a:pathLst>
                    <a:path w="46" h="30">
                      <a:moveTo>
                        <a:pt x="0" y="18"/>
                      </a:moveTo>
                      <a:cubicBezTo>
                        <a:pt x="1" y="23"/>
                        <a:pt x="5" y="30"/>
                        <a:pt x="8" y="30"/>
                      </a:cubicBezTo>
                      <a:cubicBezTo>
                        <a:pt x="9" y="29"/>
                        <a:pt x="18" y="26"/>
                        <a:pt x="29" y="20"/>
                      </a:cubicBezTo>
                      <a:cubicBezTo>
                        <a:pt x="38" y="14"/>
                        <a:pt x="46" y="9"/>
                        <a:pt x="46" y="7"/>
                      </a:cubicBezTo>
                      <a:cubicBezTo>
                        <a:pt x="46" y="3"/>
                        <a:pt x="46" y="0"/>
                        <a:pt x="44" y="1"/>
                      </a:cubicBezTo>
                      <a:cubicBezTo>
                        <a:pt x="44" y="1"/>
                        <a:pt x="32" y="4"/>
                        <a:pt x="22" y="8"/>
                      </a:cubicBezTo>
                      <a:cubicBezTo>
                        <a:pt x="13" y="10"/>
                        <a:pt x="0" y="15"/>
                        <a:pt x="0" y="18"/>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41"/>
                <p:cNvSpPr>
                  <a:spLocks/>
                </p:cNvSpPr>
                <p:nvPr/>
              </p:nvSpPr>
              <p:spPr bwMode="auto">
                <a:xfrm>
                  <a:off x="6905626" y="3271838"/>
                  <a:ext cx="206375" cy="85725"/>
                </a:xfrm>
                <a:custGeom>
                  <a:avLst/>
                  <a:gdLst/>
                  <a:ahLst/>
                  <a:cxnLst>
                    <a:cxn ang="0">
                      <a:pos x="53" y="11"/>
                    </a:cxn>
                    <a:cxn ang="0">
                      <a:pos x="0" y="10"/>
                    </a:cxn>
                    <a:cxn ang="0">
                      <a:pos x="6" y="23"/>
                    </a:cxn>
                    <a:cxn ang="0">
                      <a:pos x="52" y="18"/>
                    </a:cxn>
                    <a:cxn ang="0">
                      <a:pos x="53" y="11"/>
                    </a:cxn>
                  </a:cxnLst>
                  <a:rect l="0" t="0" r="r" b="b"/>
                  <a:pathLst>
                    <a:path w="55" h="23">
                      <a:moveTo>
                        <a:pt x="53" y="11"/>
                      </a:moveTo>
                      <a:cubicBezTo>
                        <a:pt x="53" y="12"/>
                        <a:pt x="5" y="0"/>
                        <a:pt x="0" y="10"/>
                      </a:cubicBezTo>
                      <a:cubicBezTo>
                        <a:pt x="0" y="15"/>
                        <a:pt x="2" y="22"/>
                        <a:pt x="6" y="23"/>
                      </a:cubicBezTo>
                      <a:cubicBezTo>
                        <a:pt x="5" y="21"/>
                        <a:pt x="51" y="22"/>
                        <a:pt x="52" y="18"/>
                      </a:cubicBezTo>
                      <a:cubicBezTo>
                        <a:pt x="54" y="14"/>
                        <a:pt x="55" y="11"/>
                        <a:pt x="53" y="11"/>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42"/>
                <p:cNvSpPr>
                  <a:spLocks noEditPoints="1"/>
                </p:cNvSpPr>
                <p:nvPr/>
              </p:nvSpPr>
              <p:spPr bwMode="auto">
                <a:xfrm>
                  <a:off x="6861176" y="3478213"/>
                  <a:ext cx="190500" cy="104775"/>
                </a:xfrm>
                <a:custGeom>
                  <a:avLst/>
                  <a:gdLst/>
                  <a:ahLst/>
                  <a:cxnLst>
                    <a:cxn ang="0">
                      <a:pos x="50" y="21"/>
                    </a:cxn>
                    <a:cxn ang="0">
                      <a:pos x="10" y="3"/>
                    </a:cxn>
                    <a:cxn ang="0">
                      <a:pos x="9" y="4"/>
                    </a:cxn>
                    <a:cxn ang="0">
                      <a:pos x="9" y="4"/>
                    </a:cxn>
                    <a:cxn ang="0">
                      <a:pos x="9" y="3"/>
                    </a:cxn>
                    <a:cxn ang="0">
                      <a:pos x="8" y="3"/>
                    </a:cxn>
                    <a:cxn ang="0">
                      <a:pos x="8" y="2"/>
                    </a:cxn>
                    <a:cxn ang="0">
                      <a:pos x="7" y="2"/>
                    </a:cxn>
                    <a:cxn ang="0">
                      <a:pos x="0" y="8"/>
                    </a:cxn>
                    <a:cxn ang="0">
                      <a:pos x="3" y="14"/>
                    </a:cxn>
                    <a:cxn ang="0">
                      <a:pos x="5" y="16"/>
                    </a:cxn>
                    <a:cxn ang="0">
                      <a:pos x="47" y="27"/>
                    </a:cxn>
                    <a:cxn ang="0">
                      <a:pos x="50" y="21"/>
                    </a:cxn>
                    <a:cxn ang="0">
                      <a:pos x="6" y="11"/>
                    </a:cxn>
                    <a:cxn ang="0">
                      <a:pos x="6" y="10"/>
                    </a:cxn>
                    <a:cxn ang="0">
                      <a:pos x="7" y="9"/>
                    </a:cxn>
                    <a:cxn ang="0">
                      <a:pos x="8" y="7"/>
                    </a:cxn>
                    <a:cxn ang="0">
                      <a:pos x="8" y="6"/>
                    </a:cxn>
                    <a:cxn ang="0">
                      <a:pos x="9" y="7"/>
                    </a:cxn>
                    <a:cxn ang="0">
                      <a:pos x="6" y="11"/>
                    </a:cxn>
                  </a:cxnLst>
                  <a:rect l="0" t="0" r="r" b="b"/>
                  <a:pathLst>
                    <a:path w="51" h="28">
                      <a:moveTo>
                        <a:pt x="50" y="21"/>
                      </a:moveTo>
                      <a:cubicBezTo>
                        <a:pt x="51" y="19"/>
                        <a:pt x="12" y="0"/>
                        <a:pt x="10" y="3"/>
                      </a:cubicBezTo>
                      <a:cubicBezTo>
                        <a:pt x="10" y="3"/>
                        <a:pt x="9" y="4"/>
                        <a:pt x="9" y="4"/>
                      </a:cubicBezTo>
                      <a:cubicBezTo>
                        <a:pt x="9" y="4"/>
                        <a:pt x="9" y="4"/>
                        <a:pt x="9" y="4"/>
                      </a:cubicBezTo>
                      <a:cubicBezTo>
                        <a:pt x="9" y="3"/>
                        <a:pt x="9" y="3"/>
                        <a:pt x="9" y="3"/>
                      </a:cubicBezTo>
                      <a:cubicBezTo>
                        <a:pt x="8" y="3"/>
                        <a:pt x="8" y="3"/>
                        <a:pt x="8" y="3"/>
                      </a:cubicBezTo>
                      <a:cubicBezTo>
                        <a:pt x="8" y="2"/>
                        <a:pt x="9" y="2"/>
                        <a:pt x="8" y="2"/>
                      </a:cubicBezTo>
                      <a:cubicBezTo>
                        <a:pt x="8" y="2"/>
                        <a:pt x="8" y="2"/>
                        <a:pt x="7" y="2"/>
                      </a:cubicBezTo>
                      <a:cubicBezTo>
                        <a:pt x="7" y="3"/>
                        <a:pt x="3" y="0"/>
                        <a:pt x="0" y="8"/>
                      </a:cubicBezTo>
                      <a:cubicBezTo>
                        <a:pt x="2" y="17"/>
                        <a:pt x="3" y="13"/>
                        <a:pt x="3" y="14"/>
                      </a:cubicBezTo>
                      <a:cubicBezTo>
                        <a:pt x="5" y="16"/>
                        <a:pt x="5" y="16"/>
                        <a:pt x="5" y="16"/>
                      </a:cubicBezTo>
                      <a:cubicBezTo>
                        <a:pt x="8" y="20"/>
                        <a:pt x="46" y="28"/>
                        <a:pt x="47" y="27"/>
                      </a:cubicBezTo>
                      <a:cubicBezTo>
                        <a:pt x="50" y="24"/>
                        <a:pt x="51" y="22"/>
                        <a:pt x="50" y="21"/>
                      </a:cubicBezTo>
                      <a:close/>
                      <a:moveTo>
                        <a:pt x="6" y="11"/>
                      </a:moveTo>
                      <a:cubicBezTo>
                        <a:pt x="6" y="10"/>
                        <a:pt x="6" y="10"/>
                        <a:pt x="6" y="10"/>
                      </a:cubicBezTo>
                      <a:cubicBezTo>
                        <a:pt x="7" y="9"/>
                        <a:pt x="7" y="9"/>
                        <a:pt x="7" y="9"/>
                      </a:cubicBezTo>
                      <a:cubicBezTo>
                        <a:pt x="8" y="7"/>
                        <a:pt x="8" y="7"/>
                        <a:pt x="8" y="7"/>
                      </a:cubicBezTo>
                      <a:cubicBezTo>
                        <a:pt x="8" y="7"/>
                        <a:pt x="8" y="6"/>
                        <a:pt x="8" y="6"/>
                      </a:cubicBezTo>
                      <a:cubicBezTo>
                        <a:pt x="9" y="6"/>
                        <a:pt x="9" y="7"/>
                        <a:pt x="9" y="7"/>
                      </a:cubicBezTo>
                      <a:cubicBezTo>
                        <a:pt x="4" y="16"/>
                        <a:pt x="7" y="9"/>
                        <a:pt x="6" y="11"/>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31" name="Title 2"/>
          <p:cNvSpPr txBox="1">
            <a:spLocks/>
          </p:cNvSpPr>
          <p:nvPr/>
        </p:nvSpPr>
        <p:spPr>
          <a:xfrm>
            <a:off x="2833044" y="2956417"/>
            <a:ext cx="6183537" cy="1362075"/>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dirty="0" smtClean="0"/>
              <a:t>Example: </a:t>
            </a:r>
            <a:br>
              <a:rPr lang="en-US" dirty="0" smtClean="0"/>
            </a:br>
            <a:r>
              <a:rPr lang="en-US" dirty="0" smtClean="0"/>
              <a:t>Spreadsheet Analysis</a:t>
            </a:r>
            <a:endParaRPr lang="en-US" dirty="0"/>
          </a:p>
        </p:txBody>
      </p:sp>
    </p:spTree>
    <p:extLst>
      <p:ext uri="{BB962C8B-B14F-4D97-AF65-F5344CB8AC3E}">
        <p14:creationId xmlns:p14="http://schemas.microsoft.com/office/powerpoint/2010/main" val="7003269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Case study: team throughput planning and forecasting </a:t>
            </a:r>
            <a:endParaRPr lang="en-US" dirty="0"/>
          </a:p>
        </p:txBody>
      </p:sp>
      <p:sp>
        <p:nvSpPr>
          <p:cNvPr id="5" name="Text Placeholder 4"/>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27</a:t>
            </a:fld>
            <a:endParaRPr lang="en-US" dirty="0"/>
          </a:p>
        </p:txBody>
      </p:sp>
    </p:spTree>
    <p:extLst>
      <p:ext uri="{BB962C8B-B14F-4D97-AF65-F5344CB8AC3E}">
        <p14:creationId xmlns:p14="http://schemas.microsoft.com/office/powerpoint/2010/main" val="21282330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@t_magennis</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28</a:t>
            </a:fld>
            <a:endParaRPr lang="en-US" dirty="0"/>
          </a:p>
        </p:txBody>
      </p:sp>
      <p:sp>
        <p:nvSpPr>
          <p:cNvPr id="6" name="Rectangle 5"/>
          <p:cNvSpPr>
            <a:spLocks noChangeArrowheads="1"/>
          </p:cNvSpPr>
          <p:nvPr/>
        </p:nvSpPr>
        <p:spPr bwMode="auto">
          <a:xfrm>
            <a:off x="762000" y="501650"/>
            <a:ext cx="8042910" cy="2133600"/>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Problem: Teams unsure how to plan team constraints during cross-team planning. Teams spend considerable time estimating proposed work.</a:t>
            </a:r>
          </a:p>
        </p:txBody>
      </p:sp>
      <p:sp>
        <p:nvSpPr>
          <p:cNvPr id="7" name="Rectangle 6"/>
          <p:cNvSpPr>
            <a:spLocks noChangeArrowheads="1"/>
          </p:cNvSpPr>
          <p:nvPr/>
        </p:nvSpPr>
        <p:spPr bwMode="auto">
          <a:xfrm>
            <a:off x="609600" y="3886200"/>
            <a:ext cx="8042910" cy="2133600"/>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Approach: Give the teams a way to forecast throughput based on historical performance.</a:t>
            </a:r>
          </a:p>
        </p:txBody>
      </p:sp>
    </p:spTree>
    <p:extLst>
      <p:ext uri="{BB962C8B-B14F-4D97-AF65-F5344CB8AC3E}">
        <p14:creationId xmlns:p14="http://schemas.microsoft.com/office/powerpoint/2010/main" val="321467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29</a:t>
            </a:fld>
            <a:endParaRPr lang="en-US" dirty="0"/>
          </a:p>
        </p:txBody>
      </p:sp>
      <p:pic>
        <p:nvPicPr>
          <p:cNvPr id="4" name="Picture 3"/>
          <p:cNvPicPr>
            <a:picLocks noChangeAspect="1"/>
          </p:cNvPicPr>
          <p:nvPr/>
        </p:nvPicPr>
        <p:blipFill rotWithShape="1">
          <a:blip r:embed="rId2"/>
          <a:srcRect t="8075"/>
          <a:stretch/>
        </p:blipFill>
        <p:spPr>
          <a:xfrm>
            <a:off x="443248" y="152400"/>
            <a:ext cx="8640620" cy="4876800"/>
          </a:xfrm>
          <a:prstGeom prst="rect">
            <a:avLst/>
          </a:prstGeom>
        </p:spPr>
      </p:pic>
      <p:sp>
        <p:nvSpPr>
          <p:cNvPr id="7" name="TextBox 6"/>
          <p:cNvSpPr txBox="1"/>
          <p:nvPr/>
        </p:nvSpPr>
        <p:spPr>
          <a:xfrm>
            <a:off x="3429000" y="381000"/>
            <a:ext cx="5299710" cy="2554545"/>
          </a:xfrm>
          <a:prstGeom prst="rect">
            <a:avLst/>
          </a:prstGeom>
          <a:noFill/>
        </p:spPr>
        <p:txBody>
          <a:bodyPr wrap="square" rtlCol="0">
            <a:spAutoFit/>
          </a:bodyPr>
          <a:lstStyle/>
          <a:p>
            <a:r>
              <a:rPr lang="en-US" sz="3200" b="1" dirty="0" smtClean="0"/>
              <a:t>Completed items per week for 100+ teams (throughput)</a:t>
            </a:r>
          </a:p>
          <a:p>
            <a:endParaRPr lang="en-US" sz="3200" b="1" dirty="0"/>
          </a:p>
          <a:p>
            <a:r>
              <a:rPr lang="en-US" sz="3200" b="1" dirty="0" smtClean="0"/>
              <a:t>Using the most recent 11-20 samples for forecasting</a:t>
            </a:r>
          </a:p>
        </p:txBody>
      </p:sp>
      <p:sp>
        <p:nvSpPr>
          <p:cNvPr id="8" name="Rectangle 7"/>
          <p:cNvSpPr>
            <a:spLocks noChangeArrowheads="1"/>
          </p:cNvSpPr>
          <p:nvPr/>
        </p:nvSpPr>
        <p:spPr bwMode="auto">
          <a:xfrm>
            <a:off x="685800" y="5181600"/>
            <a:ext cx="8042910" cy="1143000"/>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Evidence of data quality is well formed distribution shape</a:t>
            </a:r>
          </a:p>
        </p:txBody>
      </p:sp>
    </p:spTree>
    <p:extLst>
      <p:ext uri="{BB962C8B-B14F-4D97-AF65-F5344CB8AC3E}">
        <p14:creationId xmlns:p14="http://schemas.microsoft.com/office/powerpoint/2010/main" val="2903989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7"/>
          <p:cNvSpPr>
            <a:spLocks/>
          </p:cNvSpPr>
          <p:nvPr/>
        </p:nvSpPr>
        <p:spPr bwMode="auto">
          <a:xfrm>
            <a:off x="1600200" y="1524000"/>
            <a:ext cx="5637604" cy="2971800"/>
          </a:xfrm>
          <a:custGeom>
            <a:avLst/>
            <a:gdLst/>
            <a:ahLst/>
            <a:cxnLst>
              <a:cxn ang="0">
                <a:pos x="293" y="36"/>
              </a:cxn>
              <a:cxn ang="0">
                <a:pos x="696" y="12"/>
              </a:cxn>
              <a:cxn ang="0">
                <a:pos x="1161" y="38"/>
              </a:cxn>
              <a:cxn ang="0">
                <a:pos x="1160" y="59"/>
              </a:cxn>
              <a:cxn ang="0">
                <a:pos x="1209" y="105"/>
              </a:cxn>
              <a:cxn ang="0">
                <a:pos x="1183" y="108"/>
              </a:cxn>
              <a:cxn ang="0">
                <a:pos x="1121" y="109"/>
              </a:cxn>
              <a:cxn ang="0">
                <a:pos x="1195" y="131"/>
              </a:cxn>
              <a:cxn ang="0">
                <a:pos x="1194" y="163"/>
              </a:cxn>
              <a:cxn ang="0">
                <a:pos x="1243" y="172"/>
              </a:cxn>
              <a:cxn ang="0">
                <a:pos x="1242" y="193"/>
              </a:cxn>
              <a:cxn ang="0">
                <a:pos x="1198" y="193"/>
              </a:cxn>
              <a:cxn ang="0">
                <a:pos x="1185" y="209"/>
              </a:cxn>
              <a:cxn ang="0">
                <a:pos x="49" y="221"/>
              </a:cxn>
              <a:cxn ang="0">
                <a:pos x="73" y="189"/>
              </a:cxn>
              <a:cxn ang="0">
                <a:pos x="48" y="190"/>
              </a:cxn>
              <a:cxn ang="0">
                <a:pos x="121" y="146"/>
              </a:cxn>
              <a:cxn ang="0">
                <a:pos x="70" y="149"/>
              </a:cxn>
              <a:cxn ang="0">
                <a:pos x="69" y="137"/>
              </a:cxn>
              <a:cxn ang="0">
                <a:pos x="108" y="127"/>
              </a:cxn>
              <a:cxn ang="0">
                <a:pos x="107" y="113"/>
              </a:cxn>
              <a:cxn ang="0">
                <a:pos x="82" y="113"/>
              </a:cxn>
              <a:cxn ang="0">
                <a:pos x="82" y="99"/>
              </a:cxn>
              <a:cxn ang="0">
                <a:pos x="135" y="90"/>
              </a:cxn>
              <a:cxn ang="0">
                <a:pos x="135" y="80"/>
              </a:cxn>
              <a:cxn ang="0">
                <a:pos x="81" y="89"/>
              </a:cxn>
              <a:cxn ang="0">
                <a:pos x="93" y="73"/>
              </a:cxn>
              <a:cxn ang="0">
                <a:pos x="206" y="53"/>
              </a:cxn>
              <a:cxn ang="0">
                <a:pos x="168" y="58"/>
              </a:cxn>
              <a:cxn ang="0">
                <a:pos x="293" y="36"/>
              </a:cxn>
            </a:cxnLst>
            <a:rect l="0" t="0" r="r" b="b"/>
            <a:pathLst>
              <a:path w="1255" h="227">
                <a:moveTo>
                  <a:pt x="293" y="36"/>
                </a:moveTo>
                <a:cubicBezTo>
                  <a:pt x="418" y="11"/>
                  <a:pt x="570" y="20"/>
                  <a:pt x="696" y="12"/>
                </a:cubicBezTo>
                <a:cubicBezTo>
                  <a:pt x="847" y="0"/>
                  <a:pt x="1011" y="14"/>
                  <a:pt x="1161" y="38"/>
                </a:cubicBezTo>
                <a:cubicBezTo>
                  <a:pt x="1161" y="45"/>
                  <a:pt x="1148" y="53"/>
                  <a:pt x="1160" y="59"/>
                </a:cubicBezTo>
                <a:cubicBezTo>
                  <a:pt x="1210" y="77"/>
                  <a:pt x="1209" y="92"/>
                  <a:pt x="1209" y="105"/>
                </a:cubicBezTo>
                <a:cubicBezTo>
                  <a:pt x="1208" y="112"/>
                  <a:pt x="1171" y="99"/>
                  <a:pt x="1183" y="108"/>
                </a:cubicBezTo>
                <a:cubicBezTo>
                  <a:pt x="1146" y="102"/>
                  <a:pt x="1083" y="97"/>
                  <a:pt x="1121" y="109"/>
                </a:cubicBezTo>
                <a:cubicBezTo>
                  <a:pt x="1133" y="118"/>
                  <a:pt x="1183" y="119"/>
                  <a:pt x="1195" y="131"/>
                </a:cubicBezTo>
                <a:cubicBezTo>
                  <a:pt x="1207" y="144"/>
                  <a:pt x="1182" y="150"/>
                  <a:pt x="1194" y="163"/>
                </a:cubicBezTo>
                <a:cubicBezTo>
                  <a:pt x="1206" y="165"/>
                  <a:pt x="1231" y="169"/>
                  <a:pt x="1243" y="172"/>
                </a:cubicBezTo>
                <a:cubicBezTo>
                  <a:pt x="1255" y="181"/>
                  <a:pt x="1252" y="183"/>
                  <a:pt x="1242" y="193"/>
                </a:cubicBezTo>
                <a:cubicBezTo>
                  <a:pt x="1231" y="186"/>
                  <a:pt x="1148" y="185"/>
                  <a:pt x="1198" y="193"/>
                </a:cubicBezTo>
                <a:cubicBezTo>
                  <a:pt x="1198" y="200"/>
                  <a:pt x="1210" y="209"/>
                  <a:pt x="1185" y="209"/>
                </a:cubicBezTo>
                <a:cubicBezTo>
                  <a:pt x="750" y="153"/>
                  <a:pt x="483" y="164"/>
                  <a:pt x="49" y="221"/>
                </a:cubicBezTo>
                <a:cubicBezTo>
                  <a:pt x="0" y="227"/>
                  <a:pt x="36" y="206"/>
                  <a:pt x="73" y="189"/>
                </a:cubicBezTo>
                <a:cubicBezTo>
                  <a:pt x="61" y="195"/>
                  <a:pt x="60" y="184"/>
                  <a:pt x="48" y="190"/>
                </a:cubicBezTo>
                <a:cubicBezTo>
                  <a:pt x="47" y="179"/>
                  <a:pt x="72" y="157"/>
                  <a:pt x="121" y="146"/>
                </a:cubicBezTo>
                <a:cubicBezTo>
                  <a:pt x="104" y="147"/>
                  <a:pt x="87" y="148"/>
                  <a:pt x="70" y="149"/>
                </a:cubicBezTo>
                <a:cubicBezTo>
                  <a:pt x="57" y="148"/>
                  <a:pt x="69" y="144"/>
                  <a:pt x="69" y="137"/>
                </a:cubicBezTo>
                <a:cubicBezTo>
                  <a:pt x="81" y="135"/>
                  <a:pt x="108" y="130"/>
                  <a:pt x="108" y="127"/>
                </a:cubicBezTo>
                <a:cubicBezTo>
                  <a:pt x="111" y="124"/>
                  <a:pt x="109" y="117"/>
                  <a:pt x="107" y="113"/>
                </a:cubicBezTo>
                <a:cubicBezTo>
                  <a:pt x="95" y="115"/>
                  <a:pt x="82" y="117"/>
                  <a:pt x="82" y="113"/>
                </a:cubicBezTo>
                <a:cubicBezTo>
                  <a:pt x="82" y="110"/>
                  <a:pt x="82" y="103"/>
                  <a:pt x="82" y="99"/>
                </a:cubicBezTo>
                <a:cubicBezTo>
                  <a:pt x="106" y="92"/>
                  <a:pt x="128" y="94"/>
                  <a:pt x="135" y="90"/>
                </a:cubicBezTo>
                <a:cubicBezTo>
                  <a:pt x="143" y="87"/>
                  <a:pt x="135" y="80"/>
                  <a:pt x="135" y="80"/>
                </a:cubicBezTo>
                <a:cubicBezTo>
                  <a:pt x="110" y="80"/>
                  <a:pt x="106" y="85"/>
                  <a:pt x="81" y="89"/>
                </a:cubicBezTo>
                <a:cubicBezTo>
                  <a:pt x="77" y="82"/>
                  <a:pt x="84" y="76"/>
                  <a:pt x="93" y="73"/>
                </a:cubicBezTo>
                <a:cubicBezTo>
                  <a:pt x="102" y="69"/>
                  <a:pt x="168" y="68"/>
                  <a:pt x="206" y="53"/>
                </a:cubicBezTo>
                <a:cubicBezTo>
                  <a:pt x="193" y="54"/>
                  <a:pt x="181" y="56"/>
                  <a:pt x="168" y="58"/>
                </a:cubicBezTo>
                <a:cubicBezTo>
                  <a:pt x="193" y="37"/>
                  <a:pt x="256" y="43"/>
                  <a:pt x="293" y="36"/>
                </a:cubicBezTo>
                <a:close/>
              </a:path>
            </a:pathLst>
          </a:custGeom>
          <a:solidFill>
            <a:schemeClr val="accent6">
              <a:alpha val="52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smtClean="0"/>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3</a:t>
            </a:fld>
            <a:endParaRPr lang="en-US" dirty="0"/>
          </a:p>
        </p:txBody>
      </p:sp>
      <p:sp>
        <p:nvSpPr>
          <p:cNvPr id="4" name="Rectangle 3"/>
          <p:cNvSpPr>
            <a:spLocks noChangeArrowheads="1"/>
          </p:cNvSpPr>
          <p:nvPr/>
        </p:nvSpPr>
        <p:spPr bwMode="auto">
          <a:xfrm>
            <a:off x="1066801" y="-609600"/>
            <a:ext cx="6096000" cy="914400"/>
          </a:xfrm>
          <a:prstGeom prst="rect">
            <a:avLst/>
          </a:prstGeom>
          <a:noFill/>
          <a:ln w="9525">
            <a:noFill/>
            <a:miter lim="800000"/>
            <a:headEnd/>
            <a:tailEnd/>
          </a:ln>
          <a:effectLst/>
        </p:spPr>
        <p:txBody>
          <a:bodyPr/>
          <a:lstStyle/>
          <a:p>
            <a:pPr marL="342900" lvl="0" indent="-342900" algn="ctr">
              <a:spcBef>
                <a:spcPct val="20000"/>
              </a:spcBef>
              <a:buClr>
                <a:srgbClr val="F0A000"/>
              </a:buClr>
              <a:defRPr/>
            </a:pPr>
            <a:endParaRPr lang="en-US" sz="3600" b="1" kern="0" dirty="0" smtClean="0">
              <a:solidFill>
                <a:schemeClr val="tx1">
                  <a:lumMod val="65000"/>
                  <a:lumOff val="35000"/>
                </a:schemeClr>
              </a:solidFill>
              <a:latin typeface="Segoe Print" pitchFamily="2" charset="0"/>
              <a:cs typeface="Arial" pitchFamily="34" charset="0"/>
            </a:endParaRPr>
          </a:p>
          <a:p>
            <a:pPr marL="342900" lvl="0" indent="-342900" algn="ctr">
              <a:spcBef>
                <a:spcPct val="20000"/>
              </a:spcBef>
              <a:buClr>
                <a:srgbClr val="F0A000"/>
              </a:buClr>
              <a:defRPr/>
            </a:pPr>
            <a:endParaRPr lang="en-US" sz="3600" b="1" kern="0" dirty="0">
              <a:solidFill>
                <a:schemeClr val="tx1">
                  <a:lumMod val="65000"/>
                  <a:lumOff val="35000"/>
                </a:schemeClr>
              </a:solidFill>
              <a:latin typeface="Segoe Print" pitchFamily="2" charset="0"/>
              <a:cs typeface="Arial" pitchFamily="34" charset="0"/>
            </a:endParaRPr>
          </a:p>
          <a:p>
            <a:pPr marL="342900" lvl="0" indent="-342900" algn="ctr">
              <a:spcBef>
                <a:spcPct val="20000"/>
              </a:spcBef>
              <a:buClr>
                <a:srgbClr val="F0A000"/>
              </a:buClr>
              <a:defRPr/>
            </a:pPr>
            <a:endParaRPr lang="en-US" sz="3600" b="1" kern="0" dirty="0" smtClean="0">
              <a:solidFill>
                <a:schemeClr val="tx1">
                  <a:lumMod val="65000"/>
                  <a:lumOff val="35000"/>
                </a:schemeClr>
              </a:solidFill>
              <a:latin typeface="Segoe Print" pitchFamily="2" charset="0"/>
              <a:cs typeface="Arial" pitchFamily="34" charset="0"/>
            </a:endParaRPr>
          </a:p>
          <a:p>
            <a:pPr marL="342900" lvl="0" indent="-342900" algn="ctr">
              <a:spcBef>
                <a:spcPct val="20000"/>
              </a:spcBef>
              <a:buClr>
                <a:srgbClr val="F0A000"/>
              </a:buClr>
              <a:defRPr/>
            </a:pPr>
            <a:endParaRPr lang="en-US" sz="3600" b="1" kern="0" dirty="0">
              <a:solidFill>
                <a:schemeClr val="tx1">
                  <a:lumMod val="65000"/>
                  <a:lumOff val="35000"/>
                </a:schemeClr>
              </a:solidFill>
              <a:latin typeface="Segoe Print" pitchFamily="2" charset="0"/>
              <a:cs typeface="Arial" pitchFamily="34" charset="0"/>
            </a:endParaRPr>
          </a:p>
          <a:p>
            <a:pPr marL="342900" lvl="0" indent="-342900" algn="ctr">
              <a:spcBef>
                <a:spcPct val="20000"/>
              </a:spcBef>
              <a:buClr>
                <a:srgbClr val="F0A000"/>
              </a:buClr>
              <a:defRPr/>
            </a:pPr>
            <a:r>
              <a:rPr lang="en-US" sz="3600" b="1" kern="0" dirty="0" smtClean="0">
                <a:solidFill>
                  <a:schemeClr val="tx1">
                    <a:lumMod val="65000"/>
                    <a:lumOff val="35000"/>
                  </a:schemeClr>
                </a:solidFill>
                <a:latin typeface="Segoe Print" pitchFamily="2" charset="0"/>
                <a:cs typeface="Arial" pitchFamily="34" charset="0"/>
              </a:rPr>
              <a:t>Goal</a:t>
            </a:r>
            <a:r>
              <a:rPr lang="en-US" sz="3600" b="1" kern="0" dirty="0">
                <a:solidFill>
                  <a:schemeClr val="tx1">
                    <a:lumMod val="65000"/>
                    <a:lumOff val="35000"/>
                  </a:schemeClr>
                </a:solidFill>
                <a:latin typeface="Segoe Print" pitchFamily="2" charset="0"/>
                <a:cs typeface="Arial" pitchFamily="34" charset="0"/>
              </a:rPr>
              <a:t>: To forecast as well or better than the current methods at similar or less cost.</a:t>
            </a:r>
            <a:endParaRPr lang="en-US" sz="4400" b="1" kern="0" dirty="0" smtClean="0">
              <a:solidFill>
                <a:schemeClr val="tx1">
                  <a:lumMod val="65000"/>
                  <a:lumOff val="35000"/>
                </a:schemeClr>
              </a:solidFill>
              <a:latin typeface="Segoe Print" pitchFamily="2" charset="0"/>
              <a:cs typeface="Arial" pitchFamily="34" charset="0"/>
            </a:endParaRPr>
          </a:p>
        </p:txBody>
      </p:sp>
    </p:spTree>
    <p:extLst>
      <p:ext uri="{BB962C8B-B14F-4D97-AF65-F5344CB8AC3E}">
        <p14:creationId xmlns:p14="http://schemas.microsoft.com/office/powerpoint/2010/main" val="288260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@t_magennis</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30</a:t>
            </a:fld>
            <a:endParaRPr lang="en-US" dirty="0"/>
          </a:p>
        </p:txBody>
      </p:sp>
      <p:grpSp>
        <p:nvGrpSpPr>
          <p:cNvPr id="7" name="Grupa 236"/>
          <p:cNvGrpSpPr/>
          <p:nvPr/>
        </p:nvGrpSpPr>
        <p:grpSpPr>
          <a:xfrm rot="230145">
            <a:off x="1276761" y="2776278"/>
            <a:ext cx="1047733" cy="1756004"/>
            <a:chOff x="7302430" y="912574"/>
            <a:chExt cx="1224138" cy="2051660"/>
          </a:xfrm>
        </p:grpSpPr>
        <p:grpSp>
          <p:nvGrpSpPr>
            <p:cNvPr id="8" name="Grupa 12"/>
            <p:cNvGrpSpPr/>
            <p:nvPr/>
          </p:nvGrpSpPr>
          <p:grpSpPr>
            <a:xfrm rot="484918">
              <a:off x="7302430" y="912574"/>
              <a:ext cx="1224138" cy="2051660"/>
              <a:chOff x="5292100" y="476590"/>
              <a:chExt cx="1484202" cy="2487523"/>
            </a:xfrm>
          </p:grpSpPr>
          <p:sp>
            <p:nvSpPr>
              <p:cNvPr id="25" name="Freeform 20"/>
              <p:cNvSpPr>
                <a:spLocks/>
              </p:cNvSpPr>
              <p:nvPr/>
            </p:nvSpPr>
            <p:spPr bwMode="auto">
              <a:xfrm>
                <a:off x="5493951" y="476590"/>
                <a:ext cx="1187362" cy="146046"/>
              </a:xfrm>
              <a:custGeom>
                <a:avLst/>
                <a:gdLst/>
                <a:ahLst/>
                <a:cxnLst>
                  <a:cxn ang="0">
                    <a:pos x="405" y="25"/>
                  </a:cxn>
                  <a:cxn ang="0">
                    <a:pos x="224" y="43"/>
                  </a:cxn>
                  <a:cxn ang="0">
                    <a:pos x="32" y="47"/>
                  </a:cxn>
                  <a:cxn ang="0">
                    <a:pos x="31" y="12"/>
                  </a:cxn>
                  <a:cxn ang="0">
                    <a:pos x="226" y="9"/>
                  </a:cxn>
                  <a:cxn ang="0">
                    <a:pos x="405" y="8"/>
                  </a:cxn>
                  <a:cxn ang="0">
                    <a:pos x="405" y="25"/>
                  </a:cxn>
                </a:cxnLst>
                <a:rect l="0" t="0" r="r" b="b"/>
                <a:pathLst>
                  <a:path w="423" h="52">
                    <a:moveTo>
                      <a:pt x="405" y="25"/>
                    </a:moveTo>
                    <a:cubicBezTo>
                      <a:pt x="404" y="21"/>
                      <a:pt x="318" y="37"/>
                      <a:pt x="224" y="43"/>
                    </a:cubicBezTo>
                    <a:cubicBezTo>
                      <a:pt x="132" y="48"/>
                      <a:pt x="39" y="52"/>
                      <a:pt x="32" y="47"/>
                    </a:cubicBezTo>
                    <a:cubicBezTo>
                      <a:pt x="19" y="37"/>
                      <a:pt x="0" y="16"/>
                      <a:pt x="31" y="12"/>
                    </a:cubicBezTo>
                    <a:cubicBezTo>
                      <a:pt x="47" y="10"/>
                      <a:pt x="138" y="8"/>
                      <a:pt x="226" y="9"/>
                    </a:cubicBezTo>
                    <a:cubicBezTo>
                      <a:pt x="311" y="8"/>
                      <a:pt x="400" y="0"/>
                      <a:pt x="405" y="8"/>
                    </a:cubicBezTo>
                    <a:cubicBezTo>
                      <a:pt x="416" y="18"/>
                      <a:pt x="423" y="25"/>
                      <a:pt x="405" y="25"/>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p:cNvSpPr>
              <p:nvPr/>
            </p:nvSpPr>
            <p:spPr bwMode="auto">
              <a:xfrm>
                <a:off x="6588699" y="689128"/>
                <a:ext cx="187603" cy="1338157"/>
              </a:xfrm>
              <a:custGeom>
                <a:avLst/>
                <a:gdLst/>
                <a:ahLst/>
                <a:cxnLst>
                  <a:cxn ang="0">
                    <a:pos x="38" y="21"/>
                  </a:cxn>
                  <a:cxn ang="0">
                    <a:pos x="46" y="224"/>
                  </a:cxn>
                  <a:cxn ang="0">
                    <a:pos x="59" y="443"/>
                  </a:cxn>
                  <a:cxn ang="0">
                    <a:pos x="24" y="441"/>
                  </a:cxn>
                  <a:cxn ang="0">
                    <a:pos x="11" y="224"/>
                  </a:cxn>
                  <a:cxn ang="0">
                    <a:pos x="22" y="18"/>
                  </a:cxn>
                  <a:cxn ang="0">
                    <a:pos x="38" y="21"/>
                  </a:cxn>
                </a:cxnLst>
                <a:rect l="0" t="0" r="r" b="b"/>
                <a:pathLst>
                  <a:path w="67" h="477">
                    <a:moveTo>
                      <a:pt x="38" y="21"/>
                    </a:moveTo>
                    <a:cubicBezTo>
                      <a:pt x="37" y="21"/>
                      <a:pt x="28" y="122"/>
                      <a:pt x="46" y="224"/>
                    </a:cubicBezTo>
                    <a:cubicBezTo>
                      <a:pt x="64" y="326"/>
                      <a:pt x="67" y="436"/>
                      <a:pt x="59" y="443"/>
                    </a:cubicBezTo>
                    <a:cubicBezTo>
                      <a:pt x="47" y="458"/>
                      <a:pt x="25" y="477"/>
                      <a:pt x="24" y="441"/>
                    </a:cubicBezTo>
                    <a:cubicBezTo>
                      <a:pt x="25" y="423"/>
                      <a:pt x="23" y="324"/>
                      <a:pt x="11" y="224"/>
                    </a:cubicBezTo>
                    <a:cubicBezTo>
                      <a:pt x="0" y="123"/>
                      <a:pt x="15" y="23"/>
                      <a:pt x="22" y="18"/>
                    </a:cubicBezTo>
                    <a:cubicBezTo>
                      <a:pt x="33" y="7"/>
                      <a:pt x="41" y="0"/>
                      <a:pt x="38" y="21"/>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auto">
              <a:xfrm>
                <a:off x="6035388" y="2004725"/>
                <a:ext cx="137734" cy="959388"/>
              </a:xfrm>
              <a:custGeom>
                <a:avLst/>
                <a:gdLst/>
                <a:ahLst/>
                <a:cxnLst>
                  <a:cxn ang="0">
                    <a:pos x="31" y="15"/>
                  </a:cxn>
                  <a:cxn ang="0">
                    <a:pos x="38" y="317"/>
                  </a:cxn>
                  <a:cxn ang="0">
                    <a:pos x="2" y="316"/>
                  </a:cxn>
                  <a:cxn ang="0">
                    <a:pos x="14" y="15"/>
                  </a:cxn>
                  <a:cxn ang="0">
                    <a:pos x="31" y="15"/>
                  </a:cxn>
                </a:cxnLst>
                <a:rect l="0" t="0" r="r" b="b"/>
                <a:pathLst>
                  <a:path w="49" h="342">
                    <a:moveTo>
                      <a:pt x="31" y="15"/>
                    </a:moveTo>
                    <a:cubicBezTo>
                      <a:pt x="30" y="15"/>
                      <a:pt x="49" y="306"/>
                      <a:pt x="38" y="317"/>
                    </a:cubicBezTo>
                    <a:cubicBezTo>
                      <a:pt x="27" y="327"/>
                      <a:pt x="5" y="342"/>
                      <a:pt x="2" y="316"/>
                    </a:cubicBezTo>
                    <a:cubicBezTo>
                      <a:pt x="0" y="291"/>
                      <a:pt x="4" y="23"/>
                      <a:pt x="14" y="15"/>
                    </a:cubicBezTo>
                    <a:cubicBezTo>
                      <a:pt x="24" y="6"/>
                      <a:pt x="32" y="0"/>
                      <a:pt x="31" y="15"/>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3"/>
              <p:cNvSpPr>
                <a:spLocks/>
              </p:cNvSpPr>
              <p:nvPr/>
            </p:nvSpPr>
            <p:spPr bwMode="auto">
              <a:xfrm>
                <a:off x="5639997" y="2473733"/>
                <a:ext cx="351459" cy="453572"/>
              </a:xfrm>
              <a:custGeom>
                <a:avLst/>
                <a:gdLst/>
                <a:ahLst/>
                <a:cxnLst>
                  <a:cxn ang="0">
                    <a:pos x="120" y="12"/>
                  </a:cxn>
                  <a:cxn ang="0">
                    <a:pos x="33" y="161"/>
                  </a:cxn>
                  <a:cxn ang="0">
                    <a:pos x="6" y="139"/>
                  </a:cxn>
                  <a:cxn ang="0">
                    <a:pos x="106" y="2"/>
                  </a:cxn>
                  <a:cxn ang="0">
                    <a:pos x="120" y="12"/>
                  </a:cxn>
                </a:cxnLst>
                <a:rect l="0" t="0" r="r" b="b"/>
                <a:pathLst>
                  <a:path w="125" h="162">
                    <a:moveTo>
                      <a:pt x="120" y="12"/>
                    </a:moveTo>
                    <a:cubicBezTo>
                      <a:pt x="119" y="10"/>
                      <a:pt x="51" y="162"/>
                      <a:pt x="33" y="161"/>
                    </a:cubicBezTo>
                    <a:cubicBezTo>
                      <a:pt x="21" y="160"/>
                      <a:pt x="0" y="152"/>
                      <a:pt x="6" y="139"/>
                    </a:cubicBezTo>
                    <a:cubicBezTo>
                      <a:pt x="14" y="130"/>
                      <a:pt x="93" y="0"/>
                      <a:pt x="106" y="2"/>
                    </a:cubicBezTo>
                    <a:cubicBezTo>
                      <a:pt x="117" y="3"/>
                      <a:pt x="125" y="5"/>
                      <a:pt x="120" y="12"/>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p:cNvSpPr>
              <p:nvPr/>
            </p:nvSpPr>
            <p:spPr bwMode="auto">
              <a:xfrm>
                <a:off x="6203994" y="2439299"/>
                <a:ext cx="356208" cy="508191"/>
              </a:xfrm>
              <a:custGeom>
                <a:avLst/>
                <a:gdLst/>
                <a:ahLst/>
                <a:cxnLst>
                  <a:cxn ang="0">
                    <a:pos x="18" y="8"/>
                  </a:cxn>
                  <a:cxn ang="0">
                    <a:pos x="127" y="152"/>
                  </a:cxn>
                  <a:cxn ang="0">
                    <a:pos x="98" y="172"/>
                  </a:cxn>
                  <a:cxn ang="0">
                    <a:pos x="4" y="17"/>
                  </a:cxn>
                  <a:cxn ang="0">
                    <a:pos x="18" y="8"/>
                  </a:cxn>
                </a:cxnLst>
                <a:rect l="0" t="0" r="r" b="b"/>
                <a:pathLst>
                  <a:path w="127" h="181">
                    <a:moveTo>
                      <a:pt x="18" y="8"/>
                    </a:moveTo>
                    <a:cubicBezTo>
                      <a:pt x="21" y="8"/>
                      <a:pt x="126" y="143"/>
                      <a:pt x="127" y="152"/>
                    </a:cubicBezTo>
                    <a:cubicBezTo>
                      <a:pt x="123" y="165"/>
                      <a:pt x="107" y="181"/>
                      <a:pt x="98" y="172"/>
                    </a:cubicBezTo>
                    <a:cubicBezTo>
                      <a:pt x="82" y="166"/>
                      <a:pt x="0" y="23"/>
                      <a:pt x="4" y="17"/>
                    </a:cubicBezTo>
                    <a:cubicBezTo>
                      <a:pt x="9" y="8"/>
                      <a:pt x="12" y="0"/>
                      <a:pt x="18" y="8"/>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p:cNvSpPr>
              <p:nvPr/>
            </p:nvSpPr>
            <p:spPr bwMode="auto">
              <a:xfrm>
                <a:off x="5292100" y="579890"/>
                <a:ext cx="1350030" cy="1545945"/>
              </a:xfrm>
              <a:custGeom>
                <a:avLst/>
                <a:gdLst/>
                <a:ahLst/>
                <a:cxnLst>
                  <a:cxn ang="0">
                    <a:pos x="422" y="494"/>
                  </a:cxn>
                  <a:cxn ang="0">
                    <a:pos x="264" y="466"/>
                  </a:cxn>
                  <a:cxn ang="0">
                    <a:pos x="116" y="472"/>
                  </a:cxn>
                  <a:cxn ang="0">
                    <a:pos x="103" y="473"/>
                  </a:cxn>
                  <a:cxn ang="0">
                    <a:pos x="109" y="182"/>
                  </a:cxn>
                  <a:cxn ang="0">
                    <a:pos x="85" y="45"/>
                  </a:cxn>
                  <a:cxn ang="0">
                    <a:pos x="69" y="49"/>
                  </a:cxn>
                  <a:cxn ang="0">
                    <a:pos x="84" y="189"/>
                  </a:cxn>
                  <a:cxn ang="0">
                    <a:pos x="69" y="470"/>
                  </a:cxn>
                  <a:cxn ang="0">
                    <a:pos x="67" y="475"/>
                  </a:cxn>
                  <a:cxn ang="0">
                    <a:pos x="29" y="478"/>
                  </a:cxn>
                  <a:cxn ang="0">
                    <a:pos x="20" y="524"/>
                  </a:cxn>
                  <a:cxn ang="0">
                    <a:pos x="55" y="527"/>
                  </a:cxn>
                  <a:cxn ang="0">
                    <a:pos x="82" y="511"/>
                  </a:cxn>
                  <a:cxn ang="0">
                    <a:pos x="105" y="510"/>
                  </a:cxn>
                  <a:cxn ang="0">
                    <a:pos x="248" y="505"/>
                  </a:cxn>
                  <a:cxn ang="0">
                    <a:pos x="411" y="527"/>
                  </a:cxn>
                  <a:cxn ang="0">
                    <a:pos x="422" y="494"/>
                  </a:cxn>
                </a:cxnLst>
                <a:rect l="0" t="0" r="r" b="b"/>
                <a:pathLst>
                  <a:path w="481" h="551">
                    <a:moveTo>
                      <a:pt x="422" y="494"/>
                    </a:moveTo>
                    <a:cubicBezTo>
                      <a:pt x="416" y="488"/>
                      <a:pt x="353" y="467"/>
                      <a:pt x="264" y="466"/>
                    </a:cubicBezTo>
                    <a:cubicBezTo>
                      <a:pt x="219" y="465"/>
                      <a:pt x="169" y="469"/>
                      <a:pt x="116" y="472"/>
                    </a:cubicBezTo>
                    <a:cubicBezTo>
                      <a:pt x="112" y="473"/>
                      <a:pt x="107" y="473"/>
                      <a:pt x="103" y="473"/>
                    </a:cubicBezTo>
                    <a:cubicBezTo>
                      <a:pt x="139" y="363"/>
                      <a:pt x="115" y="260"/>
                      <a:pt x="109" y="182"/>
                    </a:cubicBezTo>
                    <a:cubicBezTo>
                      <a:pt x="98" y="99"/>
                      <a:pt x="85" y="45"/>
                      <a:pt x="85" y="45"/>
                    </a:cubicBezTo>
                    <a:cubicBezTo>
                      <a:pt x="75" y="0"/>
                      <a:pt x="73" y="22"/>
                      <a:pt x="69" y="49"/>
                    </a:cubicBezTo>
                    <a:cubicBezTo>
                      <a:pt x="68" y="55"/>
                      <a:pt x="77" y="109"/>
                      <a:pt x="84" y="189"/>
                    </a:cubicBezTo>
                    <a:cubicBezTo>
                      <a:pt x="89" y="266"/>
                      <a:pt x="104" y="380"/>
                      <a:pt x="69" y="470"/>
                    </a:cubicBezTo>
                    <a:cubicBezTo>
                      <a:pt x="69" y="472"/>
                      <a:pt x="68" y="473"/>
                      <a:pt x="67" y="475"/>
                    </a:cubicBezTo>
                    <a:cubicBezTo>
                      <a:pt x="56" y="475"/>
                      <a:pt x="44" y="476"/>
                      <a:pt x="29" y="478"/>
                    </a:cubicBezTo>
                    <a:cubicBezTo>
                      <a:pt x="17" y="481"/>
                      <a:pt x="0" y="506"/>
                      <a:pt x="20" y="524"/>
                    </a:cubicBezTo>
                    <a:cubicBezTo>
                      <a:pt x="42" y="533"/>
                      <a:pt x="43" y="528"/>
                      <a:pt x="55" y="527"/>
                    </a:cubicBezTo>
                    <a:cubicBezTo>
                      <a:pt x="66" y="524"/>
                      <a:pt x="75" y="518"/>
                      <a:pt x="82" y="511"/>
                    </a:cubicBezTo>
                    <a:cubicBezTo>
                      <a:pt x="105" y="510"/>
                      <a:pt x="105" y="510"/>
                      <a:pt x="105" y="510"/>
                    </a:cubicBezTo>
                    <a:cubicBezTo>
                      <a:pt x="157" y="508"/>
                      <a:pt x="205" y="505"/>
                      <a:pt x="248" y="505"/>
                    </a:cubicBezTo>
                    <a:cubicBezTo>
                      <a:pt x="334" y="505"/>
                      <a:pt x="394" y="522"/>
                      <a:pt x="411" y="527"/>
                    </a:cubicBezTo>
                    <a:cubicBezTo>
                      <a:pt x="481" y="551"/>
                      <a:pt x="452" y="515"/>
                      <a:pt x="422" y="494"/>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upa 123"/>
            <p:cNvGrpSpPr/>
            <p:nvPr/>
          </p:nvGrpSpPr>
          <p:grpSpPr>
            <a:xfrm rot="484918">
              <a:off x="7641264" y="1077798"/>
              <a:ext cx="748884" cy="864096"/>
              <a:chOff x="7596336" y="5085184"/>
              <a:chExt cx="1176338" cy="1357312"/>
            </a:xfrm>
          </p:grpSpPr>
          <p:sp>
            <p:nvSpPr>
              <p:cNvPr id="10" name="Freeform 5"/>
              <p:cNvSpPr>
                <a:spLocks noEditPoints="1"/>
              </p:cNvSpPr>
              <p:nvPr/>
            </p:nvSpPr>
            <p:spPr bwMode="auto">
              <a:xfrm>
                <a:off x="7833568" y="5398616"/>
                <a:ext cx="669499" cy="622672"/>
              </a:xfrm>
              <a:custGeom>
                <a:avLst/>
                <a:gdLst/>
                <a:ahLst/>
                <a:cxnLst>
                  <a:cxn ang="0">
                    <a:pos x="110" y="208"/>
                  </a:cxn>
                  <a:cxn ang="0">
                    <a:pos x="106" y="207"/>
                  </a:cxn>
                  <a:cxn ang="0">
                    <a:pos x="98" y="200"/>
                  </a:cxn>
                  <a:cxn ang="0">
                    <a:pos x="112" y="168"/>
                  </a:cxn>
                  <a:cxn ang="0">
                    <a:pos x="141" y="136"/>
                  </a:cxn>
                  <a:cxn ang="0">
                    <a:pos x="57" y="179"/>
                  </a:cxn>
                  <a:cxn ang="0">
                    <a:pos x="48" y="172"/>
                  </a:cxn>
                  <a:cxn ang="0">
                    <a:pos x="62" y="140"/>
                  </a:cxn>
                  <a:cxn ang="0">
                    <a:pos x="80" y="122"/>
                  </a:cxn>
                  <a:cxn ang="0">
                    <a:pos x="40" y="139"/>
                  </a:cxn>
                  <a:cxn ang="0">
                    <a:pos x="31" y="132"/>
                  </a:cxn>
                  <a:cxn ang="0">
                    <a:pos x="48" y="100"/>
                  </a:cxn>
                  <a:cxn ang="0">
                    <a:pos x="54" y="95"/>
                  </a:cxn>
                  <a:cxn ang="0">
                    <a:pos x="15" y="111"/>
                  </a:cxn>
                  <a:cxn ang="0">
                    <a:pos x="6" y="105"/>
                  </a:cxn>
                  <a:cxn ang="0">
                    <a:pos x="16" y="78"/>
                  </a:cxn>
                  <a:cxn ang="0">
                    <a:pos x="37" y="56"/>
                  </a:cxn>
                  <a:cxn ang="0">
                    <a:pos x="41" y="51"/>
                  </a:cxn>
                  <a:cxn ang="0">
                    <a:pos x="37" y="46"/>
                  </a:cxn>
                  <a:cxn ang="0">
                    <a:pos x="42" y="27"/>
                  </a:cxn>
                  <a:cxn ang="0">
                    <a:pos x="45" y="26"/>
                  </a:cxn>
                  <a:cxn ang="0">
                    <a:pos x="63" y="15"/>
                  </a:cxn>
                  <a:cxn ang="0">
                    <a:pos x="95" y="1"/>
                  </a:cxn>
                  <a:cxn ang="0">
                    <a:pos x="104" y="8"/>
                  </a:cxn>
                  <a:cxn ang="0">
                    <a:pos x="89" y="41"/>
                  </a:cxn>
                  <a:cxn ang="0">
                    <a:pos x="156" y="6"/>
                  </a:cxn>
                  <a:cxn ang="0">
                    <a:pos x="165" y="13"/>
                  </a:cxn>
                  <a:cxn ang="0">
                    <a:pos x="144" y="50"/>
                  </a:cxn>
                  <a:cxn ang="0">
                    <a:pos x="144" y="50"/>
                  </a:cxn>
                  <a:cxn ang="0">
                    <a:pos x="157" y="47"/>
                  </a:cxn>
                  <a:cxn ang="0">
                    <a:pos x="166" y="54"/>
                  </a:cxn>
                  <a:cxn ang="0">
                    <a:pos x="149" y="90"/>
                  </a:cxn>
                  <a:cxn ang="0">
                    <a:pos x="131" y="109"/>
                  </a:cxn>
                  <a:cxn ang="0">
                    <a:pos x="141" y="103"/>
                  </a:cxn>
                  <a:cxn ang="0">
                    <a:pos x="210" y="67"/>
                  </a:cxn>
                  <a:cxn ang="0">
                    <a:pos x="218" y="74"/>
                  </a:cxn>
                  <a:cxn ang="0">
                    <a:pos x="201" y="111"/>
                  </a:cxn>
                  <a:cxn ang="0">
                    <a:pos x="177" y="137"/>
                  </a:cxn>
                  <a:cxn ang="0">
                    <a:pos x="207" y="125"/>
                  </a:cxn>
                  <a:cxn ang="0">
                    <a:pos x="216" y="132"/>
                  </a:cxn>
                  <a:cxn ang="0">
                    <a:pos x="211" y="151"/>
                  </a:cxn>
                  <a:cxn ang="0">
                    <a:pos x="206" y="153"/>
                  </a:cxn>
                  <a:cxn ang="0">
                    <a:pos x="165" y="177"/>
                  </a:cxn>
                  <a:cxn ang="0">
                    <a:pos x="110" y="208"/>
                  </a:cxn>
                  <a:cxn ang="0">
                    <a:pos x="191" y="146"/>
                  </a:cxn>
                  <a:cxn ang="0">
                    <a:pos x="193" y="149"/>
                  </a:cxn>
                  <a:cxn ang="0">
                    <a:pos x="191" y="146"/>
                  </a:cxn>
                  <a:cxn ang="0">
                    <a:pos x="56" y="27"/>
                  </a:cxn>
                  <a:cxn ang="0">
                    <a:pos x="60" y="30"/>
                  </a:cxn>
                  <a:cxn ang="0">
                    <a:pos x="60" y="30"/>
                  </a:cxn>
                  <a:cxn ang="0">
                    <a:pos x="56" y="27"/>
                  </a:cxn>
                </a:cxnLst>
                <a:rect l="0" t="0" r="r" b="b"/>
                <a:pathLst>
                  <a:path w="224" h="208">
                    <a:moveTo>
                      <a:pt x="110" y="208"/>
                    </a:moveTo>
                    <a:cubicBezTo>
                      <a:pt x="109" y="208"/>
                      <a:pt x="108" y="207"/>
                      <a:pt x="106" y="207"/>
                    </a:cubicBezTo>
                    <a:cubicBezTo>
                      <a:pt x="103" y="206"/>
                      <a:pt x="99" y="204"/>
                      <a:pt x="98" y="200"/>
                    </a:cubicBezTo>
                    <a:cubicBezTo>
                      <a:pt x="92" y="191"/>
                      <a:pt x="97" y="184"/>
                      <a:pt x="112" y="168"/>
                    </a:cubicBezTo>
                    <a:cubicBezTo>
                      <a:pt x="120" y="159"/>
                      <a:pt x="130" y="148"/>
                      <a:pt x="141" y="136"/>
                    </a:cubicBezTo>
                    <a:cubicBezTo>
                      <a:pt x="66" y="181"/>
                      <a:pt x="64" y="181"/>
                      <a:pt x="57" y="179"/>
                    </a:cubicBezTo>
                    <a:cubicBezTo>
                      <a:pt x="53" y="178"/>
                      <a:pt x="50" y="175"/>
                      <a:pt x="48" y="172"/>
                    </a:cubicBezTo>
                    <a:cubicBezTo>
                      <a:pt x="42" y="162"/>
                      <a:pt x="48" y="156"/>
                      <a:pt x="62" y="140"/>
                    </a:cubicBezTo>
                    <a:cubicBezTo>
                      <a:pt x="68" y="135"/>
                      <a:pt x="74" y="129"/>
                      <a:pt x="80" y="122"/>
                    </a:cubicBezTo>
                    <a:cubicBezTo>
                      <a:pt x="50" y="140"/>
                      <a:pt x="47" y="140"/>
                      <a:pt x="40" y="139"/>
                    </a:cubicBezTo>
                    <a:cubicBezTo>
                      <a:pt x="37" y="138"/>
                      <a:pt x="33" y="135"/>
                      <a:pt x="31" y="132"/>
                    </a:cubicBezTo>
                    <a:cubicBezTo>
                      <a:pt x="25" y="121"/>
                      <a:pt x="32" y="115"/>
                      <a:pt x="48" y="100"/>
                    </a:cubicBezTo>
                    <a:cubicBezTo>
                      <a:pt x="50" y="98"/>
                      <a:pt x="52" y="96"/>
                      <a:pt x="54" y="95"/>
                    </a:cubicBezTo>
                    <a:cubicBezTo>
                      <a:pt x="22" y="113"/>
                      <a:pt x="20" y="113"/>
                      <a:pt x="15" y="111"/>
                    </a:cubicBezTo>
                    <a:cubicBezTo>
                      <a:pt x="11" y="110"/>
                      <a:pt x="8" y="108"/>
                      <a:pt x="6" y="105"/>
                    </a:cubicBezTo>
                    <a:cubicBezTo>
                      <a:pt x="0" y="95"/>
                      <a:pt x="6" y="90"/>
                      <a:pt x="16" y="78"/>
                    </a:cubicBezTo>
                    <a:cubicBezTo>
                      <a:pt x="21" y="72"/>
                      <a:pt x="29" y="64"/>
                      <a:pt x="37" y="56"/>
                    </a:cubicBezTo>
                    <a:cubicBezTo>
                      <a:pt x="38" y="54"/>
                      <a:pt x="40" y="53"/>
                      <a:pt x="41" y="51"/>
                    </a:cubicBezTo>
                    <a:cubicBezTo>
                      <a:pt x="40" y="50"/>
                      <a:pt x="38" y="48"/>
                      <a:pt x="37" y="46"/>
                    </a:cubicBezTo>
                    <a:cubicBezTo>
                      <a:pt x="33" y="40"/>
                      <a:pt x="36" y="31"/>
                      <a:pt x="42" y="27"/>
                    </a:cubicBezTo>
                    <a:cubicBezTo>
                      <a:pt x="43" y="27"/>
                      <a:pt x="44" y="26"/>
                      <a:pt x="45" y="26"/>
                    </a:cubicBezTo>
                    <a:cubicBezTo>
                      <a:pt x="48" y="24"/>
                      <a:pt x="57" y="19"/>
                      <a:pt x="63" y="15"/>
                    </a:cubicBezTo>
                    <a:cubicBezTo>
                      <a:pt x="88" y="0"/>
                      <a:pt x="89" y="0"/>
                      <a:pt x="95" y="1"/>
                    </a:cubicBezTo>
                    <a:cubicBezTo>
                      <a:pt x="99" y="2"/>
                      <a:pt x="102" y="4"/>
                      <a:pt x="104" y="8"/>
                    </a:cubicBezTo>
                    <a:cubicBezTo>
                      <a:pt x="109" y="17"/>
                      <a:pt x="104" y="23"/>
                      <a:pt x="89" y="41"/>
                    </a:cubicBezTo>
                    <a:cubicBezTo>
                      <a:pt x="148" y="4"/>
                      <a:pt x="149" y="4"/>
                      <a:pt x="156" y="6"/>
                    </a:cubicBezTo>
                    <a:cubicBezTo>
                      <a:pt x="160" y="7"/>
                      <a:pt x="163" y="9"/>
                      <a:pt x="165" y="13"/>
                    </a:cubicBezTo>
                    <a:cubicBezTo>
                      <a:pt x="172" y="24"/>
                      <a:pt x="164" y="31"/>
                      <a:pt x="144" y="50"/>
                    </a:cubicBezTo>
                    <a:cubicBezTo>
                      <a:pt x="144" y="50"/>
                      <a:pt x="144" y="50"/>
                      <a:pt x="144" y="50"/>
                    </a:cubicBezTo>
                    <a:cubicBezTo>
                      <a:pt x="151" y="46"/>
                      <a:pt x="154" y="46"/>
                      <a:pt x="157" y="47"/>
                    </a:cubicBezTo>
                    <a:cubicBezTo>
                      <a:pt x="161" y="48"/>
                      <a:pt x="164" y="51"/>
                      <a:pt x="166" y="54"/>
                    </a:cubicBezTo>
                    <a:cubicBezTo>
                      <a:pt x="172" y="64"/>
                      <a:pt x="166" y="71"/>
                      <a:pt x="149" y="90"/>
                    </a:cubicBezTo>
                    <a:cubicBezTo>
                      <a:pt x="144" y="95"/>
                      <a:pt x="138" y="102"/>
                      <a:pt x="131" y="109"/>
                    </a:cubicBezTo>
                    <a:cubicBezTo>
                      <a:pt x="135" y="107"/>
                      <a:pt x="138" y="105"/>
                      <a:pt x="141" y="103"/>
                    </a:cubicBezTo>
                    <a:cubicBezTo>
                      <a:pt x="202" y="65"/>
                      <a:pt x="202" y="65"/>
                      <a:pt x="210" y="67"/>
                    </a:cubicBezTo>
                    <a:cubicBezTo>
                      <a:pt x="213" y="68"/>
                      <a:pt x="217" y="70"/>
                      <a:pt x="218" y="74"/>
                    </a:cubicBezTo>
                    <a:cubicBezTo>
                      <a:pt x="224" y="84"/>
                      <a:pt x="218" y="91"/>
                      <a:pt x="201" y="111"/>
                    </a:cubicBezTo>
                    <a:cubicBezTo>
                      <a:pt x="194" y="119"/>
                      <a:pt x="186" y="128"/>
                      <a:pt x="177" y="137"/>
                    </a:cubicBezTo>
                    <a:cubicBezTo>
                      <a:pt x="199" y="124"/>
                      <a:pt x="201" y="124"/>
                      <a:pt x="207" y="125"/>
                    </a:cubicBezTo>
                    <a:cubicBezTo>
                      <a:pt x="210" y="126"/>
                      <a:pt x="214" y="129"/>
                      <a:pt x="216" y="132"/>
                    </a:cubicBezTo>
                    <a:cubicBezTo>
                      <a:pt x="219" y="139"/>
                      <a:pt x="217" y="147"/>
                      <a:pt x="211" y="151"/>
                    </a:cubicBezTo>
                    <a:cubicBezTo>
                      <a:pt x="209" y="152"/>
                      <a:pt x="208" y="153"/>
                      <a:pt x="206" y="153"/>
                    </a:cubicBezTo>
                    <a:cubicBezTo>
                      <a:pt x="200" y="156"/>
                      <a:pt x="180" y="168"/>
                      <a:pt x="165" y="177"/>
                    </a:cubicBezTo>
                    <a:cubicBezTo>
                      <a:pt x="125" y="203"/>
                      <a:pt x="116" y="208"/>
                      <a:pt x="110" y="208"/>
                    </a:cubicBezTo>
                    <a:close/>
                    <a:moveTo>
                      <a:pt x="191" y="146"/>
                    </a:moveTo>
                    <a:cubicBezTo>
                      <a:pt x="192" y="147"/>
                      <a:pt x="193" y="148"/>
                      <a:pt x="193" y="149"/>
                    </a:cubicBezTo>
                    <a:cubicBezTo>
                      <a:pt x="193" y="148"/>
                      <a:pt x="192" y="147"/>
                      <a:pt x="191" y="146"/>
                    </a:cubicBezTo>
                    <a:close/>
                    <a:moveTo>
                      <a:pt x="56" y="27"/>
                    </a:moveTo>
                    <a:cubicBezTo>
                      <a:pt x="57" y="28"/>
                      <a:pt x="59" y="29"/>
                      <a:pt x="60" y="30"/>
                    </a:cubicBezTo>
                    <a:cubicBezTo>
                      <a:pt x="60" y="30"/>
                      <a:pt x="60" y="30"/>
                      <a:pt x="60" y="30"/>
                    </a:cubicBezTo>
                    <a:cubicBezTo>
                      <a:pt x="59" y="29"/>
                      <a:pt x="57" y="28"/>
                      <a:pt x="56" y="27"/>
                    </a:cubicBezTo>
                    <a:close/>
                  </a:path>
                </a:pathLst>
              </a:custGeom>
              <a:solidFill>
                <a:srgbClr val="FBB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1" name="Grupa 108"/>
              <p:cNvGrpSpPr/>
              <p:nvPr/>
            </p:nvGrpSpPr>
            <p:grpSpPr>
              <a:xfrm>
                <a:off x="7596336" y="5085184"/>
                <a:ext cx="1176338" cy="1357312"/>
                <a:chOff x="5935663" y="2751138"/>
                <a:chExt cx="1176338" cy="1357312"/>
              </a:xfrm>
              <a:solidFill>
                <a:schemeClr val="tx1">
                  <a:lumMod val="50000"/>
                  <a:lumOff val="50000"/>
                </a:schemeClr>
              </a:solidFill>
            </p:grpSpPr>
            <p:sp>
              <p:nvSpPr>
                <p:cNvPr id="12" name="Freeform 30"/>
                <p:cNvSpPr>
                  <a:spLocks/>
                </p:cNvSpPr>
                <p:nvPr/>
              </p:nvSpPr>
              <p:spPr bwMode="auto">
                <a:xfrm>
                  <a:off x="6156326" y="2990850"/>
                  <a:ext cx="712788" cy="798513"/>
                </a:xfrm>
                <a:custGeom>
                  <a:avLst/>
                  <a:gdLst/>
                  <a:ahLst/>
                  <a:cxnLst>
                    <a:cxn ang="0">
                      <a:pos x="182" y="86"/>
                    </a:cxn>
                    <a:cxn ang="0">
                      <a:pos x="173" y="108"/>
                    </a:cxn>
                    <a:cxn ang="0">
                      <a:pos x="161" y="131"/>
                    </a:cxn>
                    <a:cxn ang="0">
                      <a:pos x="124" y="184"/>
                    </a:cxn>
                    <a:cxn ang="0">
                      <a:pos x="122" y="195"/>
                    </a:cxn>
                    <a:cxn ang="0">
                      <a:pos x="123" y="196"/>
                    </a:cxn>
                    <a:cxn ang="0">
                      <a:pos x="106" y="196"/>
                    </a:cxn>
                    <a:cxn ang="0">
                      <a:pos x="84" y="196"/>
                    </a:cxn>
                    <a:cxn ang="0">
                      <a:pos x="77" y="196"/>
                    </a:cxn>
                    <a:cxn ang="0">
                      <a:pos x="76" y="193"/>
                    </a:cxn>
                    <a:cxn ang="0">
                      <a:pos x="51" y="149"/>
                    </a:cxn>
                    <a:cxn ang="0">
                      <a:pos x="23" y="113"/>
                    </a:cxn>
                    <a:cxn ang="0">
                      <a:pos x="48" y="33"/>
                    </a:cxn>
                    <a:cxn ang="0">
                      <a:pos x="122" y="18"/>
                    </a:cxn>
                    <a:cxn ang="0">
                      <a:pos x="174" y="70"/>
                    </a:cxn>
                    <a:cxn ang="0">
                      <a:pos x="181" y="68"/>
                    </a:cxn>
                    <a:cxn ang="0">
                      <a:pos x="122" y="7"/>
                    </a:cxn>
                    <a:cxn ang="0">
                      <a:pos x="40" y="23"/>
                    </a:cxn>
                    <a:cxn ang="0">
                      <a:pos x="9" y="113"/>
                    </a:cxn>
                    <a:cxn ang="0">
                      <a:pos x="60" y="189"/>
                    </a:cxn>
                    <a:cxn ang="0">
                      <a:pos x="62" y="199"/>
                    </a:cxn>
                    <a:cxn ang="0">
                      <a:pos x="63" y="206"/>
                    </a:cxn>
                    <a:cxn ang="0">
                      <a:pos x="72" y="212"/>
                    </a:cxn>
                    <a:cxn ang="0">
                      <a:pos x="73" y="212"/>
                    </a:cxn>
                    <a:cxn ang="0">
                      <a:pos x="76" y="212"/>
                    </a:cxn>
                    <a:cxn ang="0">
                      <a:pos x="98" y="212"/>
                    </a:cxn>
                    <a:cxn ang="0">
                      <a:pos x="118" y="212"/>
                    </a:cxn>
                    <a:cxn ang="0">
                      <a:pos x="128" y="212"/>
                    </a:cxn>
                    <a:cxn ang="0">
                      <a:pos x="134" y="210"/>
                    </a:cxn>
                    <a:cxn ang="0">
                      <a:pos x="137" y="203"/>
                    </a:cxn>
                    <a:cxn ang="0">
                      <a:pos x="138" y="201"/>
                    </a:cxn>
                    <a:cxn ang="0">
                      <a:pos x="138" y="195"/>
                    </a:cxn>
                    <a:cxn ang="0">
                      <a:pos x="169" y="146"/>
                    </a:cxn>
                    <a:cxn ang="0">
                      <a:pos x="186" y="111"/>
                    </a:cxn>
                    <a:cxn ang="0">
                      <a:pos x="182" y="86"/>
                    </a:cxn>
                  </a:cxnLst>
                  <a:rect l="0" t="0" r="r" b="b"/>
                  <a:pathLst>
                    <a:path w="190" h="213">
                      <a:moveTo>
                        <a:pt x="182" y="86"/>
                      </a:moveTo>
                      <a:cubicBezTo>
                        <a:pt x="179" y="89"/>
                        <a:pt x="177" y="101"/>
                        <a:pt x="173" y="108"/>
                      </a:cubicBezTo>
                      <a:cubicBezTo>
                        <a:pt x="172" y="110"/>
                        <a:pt x="170" y="119"/>
                        <a:pt x="161" y="131"/>
                      </a:cubicBezTo>
                      <a:cubicBezTo>
                        <a:pt x="155" y="142"/>
                        <a:pt x="131" y="154"/>
                        <a:pt x="124" y="184"/>
                      </a:cubicBezTo>
                      <a:cubicBezTo>
                        <a:pt x="123" y="188"/>
                        <a:pt x="123" y="191"/>
                        <a:pt x="122" y="195"/>
                      </a:cubicBezTo>
                      <a:cubicBezTo>
                        <a:pt x="122" y="195"/>
                        <a:pt x="123" y="195"/>
                        <a:pt x="123" y="196"/>
                      </a:cubicBezTo>
                      <a:cubicBezTo>
                        <a:pt x="117" y="196"/>
                        <a:pt x="112" y="196"/>
                        <a:pt x="106" y="196"/>
                      </a:cubicBezTo>
                      <a:cubicBezTo>
                        <a:pt x="99" y="196"/>
                        <a:pt x="92" y="196"/>
                        <a:pt x="84" y="196"/>
                      </a:cubicBezTo>
                      <a:cubicBezTo>
                        <a:pt x="77" y="196"/>
                        <a:pt x="77" y="196"/>
                        <a:pt x="77" y="196"/>
                      </a:cubicBezTo>
                      <a:cubicBezTo>
                        <a:pt x="76" y="193"/>
                        <a:pt x="76" y="193"/>
                        <a:pt x="76" y="193"/>
                      </a:cubicBezTo>
                      <a:cubicBezTo>
                        <a:pt x="75" y="177"/>
                        <a:pt x="63" y="159"/>
                        <a:pt x="51" y="149"/>
                      </a:cubicBezTo>
                      <a:cubicBezTo>
                        <a:pt x="39" y="138"/>
                        <a:pt x="28" y="127"/>
                        <a:pt x="23" y="113"/>
                      </a:cubicBezTo>
                      <a:cubicBezTo>
                        <a:pt x="14" y="84"/>
                        <a:pt x="26" y="50"/>
                        <a:pt x="48" y="33"/>
                      </a:cubicBezTo>
                      <a:cubicBezTo>
                        <a:pt x="70" y="14"/>
                        <a:pt x="99" y="11"/>
                        <a:pt x="122" y="18"/>
                      </a:cubicBezTo>
                      <a:cubicBezTo>
                        <a:pt x="167" y="34"/>
                        <a:pt x="175" y="72"/>
                        <a:pt x="174" y="70"/>
                      </a:cubicBezTo>
                      <a:cubicBezTo>
                        <a:pt x="179" y="95"/>
                        <a:pt x="181" y="84"/>
                        <a:pt x="181" y="68"/>
                      </a:cubicBezTo>
                      <a:cubicBezTo>
                        <a:pt x="181" y="66"/>
                        <a:pt x="172" y="25"/>
                        <a:pt x="122" y="7"/>
                      </a:cubicBezTo>
                      <a:cubicBezTo>
                        <a:pt x="98" y="0"/>
                        <a:pt x="65" y="3"/>
                        <a:pt x="40" y="23"/>
                      </a:cubicBezTo>
                      <a:cubicBezTo>
                        <a:pt x="15" y="43"/>
                        <a:pt x="0" y="78"/>
                        <a:pt x="9" y="113"/>
                      </a:cubicBezTo>
                      <a:cubicBezTo>
                        <a:pt x="17" y="149"/>
                        <a:pt x="56" y="164"/>
                        <a:pt x="60" y="189"/>
                      </a:cubicBezTo>
                      <a:cubicBezTo>
                        <a:pt x="61" y="192"/>
                        <a:pt x="61" y="196"/>
                        <a:pt x="62" y="199"/>
                      </a:cubicBezTo>
                      <a:cubicBezTo>
                        <a:pt x="62" y="202"/>
                        <a:pt x="62" y="202"/>
                        <a:pt x="63" y="206"/>
                      </a:cubicBezTo>
                      <a:cubicBezTo>
                        <a:pt x="64" y="210"/>
                        <a:pt x="73" y="212"/>
                        <a:pt x="72" y="212"/>
                      </a:cubicBezTo>
                      <a:cubicBezTo>
                        <a:pt x="73" y="212"/>
                        <a:pt x="73" y="212"/>
                        <a:pt x="73" y="212"/>
                      </a:cubicBezTo>
                      <a:cubicBezTo>
                        <a:pt x="76" y="212"/>
                        <a:pt x="76" y="212"/>
                        <a:pt x="76" y="212"/>
                      </a:cubicBezTo>
                      <a:cubicBezTo>
                        <a:pt x="83" y="212"/>
                        <a:pt x="91" y="212"/>
                        <a:pt x="98" y="212"/>
                      </a:cubicBezTo>
                      <a:cubicBezTo>
                        <a:pt x="105" y="212"/>
                        <a:pt x="112" y="212"/>
                        <a:pt x="118" y="212"/>
                      </a:cubicBezTo>
                      <a:cubicBezTo>
                        <a:pt x="128" y="212"/>
                        <a:pt x="128" y="212"/>
                        <a:pt x="128" y="212"/>
                      </a:cubicBezTo>
                      <a:cubicBezTo>
                        <a:pt x="129" y="211"/>
                        <a:pt x="128" y="213"/>
                        <a:pt x="134" y="210"/>
                      </a:cubicBezTo>
                      <a:cubicBezTo>
                        <a:pt x="139" y="204"/>
                        <a:pt x="137" y="203"/>
                        <a:pt x="137" y="203"/>
                      </a:cubicBezTo>
                      <a:cubicBezTo>
                        <a:pt x="138" y="201"/>
                        <a:pt x="138" y="201"/>
                        <a:pt x="138" y="201"/>
                      </a:cubicBezTo>
                      <a:cubicBezTo>
                        <a:pt x="138" y="199"/>
                        <a:pt x="138" y="197"/>
                        <a:pt x="138" y="195"/>
                      </a:cubicBezTo>
                      <a:cubicBezTo>
                        <a:pt x="140" y="172"/>
                        <a:pt x="156" y="160"/>
                        <a:pt x="169" y="146"/>
                      </a:cubicBezTo>
                      <a:cubicBezTo>
                        <a:pt x="181" y="131"/>
                        <a:pt x="185" y="117"/>
                        <a:pt x="186" y="111"/>
                      </a:cubicBezTo>
                      <a:cubicBezTo>
                        <a:pt x="190" y="86"/>
                        <a:pt x="184" y="82"/>
                        <a:pt x="182" y="86"/>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31"/>
                <p:cNvSpPr>
                  <a:spLocks/>
                </p:cNvSpPr>
                <p:nvPr/>
              </p:nvSpPr>
              <p:spPr bwMode="auto">
                <a:xfrm>
                  <a:off x="6403976" y="3871913"/>
                  <a:ext cx="265113" cy="104775"/>
                </a:xfrm>
                <a:custGeom>
                  <a:avLst/>
                  <a:gdLst/>
                  <a:ahLst/>
                  <a:cxnLst>
                    <a:cxn ang="0">
                      <a:pos x="59" y="15"/>
                    </a:cxn>
                    <a:cxn ang="0">
                      <a:pos x="59" y="15"/>
                    </a:cxn>
                    <a:cxn ang="0">
                      <a:pos x="50" y="16"/>
                    </a:cxn>
                    <a:cxn ang="0">
                      <a:pos x="12" y="16"/>
                    </a:cxn>
                    <a:cxn ang="0">
                      <a:pos x="38" y="13"/>
                    </a:cxn>
                    <a:cxn ang="0">
                      <a:pos x="56" y="12"/>
                    </a:cxn>
                    <a:cxn ang="0">
                      <a:pos x="56" y="8"/>
                    </a:cxn>
                    <a:cxn ang="0">
                      <a:pos x="37" y="6"/>
                    </a:cxn>
                    <a:cxn ang="0">
                      <a:pos x="20" y="6"/>
                    </a:cxn>
                    <a:cxn ang="0">
                      <a:pos x="8" y="7"/>
                    </a:cxn>
                    <a:cxn ang="0">
                      <a:pos x="6" y="24"/>
                    </a:cxn>
                    <a:cxn ang="0">
                      <a:pos x="48" y="26"/>
                    </a:cxn>
                    <a:cxn ang="0">
                      <a:pos x="64" y="24"/>
                    </a:cxn>
                    <a:cxn ang="0">
                      <a:pos x="68" y="11"/>
                    </a:cxn>
                    <a:cxn ang="0">
                      <a:pos x="59" y="15"/>
                    </a:cxn>
                  </a:cxnLst>
                  <a:rect l="0" t="0" r="r" b="b"/>
                  <a:pathLst>
                    <a:path w="71" h="28">
                      <a:moveTo>
                        <a:pt x="59" y="15"/>
                      </a:moveTo>
                      <a:cubicBezTo>
                        <a:pt x="59" y="14"/>
                        <a:pt x="59" y="15"/>
                        <a:pt x="59" y="15"/>
                      </a:cubicBezTo>
                      <a:cubicBezTo>
                        <a:pt x="57" y="15"/>
                        <a:pt x="54" y="16"/>
                        <a:pt x="50" y="16"/>
                      </a:cubicBezTo>
                      <a:cubicBezTo>
                        <a:pt x="39" y="15"/>
                        <a:pt x="22" y="16"/>
                        <a:pt x="12" y="16"/>
                      </a:cubicBezTo>
                      <a:cubicBezTo>
                        <a:pt x="5" y="13"/>
                        <a:pt x="30" y="14"/>
                        <a:pt x="38" y="13"/>
                      </a:cubicBezTo>
                      <a:cubicBezTo>
                        <a:pt x="49" y="13"/>
                        <a:pt x="56" y="12"/>
                        <a:pt x="56" y="12"/>
                      </a:cubicBezTo>
                      <a:cubicBezTo>
                        <a:pt x="61" y="12"/>
                        <a:pt x="59" y="10"/>
                        <a:pt x="56" y="8"/>
                      </a:cubicBezTo>
                      <a:cubicBezTo>
                        <a:pt x="55" y="7"/>
                        <a:pt x="48" y="7"/>
                        <a:pt x="37" y="6"/>
                      </a:cubicBezTo>
                      <a:cubicBezTo>
                        <a:pt x="32" y="6"/>
                        <a:pt x="26" y="6"/>
                        <a:pt x="20" y="6"/>
                      </a:cubicBezTo>
                      <a:cubicBezTo>
                        <a:pt x="16" y="6"/>
                        <a:pt x="15" y="5"/>
                        <a:pt x="8" y="7"/>
                      </a:cubicBezTo>
                      <a:cubicBezTo>
                        <a:pt x="2" y="12"/>
                        <a:pt x="0" y="16"/>
                        <a:pt x="6" y="24"/>
                      </a:cubicBezTo>
                      <a:cubicBezTo>
                        <a:pt x="25" y="28"/>
                        <a:pt x="35" y="25"/>
                        <a:pt x="48" y="26"/>
                      </a:cubicBezTo>
                      <a:cubicBezTo>
                        <a:pt x="54" y="25"/>
                        <a:pt x="56" y="28"/>
                        <a:pt x="64" y="24"/>
                      </a:cubicBezTo>
                      <a:cubicBezTo>
                        <a:pt x="71" y="18"/>
                        <a:pt x="68" y="14"/>
                        <a:pt x="68" y="11"/>
                      </a:cubicBezTo>
                      <a:cubicBezTo>
                        <a:pt x="51" y="0"/>
                        <a:pt x="65" y="15"/>
                        <a:pt x="59" y="15"/>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32"/>
                <p:cNvSpPr>
                  <a:spLocks/>
                </p:cNvSpPr>
                <p:nvPr/>
              </p:nvSpPr>
              <p:spPr bwMode="auto">
                <a:xfrm>
                  <a:off x="6388101" y="3781425"/>
                  <a:ext cx="288925" cy="104775"/>
                </a:xfrm>
                <a:custGeom>
                  <a:avLst/>
                  <a:gdLst/>
                  <a:ahLst/>
                  <a:cxnLst>
                    <a:cxn ang="0">
                      <a:pos x="66" y="15"/>
                    </a:cxn>
                    <a:cxn ang="0">
                      <a:pos x="65" y="16"/>
                    </a:cxn>
                    <a:cxn ang="0">
                      <a:pos x="54" y="15"/>
                    </a:cxn>
                    <a:cxn ang="0">
                      <a:pos x="12" y="16"/>
                    </a:cxn>
                    <a:cxn ang="0">
                      <a:pos x="12" y="14"/>
                    </a:cxn>
                    <a:cxn ang="0">
                      <a:pos x="22" y="14"/>
                    </a:cxn>
                    <a:cxn ang="0">
                      <a:pos x="42" y="13"/>
                    </a:cxn>
                    <a:cxn ang="0">
                      <a:pos x="61" y="12"/>
                    </a:cxn>
                    <a:cxn ang="0">
                      <a:pos x="61" y="8"/>
                    </a:cxn>
                    <a:cxn ang="0">
                      <a:pos x="41" y="6"/>
                    </a:cxn>
                    <a:cxn ang="0">
                      <a:pos x="22" y="6"/>
                    </a:cxn>
                    <a:cxn ang="0">
                      <a:pos x="10" y="6"/>
                    </a:cxn>
                    <a:cxn ang="0">
                      <a:pos x="6" y="24"/>
                    </a:cxn>
                    <a:cxn ang="0">
                      <a:pos x="51" y="26"/>
                    </a:cxn>
                    <a:cxn ang="0">
                      <a:pos x="69" y="25"/>
                    </a:cxn>
                    <a:cxn ang="0">
                      <a:pos x="74" y="11"/>
                    </a:cxn>
                    <a:cxn ang="0">
                      <a:pos x="66" y="15"/>
                    </a:cxn>
                  </a:cxnLst>
                  <a:rect l="0" t="0" r="r" b="b"/>
                  <a:pathLst>
                    <a:path w="77" h="28">
                      <a:moveTo>
                        <a:pt x="66" y="15"/>
                      </a:moveTo>
                      <a:cubicBezTo>
                        <a:pt x="65" y="15"/>
                        <a:pt x="65" y="15"/>
                        <a:pt x="65" y="16"/>
                      </a:cubicBezTo>
                      <a:cubicBezTo>
                        <a:pt x="64" y="15"/>
                        <a:pt x="59" y="16"/>
                        <a:pt x="54" y="15"/>
                      </a:cubicBezTo>
                      <a:cubicBezTo>
                        <a:pt x="42" y="15"/>
                        <a:pt x="24" y="16"/>
                        <a:pt x="12" y="16"/>
                      </a:cubicBezTo>
                      <a:cubicBezTo>
                        <a:pt x="10" y="19"/>
                        <a:pt x="12" y="13"/>
                        <a:pt x="12" y="14"/>
                      </a:cubicBezTo>
                      <a:cubicBezTo>
                        <a:pt x="13" y="14"/>
                        <a:pt x="19" y="14"/>
                        <a:pt x="22" y="14"/>
                      </a:cubicBezTo>
                      <a:cubicBezTo>
                        <a:pt x="29" y="14"/>
                        <a:pt x="36" y="13"/>
                        <a:pt x="42" y="13"/>
                      </a:cubicBezTo>
                      <a:cubicBezTo>
                        <a:pt x="53" y="13"/>
                        <a:pt x="61" y="12"/>
                        <a:pt x="61" y="12"/>
                      </a:cubicBezTo>
                      <a:cubicBezTo>
                        <a:pt x="67" y="12"/>
                        <a:pt x="65" y="10"/>
                        <a:pt x="61" y="8"/>
                      </a:cubicBezTo>
                      <a:cubicBezTo>
                        <a:pt x="60" y="7"/>
                        <a:pt x="52" y="7"/>
                        <a:pt x="41" y="6"/>
                      </a:cubicBezTo>
                      <a:cubicBezTo>
                        <a:pt x="35" y="6"/>
                        <a:pt x="29" y="6"/>
                        <a:pt x="22" y="6"/>
                      </a:cubicBezTo>
                      <a:cubicBezTo>
                        <a:pt x="18" y="6"/>
                        <a:pt x="16" y="5"/>
                        <a:pt x="10" y="6"/>
                      </a:cubicBezTo>
                      <a:cubicBezTo>
                        <a:pt x="3" y="9"/>
                        <a:pt x="0" y="17"/>
                        <a:pt x="6" y="24"/>
                      </a:cubicBezTo>
                      <a:cubicBezTo>
                        <a:pt x="27" y="28"/>
                        <a:pt x="38" y="25"/>
                        <a:pt x="51" y="26"/>
                      </a:cubicBezTo>
                      <a:cubicBezTo>
                        <a:pt x="58" y="26"/>
                        <a:pt x="61" y="27"/>
                        <a:pt x="69" y="25"/>
                      </a:cubicBezTo>
                      <a:cubicBezTo>
                        <a:pt x="77" y="20"/>
                        <a:pt x="75" y="14"/>
                        <a:pt x="74" y="11"/>
                      </a:cubicBezTo>
                      <a:cubicBezTo>
                        <a:pt x="56" y="0"/>
                        <a:pt x="71" y="15"/>
                        <a:pt x="66" y="15"/>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33"/>
                <p:cNvSpPr>
                  <a:spLocks noEditPoints="1"/>
                </p:cNvSpPr>
                <p:nvPr/>
              </p:nvSpPr>
              <p:spPr bwMode="auto">
                <a:xfrm>
                  <a:off x="6451601" y="3965575"/>
                  <a:ext cx="173038" cy="142875"/>
                </a:xfrm>
                <a:custGeom>
                  <a:avLst/>
                  <a:gdLst/>
                  <a:ahLst/>
                  <a:cxnLst>
                    <a:cxn ang="0">
                      <a:pos x="41" y="4"/>
                    </a:cxn>
                    <a:cxn ang="0">
                      <a:pos x="36" y="12"/>
                    </a:cxn>
                    <a:cxn ang="0">
                      <a:pos x="35" y="12"/>
                    </a:cxn>
                    <a:cxn ang="0">
                      <a:pos x="35" y="12"/>
                    </a:cxn>
                    <a:cxn ang="0">
                      <a:pos x="30" y="17"/>
                    </a:cxn>
                    <a:cxn ang="0">
                      <a:pos x="15" y="19"/>
                    </a:cxn>
                    <a:cxn ang="0">
                      <a:pos x="9" y="12"/>
                    </a:cxn>
                    <a:cxn ang="0">
                      <a:pos x="9" y="11"/>
                    </a:cxn>
                    <a:cxn ang="0">
                      <a:pos x="19" y="10"/>
                    </a:cxn>
                    <a:cxn ang="0">
                      <a:pos x="32" y="9"/>
                    </a:cxn>
                    <a:cxn ang="0">
                      <a:pos x="32" y="5"/>
                    </a:cxn>
                    <a:cxn ang="0">
                      <a:pos x="19" y="3"/>
                    </a:cxn>
                    <a:cxn ang="0">
                      <a:pos x="3" y="5"/>
                    </a:cxn>
                    <a:cxn ang="0">
                      <a:pos x="4" y="18"/>
                    </a:cxn>
                    <a:cxn ang="0">
                      <a:pos x="6" y="20"/>
                    </a:cxn>
                    <a:cxn ang="0">
                      <a:pos x="7" y="22"/>
                    </a:cxn>
                    <a:cxn ang="0">
                      <a:pos x="39" y="23"/>
                    </a:cxn>
                    <a:cxn ang="0">
                      <a:pos x="40" y="21"/>
                    </a:cxn>
                    <a:cxn ang="0">
                      <a:pos x="45" y="14"/>
                    </a:cxn>
                    <a:cxn ang="0">
                      <a:pos x="41" y="4"/>
                    </a:cxn>
                    <a:cxn ang="0">
                      <a:pos x="35" y="12"/>
                    </a:cxn>
                    <a:cxn ang="0">
                      <a:pos x="35" y="12"/>
                    </a:cxn>
                    <a:cxn ang="0">
                      <a:pos x="35" y="12"/>
                    </a:cxn>
                  </a:cxnLst>
                  <a:rect l="0" t="0" r="r" b="b"/>
                  <a:pathLst>
                    <a:path w="46" h="38">
                      <a:moveTo>
                        <a:pt x="41" y="4"/>
                      </a:moveTo>
                      <a:cubicBezTo>
                        <a:pt x="29" y="1"/>
                        <a:pt x="37" y="9"/>
                        <a:pt x="36" y="12"/>
                      </a:cubicBezTo>
                      <a:cubicBezTo>
                        <a:pt x="36" y="12"/>
                        <a:pt x="35" y="12"/>
                        <a:pt x="35" y="12"/>
                      </a:cubicBezTo>
                      <a:cubicBezTo>
                        <a:pt x="35" y="12"/>
                        <a:pt x="35" y="12"/>
                        <a:pt x="35" y="12"/>
                      </a:cubicBezTo>
                      <a:cubicBezTo>
                        <a:pt x="34" y="12"/>
                        <a:pt x="31" y="13"/>
                        <a:pt x="30" y="17"/>
                      </a:cubicBezTo>
                      <a:cubicBezTo>
                        <a:pt x="29" y="23"/>
                        <a:pt x="19" y="25"/>
                        <a:pt x="15" y="19"/>
                      </a:cubicBezTo>
                      <a:cubicBezTo>
                        <a:pt x="16" y="19"/>
                        <a:pt x="11" y="12"/>
                        <a:pt x="9" y="12"/>
                      </a:cubicBezTo>
                      <a:cubicBezTo>
                        <a:pt x="9" y="12"/>
                        <a:pt x="9" y="11"/>
                        <a:pt x="9" y="11"/>
                      </a:cubicBezTo>
                      <a:cubicBezTo>
                        <a:pt x="8" y="10"/>
                        <a:pt x="17" y="10"/>
                        <a:pt x="19" y="10"/>
                      </a:cubicBezTo>
                      <a:cubicBezTo>
                        <a:pt x="27" y="9"/>
                        <a:pt x="32" y="9"/>
                        <a:pt x="32" y="9"/>
                      </a:cubicBezTo>
                      <a:cubicBezTo>
                        <a:pt x="36" y="9"/>
                        <a:pt x="34" y="7"/>
                        <a:pt x="32" y="5"/>
                      </a:cubicBezTo>
                      <a:cubicBezTo>
                        <a:pt x="31" y="4"/>
                        <a:pt x="26" y="3"/>
                        <a:pt x="19" y="3"/>
                      </a:cubicBezTo>
                      <a:cubicBezTo>
                        <a:pt x="14" y="4"/>
                        <a:pt x="14" y="0"/>
                        <a:pt x="3" y="5"/>
                      </a:cubicBezTo>
                      <a:cubicBezTo>
                        <a:pt x="0" y="10"/>
                        <a:pt x="0" y="14"/>
                        <a:pt x="4" y="18"/>
                      </a:cubicBezTo>
                      <a:cubicBezTo>
                        <a:pt x="5" y="20"/>
                        <a:pt x="6" y="20"/>
                        <a:pt x="6" y="20"/>
                      </a:cubicBezTo>
                      <a:cubicBezTo>
                        <a:pt x="6" y="20"/>
                        <a:pt x="6" y="21"/>
                        <a:pt x="7" y="22"/>
                      </a:cubicBezTo>
                      <a:cubicBezTo>
                        <a:pt x="13" y="38"/>
                        <a:pt x="34" y="34"/>
                        <a:pt x="39" y="23"/>
                      </a:cubicBezTo>
                      <a:cubicBezTo>
                        <a:pt x="40" y="20"/>
                        <a:pt x="39" y="22"/>
                        <a:pt x="40" y="21"/>
                      </a:cubicBezTo>
                      <a:cubicBezTo>
                        <a:pt x="41" y="20"/>
                        <a:pt x="44" y="18"/>
                        <a:pt x="45" y="14"/>
                      </a:cubicBezTo>
                      <a:cubicBezTo>
                        <a:pt x="46" y="9"/>
                        <a:pt x="42" y="5"/>
                        <a:pt x="41" y="4"/>
                      </a:cubicBezTo>
                      <a:close/>
                      <a:moveTo>
                        <a:pt x="35" y="12"/>
                      </a:moveTo>
                      <a:cubicBezTo>
                        <a:pt x="35" y="12"/>
                        <a:pt x="35" y="12"/>
                        <a:pt x="35" y="12"/>
                      </a:cubicBezTo>
                      <a:cubicBezTo>
                        <a:pt x="35" y="12"/>
                        <a:pt x="35" y="12"/>
                        <a:pt x="35" y="12"/>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34"/>
                <p:cNvSpPr>
                  <a:spLocks/>
                </p:cNvSpPr>
                <p:nvPr/>
              </p:nvSpPr>
              <p:spPr bwMode="auto">
                <a:xfrm>
                  <a:off x="5980113" y="3486150"/>
                  <a:ext cx="165100" cy="100013"/>
                </a:xfrm>
                <a:custGeom>
                  <a:avLst/>
                  <a:gdLst/>
                  <a:ahLst/>
                  <a:cxnLst>
                    <a:cxn ang="0">
                      <a:pos x="39" y="1"/>
                    </a:cxn>
                    <a:cxn ang="0">
                      <a:pos x="3" y="18"/>
                    </a:cxn>
                    <a:cxn ang="0">
                      <a:pos x="3" y="25"/>
                    </a:cxn>
                    <a:cxn ang="0">
                      <a:pos x="44" y="14"/>
                    </a:cxn>
                    <a:cxn ang="0">
                      <a:pos x="39" y="1"/>
                    </a:cxn>
                  </a:cxnLst>
                  <a:rect l="0" t="0" r="r" b="b"/>
                  <a:pathLst>
                    <a:path w="44" h="27">
                      <a:moveTo>
                        <a:pt x="39" y="1"/>
                      </a:moveTo>
                      <a:cubicBezTo>
                        <a:pt x="36" y="0"/>
                        <a:pt x="0" y="17"/>
                        <a:pt x="3" y="18"/>
                      </a:cubicBezTo>
                      <a:cubicBezTo>
                        <a:pt x="2" y="22"/>
                        <a:pt x="0" y="25"/>
                        <a:pt x="3" y="25"/>
                      </a:cubicBezTo>
                      <a:cubicBezTo>
                        <a:pt x="5" y="27"/>
                        <a:pt x="44" y="18"/>
                        <a:pt x="44" y="14"/>
                      </a:cubicBezTo>
                      <a:cubicBezTo>
                        <a:pt x="44" y="9"/>
                        <a:pt x="43" y="0"/>
                        <a:pt x="39" y="1"/>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5"/>
                <p:cNvSpPr>
                  <a:spLocks/>
                </p:cNvSpPr>
                <p:nvPr/>
              </p:nvSpPr>
              <p:spPr bwMode="auto">
                <a:xfrm>
                  <a:off x="5935663" y="3276600"/>
                  <a:ext cx="171450" cy="77788"/>
                </a:xfrm>
                <a:custGeom>
                  <a:avLst/>
                  <a:gdLst/>
                  <a:ahLst/>
                  <a:cxnLst>
                    <a:cxn ang="0">
                      <a:pos x="44" y="15"/>
                    </a:cxn>
                    <a:cxn ang="0">
                      <a:pos x="43" y="1"/>
                    </a:cxn>
                    <a:cxn ang="0">
                      <a:pos x="3" y="3"/>
                    </a:cxn>
                    <a:cxn ang="0">
                      <a:pos x="2" y="9"/>
                    </a:cxn>
                    <a:cxn ang="0">
                      <a:pos x="44" y="15"/>
                    </a:cxn>
                  </a:cxnLst>
                  <a:rect l="0" t="0" r="r" b="b"/>
                  <a:pathLst>
                    <a:path w="46" h="21">
                      <a:moveTo>
                        <a:pt x="44" y="15"/>
                      </a:moveTo>
                      <a:cubicBezTo>
                        <a:pt x="45" y="11"/>
                        <a:pt x="46" y="2"/>
                        <a:pt x="43" y="1"/>
                      </a:cubicBezTo>
                      <a:cubicBezTo>
                        <a:pt x="41" y="1"/>
                        <a:pt x="4" y="0"/>
                        <a:pt x="3" y="3"/>
                      </a:cubicBezTo>
                      <a:cubicBezTo>
                        <a:pt x="1" y="6"/>
                        <a:pt x="0" y="9"/>
                        <a:pt x="2" y="9"/>
                      </a:cubicBezTo>
                      <a:cubicBezTo>
                        <a:pt x="2" y="11"/>
                        <a:pt x="41" y="21"/>
                        <a:pt x="44" y="15"/>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36"/>
                <p:cNvSpPr>
                  <a:spLocks/>
                </p:cNvSpPr>
                <p:nvPr/>
              </p:nvSpPr>
              <p:spPr bwMode="auto">
                <a:xfrm>
                  <a:off x="6005513" y="3006725"/>
                  <a:ext cx="169863" cy="138113"/>
                </a:xfrm>
                <a:custGeom>
                  <a:avLst/>
                  <a:gdLst/>
                  <a:ahLst/>
                  <a:cxnLst>
                    <a:cxn ang="0">
                      <a:pos x="6" y="2"/>
                    </a:cxn>
                    <a:cxn ang="0">
                      <a:pos x="2" y="8"/>
                    </a:cxn>
                    <a:cxn ang="0">
                      <a:pos x="36" y="33"/>
                    </a:cxn>
                    <a:cxn ang="0">
                      <a:pos x="43" y="21"/>
                    </a:cxn>
                    <a:cxn ang="0">
                      <a:pos x="6" y="2"/>
                    </a:cxn>
                  </a:cxnLst>
                  <a:rect l="0" t="0" r="r" b="b"/>
                  <a:pathLst>
                    <a:path w="45" h="37">
                      <a:moveTo>
                        <a:pt x="6" y="2"/>
                      </a:moveTo>
                      <a:cubicBezTo>
                        <a:pt x="3" y="5"/>
                        <a:pt x="0" y="7"/>
                        <a:pt x="2" y="8"/>
                      </a:cubicBezTo>
                      <a:cubicBezTo>
                        <a:pt x="1" y="8"/>
                        <a:pt x="32" y="37"/>
                        <a:pt x="36" y="33"/>
                      </a:cubicBezTo>
                      <a:cubicBezTo>
                        <a:pt x="39" y="30"/>
                        <a:pt x="45" y="23"/>
                        <a:pt x="43" y="21"/>
                      </a:cubicBezTo>
                      <a:cubicBezTo>
                        <a:pt x="40" y="18"/>
                        <a:pt x="9" y="0"/>
                        <a:pt x="6" y="2"/>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37"/>
                <p:cNvSpPr>
                  <a:spLocks/>
                </p:cNvSpPr>
                <p:nvPr/>
              </p:nvSpPr>
              <p:spPr bwMode="auto">
                <a:xfrm>
                  <a:off x="6219826" y="2830513"/>
                  <a:ext cx="120650" cy="163513"/>
                </a:xfrm>
                <a:custGeom>
                  <a:avLst/>
                  <a:gdLst/>
                  <a:ahLst/>
                  <a:cxnLst>
                    <a:cxn ang="0">
                      <a:pos x="19" y="44"/>
                    </a:cxn>
                    <a:cxn ang="0">
                      <a:pos x="31" y="37"/>
                    </a:cxn>
                    <a:cxn ang="0">
                      <a:pos x="7" y="1"/>
                    </a:cxn>
                    <a:cxn ang="0">
                      <a:pos x="1" y="5"/>
                    </a:cxn>
                    <a:cxn ang="0">
                      <a:pos x="19" y="44"/>
                    </a:cxn>
                  </a:cxnLst>
                  <a:rect l="0" t="0" r="r" b="b"/>
                  <a:pathLst>
                    <a:path w="32" h="44">
                      <a:moveTo>
                        <a:pt x="19" y="44"/>
                      </a:moveTo>
                      <a:cubicBezTo>
                        <a:pt x="23" y="43"/>
                        <a:pt x="32" y="41"/>
                        <a:pt x="31" y="37"/>
                      </a:cubicBezTo>
                      <a:cubicBezTo>
                        <a:pt x="31" y="34"/>
                        <a:pt x="12" y="0"/>
                        <a:pt x="7" y="1"/>
                      </a:cubicBezTo>
                      <a:cubicBezTo>
                        <a:pt x="3" y="2"/>
                        <a:pt x="0" y="3"/>
                        <a:pt x="1" y="5"/>
                      </a:cubicBezTo>
                      <a:cubicBezTo>
                        <a:pt x="2" y="4"/>
                        <a:pt x="14" y="44"/>
                        <a:pt x="19" y="44"/>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38"/>
                <p:cNvSpPr>
                  <a:spLocks/>
                </p:cNvSpPr>
                <p:nvPr/>
              </p:nvSpPr>
              <p:spPr bwMode="auto">
                <a:xfrm>
                  <a:off x="6478588" y="2751138"/>
                  <a:ext cx="79375" cy="195263"/>
                </a:xfrm>
                <a:custGeom>
                  <a:avLst/>
                  <a:gdLst/>
                  <a:ahLst/>
                  <a:cxnLst>
                    <a:cxn ang="0">
                      <a:pos x="8" y="51"/>
                    </a:cxn>
                    <a:cxn ang="0">
                      <a:pos x="21" y="47"/>
                    </a:cxn>
                    <a:cxn ang="0">
                      <a:pos x="17" y="2"/>
                    </a:cxn>
                    <a:cxn ang="0">
                      <a:pos x="10" y="2"/>
                    </a:cxn>
                    <a:cxn ang="0">
                      <a:pos x="8" y="51"/>
                    </a:cxn>
                  </a:cxnLst>
                  <a:rect l="0" t="0" r="r" b="b"/>
                  <a:pathLst>
                    <a:path w="21" h="52">
                      <a:moveTo>
                        <a:pt x="8" y="51"/>
                      </a:moveTo>
                      <a:cubicBezTo>
                        <a:pt x="13" y="52"/>
                        <a:pt x="21" y="51"/>
                        <a:pt x="21" y="47"/>
                      </a:cubicBezTo>
                      <a:cubicBezTo>
                        <a:pt x="20" y="46"/>
                        <a:pt x="20" y="4"/>
                        <a:pt x="17" y="2"/>
                      </a:cubicBezTo>
                      <a:cubicBezTo>
                        <a:pt x="13" y="1"/>
                        <a:pt x="10" y="0"/>
                        <a:pt x="10" y="2"/>
                      </a:cubicBezTo>
                      <a:cubicBezTo>
                        <a:pt x="9" y="1"/>
                        <a:pt x="0" y="48"/>
                        <a:pt x="8" y="51"/>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39"/>
                <p:cNvSpPr>
                  <a:spLocks/>
                </p:cNvSpPr>
                <p:nvPr/>
              </p:nvSpPr>
              <p:spPr bwMode="auto">
                <a:xfrm>
                  <a:off x="6718301" y="2871788"/>
                  <a:ext cx="153988" cy="152400"/>
                </a:xfrm>
                <a:custGeom>
                  <a:avLst/>
                  <a:gdLst/>
                  <a:ahLst/>
                  <a:cxnLst>
                    <a:cxn ang="0">
                      <a:pos x="10" y="40"/>
                    </a:cxn>
                    <a:cxn ang="0">
                      <a:pos x="38" y="3"/>
                    </a:cxn>
                    <a:cxn ang="0">
                      <a:pos x="32" y="1"/>
                    </a:cxn>
                    <a:cxn ang="0">
                      <a:pos x="2" y="28"/>
                    </a:cxn>
                    <a:cxn ang="0">
                      <a:pos x="10" y="40"/>
                    </a:cxn>
                  </a:cxnLst>
                  <a:rect l="0" t="0" r="r" b="b"/>
                  <a:pathLst>
                    <a:path w="41" h="41">
                      <a:moveTo>
                        <a:pt x="10" y="40"/>
                      </a:moveTo>
                      <a:cubicBezTo>
                        <a:pt x="17" y="38"/>
                        <a:pt x="41" y="10"/>
                        <a:pt x="38" y="3"/>
                      </a:cubicBezTo>
                      <a:cubicBezTo>
                        <a:pt x="35" y="0"/>
                        <a:pt x="32" y="0"/>
                        <a:pt x="32" y="1"/>
                      </a:cubicBezTo>
                      <a:cubicBezTo>
                        <a:pt x="34" y="0"/>
                        <a:pt x="0" y="27"/>
                        <a:pt x="2" y="28"/>
                      </a:cubicBezTo>
                      <a:cubicBezTo>
                        <a:pt x="4" y="33"/>
                        <a:pt x="6" y="41"/>
                        <a:pt x="10" y="40"/>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40"/>
                <p:cNvSpPr>
                  <a:spLocks/>
                </p:cNvSpPr>
                <p:nvPr/>
              </p:nvSpPr>
              <p:spPr bwMode="auto">
                <a:xfrm>
                  <a:off x="6853238" y="3062288"/>
                  <a:ext cx="173038" cy="112713"/>
                </a:xfrm>
                <a:custGeom>
                  <a:avLst/>
                  <a:gdLst/>
                  <a:ahLst/>
                  <a:cxnLst>
                    <a:cxn ang="0">
                      <a:pos x="0" y="18"/>
                    </a:cxn>
                    <a:cxn ang="0">
                      <a:pos x="8" y="30"/>
                    </a:cxn>
                    <a:cxn ang="0">
                      <a:pos x="29" y="20"/>
                    </a:cxn>
                    <a:cxn ang="0">
                      <a:pos x="46" y="7"/>
                    </a:cxn>
                    <a:cxn ang="0">
                      <a:pos x="44" y="1"/>
                    </a:cxn>
                    <a:cxn ang="0">
                      <a:pos x="22" y="8"/>
                    </a:cxn>
                    <a:cxn ang="0">
                      <a:pos x="0" y="18"/>
                    </a:cxn>
                  </a:cxnLst>
                  <a:rect l="0" t="0" r="r" b="b"/>
                  <a:pathLst>
                    <a:path w="46" h="30">
                      <a:moveTo>
                        <a:pt x="0" y="18"/>
                      </a:moveTo>
                      <a:cubicBezTo>
                        <a:pt x="1" y="23"/>
                        <a:pt x="5" y="30"/>
                        <a:pt x="8" y="30"/>
                      </a:cubicBezTo>
                      <a:cubicBezTo>
                        <a:pt x="9" y="29"/>
                        <a:pt x="18" y="26"/>
                        <a:pt x="29" y="20"/>
                      </a:cubicBezTo>
                      <a:cubicBezTo>
                        <a:pt x="38" y="14"/>
                        <a:pt x="46" y="9"/>
                        <a:pt x="46" y="7"/>
                      </a:cubicBezTo>
                      <a:cubicBezTo>
                        <a:pt x="46" y="3"/>
                        <a:pt x="46" y="0"/>
                        <a:pt x="44" y="1"/>
                      </a:cubicBezTo>
                      <a:cubicBezTo>
                        <a:pt x="44" y="1"/>
                        <a:pt x="32" y="4"/>
                        <a:pt x="22" y="8"/>
                      </a:cubicBezTo>
                      <a:cubicBezTo>
                        <a:pt x="13" y="10"/>
                        <a:pt x="0" y="15"/>
                        <a:pt x="0" y="18"/>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41"/>
                <p:cNvSpPr>
                  <a:spLocks/>
                </p:cNvSpPr>
                <p:nvPr/>
              </p:nvSpPr>
              <p:spPr bwMode="auto">
                <a:xfrm>
                  <a:off x="6905626" y="3271838"/>
                  <a:ext cx="206375" cy="85725"/>
                </a:xfrm>
                <a:custGeom>
                  <a:avLst/>
                  <a:gdLst/>
                  <a:ahLst/>
                  <a:cxnLst>
                    <a:cxn ang="0">
                      <a:pos x="53" y="11"/>
                    </a:cxn>
                    <a:cxn ang="0">
                      <a:pos x="0" y="10"/>
                    </a:cxn>
                    <a:cxn ang="0">
                      <a:pos x="6" y="23"/>
                    </a:cxn>
                    <a:cxn ang="0">
                      <a:pos x="52" y="18"/>
                    </a:cxn>
                    <a:cxn ang="0">
                      <a:pos x="53" y="11"/>
                    </a:cxn>
                  </a:cxnLst>
                  <a:rect l="0" t="0" r="r" b="b"/>
                  <a:pathLst>
                    <a:path w="55" h="23">
                      <a:moveTo>
                        <a:pt x="53" y="11"/>
                      </a:moveTo>
                      <a:cubicBezTo>
                        <a:pt x="53" y="12"/>
                        <a:pt x="5" y="0"/>
                        <a:pt x="0" y="10"/>
                      </a:cubicBezTo>
                      <a:cubicBezTo>
                        <a:pt x="0" y="15"/>
                        <a:pt x="2" y="22"/>
                        <a:pt x="6" y="23"/>
                      </a:cubicBezTo>
                      <a:cubicBezTo>
                        <a:pt x="5" y="21"/>
                        <a:pt x="51" y="22"/>
                        <a:pt x="52" y="18"/>
                      </a:cubicBezTo>
                      <a:cubicBezTo>
                        <a:pt x="54" y="14"/>
                        <a:pt x="55" y="11"/>
                        <a:pt x="53" y="11"/>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42"/>
                <p:cNvSpPr>
                  <a:spLocks noEditPoints="1"/>
                </p:cNvSpPr>
                <p:nvPr/>
              </p:nvSpPr>
              <p:spPr bwMode="auto">
                <a:xfrm>
                  <a:off x="6861176" y="3478213"/>
                  <a:ext cx="190500" cy="104775"/>
                </a:xfrm>
                <a:custGeom>
                  <a:avLst/>
                  <a:gdLst/>
                  <a:ahLst/>
                  <a:cxnLst>
                    <a:cxn ang="0">
                      <a:pos x="50" y="21"/>
                    </a:cxn>
                    <a:cxn ang="0">
                      <a:pos x="10" y="3"/>
                    </a:cxn>
                    <a:cxn ang="0">
                      <a:pos x="9" y="4"/>
                    </a:cxn>
                    <a:cxn ang="0">
                      <a:pos x="9" y="4"/>
                    </a:cxn>
                    <a:cxn ang="0">
                      <a:pos x="9" y="3"/>
                    </a:cxn>
                    <a:cxn ang="0">
                      <a:pos x="8" y="3"/>
                    </a:cxn>
                    <a:cxn ang="0">
                      <a:pos x="8" y="2"/>
                    </a:cxn>
                    <a:cxn ang="0">
                      <a:pos x="7" y="2"/>
                    </a:cxn>
                    <a:cxn ang="0">
                      <a:pos x="0" y="8"/>
                    </a:cxn>
                    <a:cxn ang="0">
                      <a:pos x="3" y="14"/>
                    </a:cxn>
                    <a:cxn ang="0">
                      <a:pos x="5" y="16"/>
                    </a:cxn>
                    <a:cxn ang="0">
                      <a:pos x="47" y="27"/>
                    </a:cxn>
                    <a:cxn ang="0">
                      <a:pos x="50" y="21"/>
                    </a:cxn>
                    <a:cxn ang="0">
                      <a:pos x="6" y="11"/>
                    </a:cxn>
                    <a:cxn ang="0">
                      <a:pos x="6" y="10"/>
                    </a:cxn>
                    <a:cxn ang="0">
                      <a:pos x="7" y="9"/>
                    </a:cxn>
                    <a:cxn ang="0">
                      <a:pos x="8" y="7"/>
                    </a:cxn>
                    <a:cxn ang="0">
                      <a:pos x="8" y="6"/>
                    </a:cxn>
                    <a:cxn ang="0">
                      <a:pos x="9" y="7"/>
                    </a:cxn>
                    <a:cxn ang="0">
                      <a:pos x="6" y="11"/>
                    </a:cxn>
                  </a:cxnLst>
                  <a:rect l="0" t="0" r="r" b="b"/>
                  <a:pathLst>
                    <a:path w="51" h="28">
                      <a:moveTo>
                        <a:pt x="50" y="21"/>
                      </a:moveTo>
                      <a:cubicBezTo>
                        <a:pt x="51" y="19"/>
                        <a:pt x="12" y="0"/>
                        <a:pt x="10" y="3"/>
                      </a:cubicBezTo>
                      <a:cubicBezTo>
                        <a:pt x="10" y="3"/>
                        <a:pt x="9" y="4"/>
                        <a:pt x="9" y="4"/>
                      </a:cubicBezTo>
                      <a:cubicBezTo>
                        <a:pt x="9" y="4"/>
                        <a:pt x="9" y="4"/>
                        <a:pt x="9" y="4"/>
                      </a:cubicBezTo>
                      <a:cubicBezTo>
                        <a:pt x="9" y="3"/>
                        <a:pt x="9" y="3"/>
                        <a:pt x="9" y="3"/>
                      </a:cubicBezTo>
                      <a:cubicBezTo>
                        <a:pt x="8" y="3"/>
                        <a:pt x="8" y="3"/>
                        <a:pt x="8" y="3"/>
                      </a:cubicBezTo>
                      <a:cubicBezTo>
                        <a:pt x="8" y="2"/>
                        <a:pt x="9" y="2"/>
                        <a:pt x="8" y="2"/>
                      </a:cubicBezTo>
                      <a:cubicBezTo>
                        <a:pt x="8" y="2"/>
                        <a:pt x="8" y="2"/>
                        <a:pt x="7" y="2"/>
                      </a:cubicBezTo>
                      <a:cubicBezTo>
                        <a:pt x="7" y="3"/>
                        <a:pt x="3" y="0"/>
                        <a:pt x="0" y="8"/>
                      </a:cubicBezTo>
                      <a:cubicBezTo>
                        <a:pt x="2" y="17"/>
                        <a:pt x="3" y="13"/>
                        <a:pt x="3" y="14"/>
                      </a:cubicBezTo>
                      <a:cubicBezTo>
                        <a:pt x="5" y="16"/>
                        <a:pt x="5" y="16"/>
                        <a:pt x="5" y="16"/>
                      </a:cubicBezTo>
                      <a:cubicBezTo>
                        <a:pt x="8" y="20"/>
                        <a:pt x="46" y="28"/>
                        <a:pt x="47" y="27"/>
                      </a:cubicBezTo>
                      <a:cubicBezTo>
                        <a:pt x="50" y="24"/>
                        <a:pt x="51" y="22"/>
                        <a:pt x="50" y="21"/>
                      </a:cubicBezTo>
                      <a:close/>
                      <a:moveTo>
                        <a:pt x="6" y="11"/>
                      </a:moveTo>
                      <a:cubicBezTo>
                        <a:pt x="6" y="10"/>
                        <a:pt x="6" y="10"/>
                        <a:pt x="6" y="10"/>
                      </a:cubicBezTo>
                      <a:cubicBezTo>
                        <a:pt x="7" y="9"/>
                        <a:pt x="7" y="9"/>
                        <a:pt x="7" y="9"/>
                      </a:cubicBezTo>
                      <a:cubicBezTo>
                        <a:pt x="8" y="7"/>
                        <a:pt x="8" y="7"/>
                        <a:pt x="8" y="7"/>
                      </a:cubicBezTo>
                      <a:cubicBezTo>
                        <a:pt x="8" y="7"/>
                        <a:pt x="8" y="6"/>
                        <a:pt x="8" y="6"/>
                      </a:cubicBezTo>
                      <a:cubicBezTo>
                        <a:pt x="9" y="6"/>
                        <a:pt x="9" y="7"/>
                        <a:pt x="9" y="7"/>
                      </a:cubicBezTo>
                      <a:cubicBezTo>
                        <a:pt x="4" y="16"/>
                        <a:pt x="7" y="9"/>
                        <a:pt x="6" y="11"/>
                      </a:cubicBezTo>
                      <a:close/>
                    </a:path>
                  </a:pathLst>
                </a:custGeom>
                <a:gr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31" name="Title 2"/>
          <p:cNvSpPr txBox="1">
            <a:spLocks/>
          </p:cNvSpPr>
          <p:nvPr/>
        </p:nvSpPr>
        <p:spPr>
          <a:xfrm>
            <a:off x="2833044" y="2956417"/>
            <a:ext cx="6183537" cy="1362075"/>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dirty="0" smtClean="0"/>
              <a:t>Example: </a:t>
            </a:r>
            <a:br>
              <a:rPr lang="en-US" dirty="0" smtClean="0"/>
            </a:br>
            <a:r>
              <a:rPr lang="en-US" dirty="0" smtClean="0"/>
              <a:t>Throughput Forecasting Tool </a:t>
            </a:r>
            <a:br>
              <a:rPr lang="en-US" dirty="0" smtClean="0"/>
            </a:br>
            <a:r>
              <a:rPr lang="en-US" dirty="0" smtClean="0"/>
              <a:t>(OK, its just a spreadsheet)</a:t>
            </a:r>
            <a:endParaRPr lang="en-US" dirty="0"/>
          </a:p>
        </p:txBody>
      </p:sp>
    </p:spTree>
    <p:extLst>
      <p:ext uri="{BB962C8B-B14F-4D97-AF65-F5344CB8AC3E}">
        <p14:creationId xmlns:p14="http://schemas.microsoft.com/office/powerpoint/2010/main" val="3743186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31</a:t>
            </a:fld>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76200"/>
            <a:ext cx="11701933" cy="6019800"/>
          </a:xfrm>
          <a:prstGeom prst="rect">
            <a:avLst/>
          </a:prstGeom>
        </p:spPr>
      </p:pic>
    </p:spTree>
    <p:extLst>
      <p:ext uri="{BB962C8B-B14F-4D97-AF65-F5344CB8AC3E}">
        <p14:creationId xmlns:p14="http://schemas.microsoft.com/office/powerpoint/2010/main" val="1301499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32</a:t>
            </a:fld>
            <a:endParaRPr lang="en-US" dirty="0"/>
          </a:p>
        </p:txBody>
      </p:sp>
      <p:pic>
        <p:nvPicPr>
          <p:cNvPr id="4" name="Picture 3"/>
          <p:cNvPicPr>
            <a:picLocks noChangeAspect="1"/>
          </p:cNvPicPr>
          <p:nvPr/>
        </p:nvPicPr>
        <p:blipFill>
          <a:blip r:embed="rId2"/>
          <a:stretch>
            <a:fillRect/>
          </a:stretch>
        </p:blipFill>
        <p:spPr>
          <a:xfrm>
            <a:off x="304799" y="0"/>
            <a:ext cx="8551333" cy="5715000"/>
          </a:xfrm>
          <a:prstGeom prst="rect">
            <a:avLst/>
          </a:prstGeom>
        </p:spPr>
      </p:pic>
    </p:spTree>
    <p:extLst>
      <p:ext uri="{BB962C8B-B14F-4D97-AF65-F5344CB8AC3E}">
        <p14:creationId xmlns:p14="http://schemas.microsoft.com/office/powerpoint/2010/main" val="9791157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33</a:t>
            </a:fld>
            <a:endParaRPr lang="en-US" dirty="0"/>
          </a:p>
        </p:txBody>
      </p:sp>
      <p:pic>
        <p:nvPicPr>
          <p:cNvPr id="4" name="Picture 3"/>
          <p:cNvPicPr>
            <a:picLocks noChangeAspect="1"/>
          </p:cNvPicPr>
          <p:nvPr/>
        </p:nvPicPr>
        <p:blipFill>
          <a:blip r:embed="rId2"/>
          <a:stretch>
            <a:fillRect/>
          </a:stretch>
        </p:blipFill>
        <p:spPr>
          <a:xfrm>
            <a:off x="247650" y="76200"/>
            <a:ext cx="9048750" cy="6429375"/>
          </a:xfrm>
          <a:prstGeom prst="rect">
            <a:avLst/>
          </a:prstGeom>
        </p:spPr>
      </p:pic>
    </p:spTree>
    <p:extLst>
      <p:ext uri="{BB962C8B-B14F-4D97-AF65-F5344CB8AC3E}">
        <p14:creationId xmlns:p14="http://schemas.microsoft.com/office/powerpoint/2010/main" val="22991397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Dependency impact</a:t>
            </a:r>
            <a:endParaRPr lang="en-US" dirty="0"/>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@t_magennis</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34</a:t>
            </a:fld>
            <a:endParaRPr lang="en-US" dirty="0"/>
          </a:p>
        </p:txBody>
      </p:sp>
    </p:spTree>
    <p:extLst>
      <p:ext uri="{BB962C8B-B14F-4D97-AF65-F5344CB8AC3E}">
        <p14:creationId xmlns:p14="http://schemas.microsoft.com/office/powerpoint/2010/main" val="25171983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E5861-E65C-4BE8-8BCB-9B255B5A3C3D}" type="slidenum">
              <a:rPr lang="en-US" smtClean="0"/>
              <a:t>35</a:t>
            </a:fld>
            <a:endParaRPr lang="en-US" dirty="0"/>
          </a:p>
        </p:txBody>
      </p:sp>
      <p:sp>
        <p:nvSpPr>
          <p:cNvPr id="5" name="TextBox 4"/>
          <p:cNvSpPr txBox="1"/>
          <p:nvPr/>
        </p:nvSpPr>
        <p:spPr>
          <a:xfrm>
            <a:off x="2971800" y="1723769"/>
            <a:ext cx="4733409" cy="1754326"/>
          </a:xfrm>
          <a:prstGeom prst="rect">
            <a:avLst/>
          </a:prstGeom>
          <a:noFill/>
        </p:spPr>
        <p:txBody>
          <a:bodyPr wrap="square" rtlCol="0">
            <a:spAutoFit/>
          </a:bodyPr>
          <a:lstStyle/>
          <a:p>
            <a:pPr algn="ctr"/>
            <a:r>
              <a:rPr lang="en-US" sz="3600" b="1" dirty="0" smtClean="0"/>
              <a:t>What are the odds of a flawless sequential process?</a:t>
            </a:r>
            <a:endParaRPr lang="en-US" sz="3600" b="1" dirty="0"/>
          </a:p>
        </p:txBody>
      </p:sp>
      <p:grpSp>
        <p:nvGrpSpPr>
          <p:cNvPr id="6" name="Grupa 113"/>
          <p:cNvGrpSpPr/>
          <p:nvPr/>
        </p:nvGrpSpPr>
        <p:grpSpPr>
          <a:xfrm flipH="1">
            <a:off x="853228" y="3518795"/>
            <a:ext cx="1508972" cy="2069778"/>
            <a:chOff x="6565900" y="3441700"/>
            <a:chExt cx="828675" cy="1136650"/>
          </a:xfrm>
        </p:grpSpPr>
        <p:sp>
          <p:nvSpPr>
            <p:cNvPr id="7" name="Freeform 20"/>
            <p:cNvSpPr>
              <a:spLocks noEditPoints="1"/>
            </p:cNvSpPr>
            <p:nvPr/>
          </p:nvSpPr>
          <p:spPr bwMode="auto">
            <a:xfrm>
              <a:off x="6908800" y="3468688"/>
              <a:ext cx="236537" cy="227012"/>
            </a:xfrm>
            <a:custGeom>
              <a:avLst/>
              <a:gdLst/>
              <a:ahLst/>
              <a:cxnLst>
                <a:cxn ang="0">
                  <a:pos x="65" y="89"/>
                </a:cxn>
                <a:cxn ang="0">
                  <a:pos x="54" y="91"/>
                </a:cxn>
                <a:cxn ang="0">
                  <a:pos x="49" y="87"/>
                </a:cxn>
                <a:cxn ang="0">
                  <a:pos x="56" y="66"/>
                </a:cxn>
                <a:cxn ang="0">
                  <a:pos x="30" y="77"/>
                </a:cxn>
                <a:cxn ang="0">
                  <a:pos x="24" y="73"/>
                </a:cxn>
                <a:cxn ang="0">
                  <a:pos x="35" y="49"/>
                </a:cxn>
                <a:cxn ang="0">
                  <a:pos x="9" y="61"/>
                </a:cxn>
                <a:cxn ang="0">
                  <a:pos x="3" y="56"/>
                </a:cxn>
                <a:cxn ang="0">
                  <a:pos x="16" y="27"/>
                </a:cxn>
                <a:cxn ang="0">
                  <a:pos x="12" y="24"/>
                </a:cxn>
                <a:cxn ang="0">
                  <a:pos x="15" y="12"/>
                </a:cxn>
                <a:cxn ang="0">
                  <a:pos x="17" y="11"/>
                </a:cxn>
                <a:cxn ang="0">
                  <a:pos x="23" y="7"/>
                </a:cxn>
                <a:cxn ang="0">
                  <a:pos x="39" y="1"/>
                </a:cxn>
                <a:cxn ang="0">
                  <a:pos x="45" y="5"/>
                </a:cxn>
                <a:cxn ang="0">
                  <a:pos x="38" y="26"/>
                </a:cxn>
                <a:cxn ang="0">
                  <a:pos x="68" y="11"/>
                </a:cxn>
                <a:cxn ang="0">
                  <a:pos x="74" y="16"/>
                </a:cxn>
                <a:cxn ang="0">
                  <a:pos x="64" y="39"/>
                </a:cxn>
                <a:cxn ang="0">
                  <a:pos x="82" y="32"/>
                </a:cxn>
                <a:cxn ang="0">
                  <a:pos x="88" y="36"/>
                </a:cxn>
                <a:cxn ang="0">
                  <a:pos x="81" y="58"/>
                </a:cxn>
                <a:cxn ang="0">
                  <a:pos x="86" y="58"/>
                </a:cxn>
                <a:cxn ang="0">
                  <a:pos x="92" y="62"/>
                </a:cxn>
                <a:cxn ang="0">
                  <a:pos x="89" y="74"/>
                </a:cxn>
                <a:cxn ang="0">
                  <a:pos x="87" y="75"/>
                </a:cxn>
                <a:cxn ang="0">
                  <a:pos x="75" y="82"/>
                </a:cxn>
                <a:cxn ang="0">
                  <a:pos x="65" y="89"/>
                </a:cxn>
                <a:cxn ang="0">
                  <a:pos x="77" y="71"/>
                </a:cxn>
                <a:cxn ang="0">
                  <a:pos x="80" y="74"/>
                </a:cxn>
                <a:cxn ang="0">
                  <a:pos x="77" y="71"/>
                </a:cxn>
              </a:cxnLst>
              <a:rect l="0" t="0" r="r" b="b"/>
              <a:pathLst>
                <a:path w="95" h="92">
                  <a:moveTo>
                    <a:pt x="65" y="89"/>
                  </a:moveTo>
                  <a:cubicBezTo>
                    <a:pt x="59" y="92"/>
                    <a:pt x="57" y="92"/>
                    <a:pt x="54" y="91"/>
                  </a:cubicBezTo>
                  <a:cubicBezTo>
                    <a:pt x="52" y="91"/>
                    <a:pt x="50" y="89"/>
                    <a:pt x="49" y="87"/>
                  </a:cubicBezTo>
                  <a:cubicBezTo>
                    <a:pt x="46" y="83"/>
                    <a:pt x="46" y="82"/>
                    <a:pt x="56" y="66"/>
                  </a:cubicBezTo>
                  <a:cubicBezTo>
                    <a:pt x="37" y="77"/>
                    <a:pt x="35" y="78"/>
                    <a:pt x="30" y="77"/>
                  </a:cubicBezTo>
                  <a:cubicBezTo>
                    <a:pt x="28" y="77"/>
                    <a:pt x="26" y="75"/>
                    <a:pt x="24" y="73"/>
                  </a:cubicBezTo>
                  <a:cubicBezTo>
                    <a:pt x="22" y="68"/>
                    <a:pt x="21" y="67"/>
                    <a:pt x="35" y="49"/>
                  </a:cubicBezTo>
                  <a:cubicBezTo>
                    <a:pt x="14" y="61"/>
                    <a:pt x="13" y="62"/>
                    <a:pt x="9" y="61"/>
                  </a:cubicBezTo>
                  <a:cubicBezTo>
                    <a:pt x="7" y="60"/>
                    <a:pt x="5" y="58"/>
                    <a:pt x="3" y="56"/>
                  </a:cubicBezTo>
                  <a:cubicBezTo>
                    <a:pt x="1" y="51"/>
                    <a:pt x="0" y="51"/>
                    <a:pt x="16" y="27"/>
                  </a:cubicBezTo>
                  <a:cubicBezTo>
                    <a:pt x="14" y="27"/>
                    <a:pt x="13" y="25"/>
                    <a:pt x="12" y="24"/>
                  </a:cubicBezTo>
                  <a:cubicBezTo>
                    <a:pt x="10" y="20"/>
                    <a:pt x="11" y="14"/>
                    <a:pt x="15" y="12"/>
                  </a:cubicBezTo>
                  <a:cubicBezTo>
                    <a:pt x="16" y="11"/>
                    <a:pt x="17" y="11"/>
                    <a:pt x="17" y="11"/>
                  </a:cubicBezTo>
                  <a:cubicBezTo>
                    <a:pt x="19" y="10"/>
                    <a:pt x="21" y="8"/>
                    <a:pt x="23" y="7"/>
                  </a:cubicBezTo>
                  <a:cubicBezTo>
                    <a:pt x="32" y="1"/>
                    <a:pt x="35" y="0"/>
                    <a:pt x="39" y="1"/>
                  </a:cubicBezTo>
                  <a:cubicBezTo>
                    <a:pt x="41" y="1"/>
                    <a:pt x="44" y="3"/>
                    <a:pt x="45" y="5"/>
                  </a:cubicBezTo>
                  <a:cubicBezTo>
                    <a:pt x="47" y="10"/>
                    <a:pt x="48" y="10"/>
                    <a:pt x="38" y="26"/>
                  </a:cubicBezTo>
                  <a:cubicBezTo>
                    <a:pt x="63" y="11"/>
                    <a:pt x="64" y="10"/>
                    <a:pt x="68" y="11"/>
                  </a:cubicBezTo>
                  <a:cubicBezTo>
                    <a:pt x="71" y="12"/>
                    <a:pt x="73" y="14"/>
                    <a:pt x="74" y="16"/>
                  </a:cubicBezTo>
                  <a:cubicBezTo>
                    <a:pt x="77" y="20"/>
                    <a:pt x="77" y="21"/>
                    <a:pt x="64" y="39"/>
                  </a:cubicBezTo>
                  <a:cubicBezTo>
                    <a:pt x="77" y="31"/>
                    <a:pt x="79" y="31"/>
                    <a:pt x="82" y="32"/>
                  </a:cubicBezTo>
                  <a:cubicBezTo>
                    <a:pt x="85" y="33"/>
                    <a:pt x="87" y="34"/>
                    <a:pt x="88" y="36"/>
                  </a:cubicBezTo>
                  <a:cubicBezTo>
                    <a:pt x="91" y="41"/>
                    <a:pt x="91" y="41"/>
                    <a:pt x="81" y="58"/>
                  </a:cubicBezTo>
                  <a:cubicBezTo>
                    <a:pt x="83" y="57"/>
                    <a:pt x="85" y="57"/>
                    <a:pt x="86" y="58"/>
                  </a:cubicBezTo>
                  <a:cubicBezTo>
                    <a:pt x="89" y="58"/>
                    <a:pt x="91" y="60"/>
                    <a:pt x="92" y="62"/>
                  </a:cubicBezTo>
                  <a:cubicBezTo>
                    <a:pt x="95" y="66"/>
                    <a:pt x="93" y="72"/>
                    <a:pt x="89" y="74"/>
                  </a:cubicBezTo>
                  <a:cubicBezTo>
                    <a:pt x="88" y="75"/>
                    <a:pt x="87" y="75"/>
                    <a:pt x="87" y="75"/>
                  </a:cubicBezTo>
                  <a:cubicBezTo>
                    <a:pt x="84" y="76"/>
                    <a:pt x="79" y="80"/>
                    <a:pt x="75" y="82"/>
                  </a:cubicBezTo>
                  <a:cubicBezTo>
                    <a:pt x="71" y="85"/>
                    <a:pt x="67" y="87"/>
                    <a:pt x="65" y="89"/>
                  </a:cubicBezTo>
                  <a:close/>
                  <a:moveTo>
                    <a:pt x="77" y="71"/>
                  </a:moveTo>
                  <a:cubicBezTo>
                    <a:pt x="77" y="73"/>
                    <a:pt x="79" y="74"/>
                    <a:pt x="80" y="74"/>
                  </a:cubicBezTo>
                  <a:cubicBezTo>
                    <a:pt x="79" y="74"/>
                    <a:pt x="77" y="73"/>
                    <a:pt x="77" y="71"/>
                  </a:cubicBezTo>
                  <a:close/>
                </a:path>
              </a:pathLst>
            </a:custGeom>
            <a:solidFill>
              <a:srgbClr val="FFAA1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1"/>
            <p:cNvSpPr>
              <a:spLocks noEditPoints="1"/>
            </p:cNvSpPr>
            <p:nvPr/>
          </p:nvSpPr>
          <p:spPr bwMode="auto">
            <a:xfrm>
              <a:off x="6565900" y="3441700"/>
              <a:ext cx="828675" cy="1136650"/>
            </a:xfrm>
            <a:custGeom>
              <a:avLst/>
              <a:gdLst/>
              <a:ahLst/>
              <a:cxnLst>
                <a:cxn ang="0">
                  <a:pos x="143" y="37"/>
                </a:cxn>
                <a:cxn ang="0">
                  <a:pos x="150" y="71"/>
                </a:cxn>
                <a:cxn ang="0">
                  <a:pos x="202" y="30"/>
                </a:cxn>
                <a:cxn ang="0">
                  <a:pos x="162" y="13"/>
                </a:cxn>
                <a:cxn ang="0">
                  <a:pos x="241" y="52"/>
                </a:cxn>
                <a:cxn ang="0">
                  <a:pos x="140" y="79"/>
                </a:cxn>
                <a:cxn ang="0">
                  <a:pos x="182" y="131"/>
                </a:cxn>
                <a:cxn ang="0">
                  <a:pos x="198" y="244"/>
                </a:cxn>
                <a:cxn ang="0">
                  <a:pos x="326" y="28"/>
                </a:cxn>
                <a:cxn ang="0">
                  <a:pos x="310" y="27"/>
                </a:cxn>
                <a:cxn ang="0">
                  <a:pos x="298" y="36"/>
                </a:cxn>
                <a:cxn ang="0">
                  <a:pos x="246" y="144"/>
                </a:cxn>
                <a:cxn ang="0">
                  <a:pos x="226" y="174"/>
                </a:cxn>
                <a:cxn ang="0">
                  <a:pos x="291" y="97"/>
                </a:cxn>
                <a:cxn ang="0">
                  <a:pos x="310" y="38"/>
                </a:cxn>
                <a:cxn ang="0">
                  <a:pos x="326" y="36"/>
                </a:cxn>
                <a:cxn ang="0">
                  <a:pos x="158" y="157"/>
                </a:cxn>
                <a:cxn ang="0">
                  <a:pos x="126" y="167"/>
                </a:cxn>
                <a:cxn ang="0">
                  <a:pos x="30" y="157"/>
                </a:cxn>
                <a:cxn ang="0">
                  <a:pos x="27" y="156"/>
                </a:cxn>
                <a:cxn ang="0">
                  <a:pos x="27" y="156"/>
                </a:cxn>
                <a:cxn ang="0">
                  <a:pos x="20" y="156"/>
                </a:cxn>
                <a:cxn ang="0">
                  <a:pos x="19" y="156"/>
                </a:cxn>
                <a:cxn ang="0">
                  <a:pos x="9" y="163"/>
                </a:cxn>
                <a:cxn ang="0">
                  <a:pos x="7" y="176"/>
                </a:cxn>
                <a:cxn ang="0">
                  <a:pos x="20" y="169"/>
                </a:cxn>
                <a:cxn ang="0">
                  <a:pos x="24" y="168"/>
                </a:cxn>
                <a:cxn ang="0">
                  <a:pos x="137" y="184"/>
                </a:cxn>
                <a:cxn ang="0">
                  <a:pos x="172" y="271"/>
                </a:cxn>
                <a:cxn ang="0">
                  <a:pos x="154" y="388"/>
                </a:cxn>
                <a:cxn ang="0">
                  <a:pos x="157" y="434"/>
                </a:cxn>
                <a:cxn ang="0">
                  <a:pos x="117" y="439"/>
                </a:cxn>
                <a:cxn ang="0">
                  <a:pos x="149" y="447"/>
                </a:cxn>
                <a:cxn ang="0">
                  <a:pos x="164" y="448"/>
                </a:cxn>
                <a:cxn ang="0">
                  <a:pos x="171" y="443"/>
                </a:cxn>
                <a:cxn ang="0">
                  <a:pos x="171" y="442"/>
                </a:cxn>
                <a:cxn ang="0">
                  <a:pos x="171" y="439"/>
                </a:cxn>
                <a:cxn ang="0">
                  <a:pos x="172" y="425"/>
                </a:cxn>
                <a:cxn ang="0">
                  <a:pos x="175" y="313"/>
                </a:cxn>
                <a:cxn ang="0">
                  <a:pos x="172" y="271"/>
                </a:cxn>
                <a:cxn ang="0">
                  <a:pos x="244" y="441"/>
                </a:cxn>
                <a:cxn ang="0">
                  <a:pos x="243" y="438"/>
                </a:cxn>
                <a:cxn ang="0">
                  <a:pos x="247" y="385"/>
                </a:cxn>
                <a:cxn ang="0">
                  <a:pos x="229" y="277"/>
                </a:cxn>
                <a:cxn ang="0">
                  <a:pos x="228" y="319"/>
                </a:cxn>
                <a:cxn ang="0">
                  <a:pos x="229" y="421"/>
                </a:cxn>
                <a:cxn ang="0">
                  <a:pos x="229" y="445"/>
                </a:cxn>
                <a:cxn ang="0">
                  <a:pos x="230" y="447"/>
                </a:cxn>
                <a:cxn ang="0">
                  <a:pos x="237" y="454"/>
                </a:cxn>
                <a:cxn ang="0">
                  <a:pos x="238" y="454"/>
                </a:cxn>
                <a:cxn ang="0">
                  <a:pos x="243" y="454"/>
                </a:cxn>
                <a:cxn ang="0">
                  <a:pos x="275" y="443"/>
                </a:cxn>
              </a:cxnLst>
              <a:rect l="0" t="0" r="r" b="b"/>
              <a:pathLst>
                <a:path w="335" h="460">
                  <a:moveTo>
                    <a:pt x="140" y="79"/>
                  </a:moveTo>
                  <a:cubicBezTo>
                    <a:pt x="124" y="56"/>
                    <a:pt x="142" y="36"/>
                    <a:pt x="143" y="37"/>
                  </a:cubicBezTo>
                  <a:cubicBezTo>
                    <a:pt x="152" y="34"/>
                    <a:pt x="157" y="35"/>
                    <a:pt x="149" y="42"/>
                  </a:cubicBezTo>
                  <a:cubicBezTo>
                    <a:pt x="150" y="42"/>
                    <a:pt x="138" y="55"/>
                    <a:pt x="150" y="71"/>
                  </a:cubicBezTo>
                  <a:cubicBezTo>
                    <a:pt x="160" y="86"/>
                    <a:pt x="194" y="100"/>
                    <a:pt x="213" y="84"/>
                  </a:cubicBezTo>
                  <a:cubicBezTo>
                    <a:pt x="235" y="67"/>
                    <a:pt x="219" y="38"/>
                    <a:pt x="202" y="30"/>
                  </a:cubicBezTo>
                  <a:cubicBezTo>
                    <a:pt x="184" y="22"/>
                    <a:pt x="172" y="29"/>
                    <a:pt x="170" y="28"/>
                  </a:cubicBezTo>
                  <a:cubicBezTo>
                    <a:pt x="163" y="27"/>
                    <a:pt x="142" y="28"/>
                    <a:pt x="162" y="13"/>
                  </a:cubicBezTo>
                  <a:cubicBezTo>
                    <a:pt x="166" y="9"/>
                    <a:pt x="191" y="0"/>
                    <a:pt x="215" y="16"/>
                  </a:cubicBezTo>
                  <a:cubicBezTo>
                    <a:pt x="226" y="23"/>
                    <a:pt x="238" y="35"/>
                    <a:pt x="241" y="52"/>
                  </a:cubicBezTo>
                  <a:cubicBezTo>
                    <a:pt x="245" y="70"/>
                    <a:pt x="236" y="89"/>
                    <a:pt x="221" y="99"/>
                  </a:cubicBezTo>
                  <a:cubicBezTo>
                    <a:pt x="189" y="118"/>
                    <a:pt x="154" y="99"/>
                    <a:pt x="140" y="79"/>
                  </a:cubicBezTo>
                  <a:close/>
                  <a:moveTo>
                    <a:pt x="190" y="131"/>
                  </a:moveTo>
                  <a:cubicBezTo>
                    <a:pt x="190" y="125"/>
                    <a:pt x="187" y="128"/>
                    <a:pt x="182" y="131"/>
                  </a:cubicBezTo>
                  <a:cubicBezTo>
                    <a:pt x="176" y="134"/>
                    <a:pt x="180" y="235"/>
                    <a:pt x="181" y="244"/>
                  </a:cubicBezTo>
                  <a:cubicBezTo>
                    <a:pt x="183" y="254"/>
                    <a:pt x="193" y="248"/>
                    <a:pt x="198" y="244"/>
                  </a:cubicBezTo>
                  <a:cubicBezTo>
                    <a:pt x="204" y="239"/>
                    <a:pt x="189" y="131"/>
                    <a:pt x="190" y="131"/>
                  </a:cubicBezTo>
                  <a:close/>
                  <a:moveTo>
                    <a:pt x="326" y="28"/>
                  </a:moveTo>
                  <a:cubicBezTo>
                    <a:pt x="326" y="28"/>
                    <a:pt x="324" y="27"/>
                    <a:pt x="319" y="27"/>
                  </a:cubicBezTo>
                  <a:cubicBezTo>
                    <a:pt x="316" y="27"/>
                    <a:pt x="313" y="27"/>
                    <a:pt x="310" y="27"/>
                  </a:cubicBezTo>
                  <a:cubicBezTo>
                    <a:pt x="307" y="28"/>
                    <a:pt x="310" y="23"/>
                    <a:pt x="301" y="30"/>
                  </a:cubicBezTo>
                  <a:cubicBezTo>
                    <a:pt x="300" y="32"/>
                    <a:pt x="299" y="34"/>
                    <a:pt x="298" y="36"/>
                  </a:cubicBezTo>
                  <a:cubicBezTo>
                    <a:pt x="290" y="51"/>
                    <a:pt x="283" y="73"/>
                    <a:pt x="275" y="93"/>
                  </a:cubicBezTo>
                  <a:cubicBezTo>
                    <a:pt x="266" y="114"/>
                    <a:pt x="256" y="133"/>
                    <a:pt x="246" y="144"/>
                  </a:cubicBezTo>
                  <a:cubicBezTo>
                    <a:pt x="235" y="155"/>
                    <a:pt x="226" y="156"/>
                    <a:pt x="225" y="157"/>
                  </a:cubicBezTo>
                  <a:cubicBezTo>
                    <a:pt x="221" y="162"/>
                    <a:pt x="207" y="173"/>
                    <a:pt x="226" y="174"/>
                  </a:cubicBezTo>
                  <a:cubicBezTo>
                    <a:pt x="231" y="175"/>
                    <a:pt x="249" y="171"/>
                    <a:pt x="262" y="155"/>
                  </a:cubicBezTo>
                  <a:cubicBezTo>
                    <a:pt x="275" y="140"/>
                    <a:pt x="284" y="118"/>
                    <a:pt x="291" y="97"/>
                  </a:cubicBezTo>
                  <a:cubicBezTo>
                    <a:pt x="298" y="77"/>
                    <a:pt x="303" y="56"/>
                    <a:pt x="309" y="42"/>
                  </a:cubicBezTo>
                  <a:cubicBezTo>
                    <a:pt x="309" y="40"/>
                    <a:pt x="310" y="39"/>
                    <a:pt x="310" y="38"/>
                  </a:cubicBezTo>
                  <a:cubicBezTo>
                    <a:pt x="313" y="38"/>
                    <a:pt x="316" y="38"/>
                    <a:pt x="318" y="37"/>
                  </a:cubicBezTo>
                  <a:cubicBezTo>
                    <a:pt x="323" y="37"/>
                    <a:pt x="326" y="36"/>
                    <a:pt x="326" y="36"/>
                  </a:cubicBezTo>
                  <a:cubicBezTo>
                    <a:pt x="332" y="31"/>
                    <a:pt x="335" y="28"/>
                    <a:pt x="326" y="28"/>
                  </a:cubicBezTo>
                  <a:close/>
                  <a:moveTo>
                    <a:pt x="158" y="157"/>
                  </a:moveTo>
                  <a:cubicBezTo>
                    <a:pt x="154" y="148"/>
                    <a:pt x="145" y="143"/>
                    <a:pt x="141" y="153"/>
                  </a:cubicBezTo>
                  <a:cubicBezTo>
                    <a:pt x="140" y="155"/>
                    <a:pt x="138" y="163"/>
                    <a:pt x="126" y="167"/>
                  </a:cubicBezTo>
                  <a:cubicBezTo>
                    <a:pt x="115" y="172"/>
                    <a:pt x="96" y="172"/>
                    <a:pt x="78" y="169"/>
                  </a:cubicBezTo>
                  <a:cubicBezTo>
                    <a:pt x="60" y="167"/>
                    <a:pt x="43" y="162"/>
                    <a:pt x="30" y="157"/>
                  </a:cubicBezTo>
                  <a:cubicBezTo>
                    <a:pt x="28" y="156"/>
                    <a:pt x="28" y="156"/>
                    <a:pt x="28" y="156"/>
                  </a:cubicBezTo>
                  <a:cubicBezTo>
                    <a:pt x="27" y="156"/>
                    <a:pt x="27" y="156"/>
                    <a:pt x="27" y="156"/>
                  </a:cubicBezTo>
                  <a:cubicBezTo>
                    <a:pt x="27" y="156"/>
                    <a:pt x="27" y="156"/>
                    <a:pt x="27" y="156"/>
                  </a:cubicBezTo>
                  <a:cubicBezTo>
                    <a:pt x="27" y="156"/>
                    <a:pt x="27" y="156"/>
                    <a:pt x="27" y="156"/>
                  </a:cubicBezTo>
                  <a:cubicBezTo>
                    <a:pt x="13" y="156"/>
                    <a:pt x="23" y="156"/>
                    <a:pt x="20" y="156"/>
                  </a:cubicBezTo>
                  <a:cubicBezTo>
                    <a:pt x="20" y="156"/>
                    <a:pt x="20" y="156"/>
                    <a:pt x="20" y="156"/>
                  </a:cubicBezTo>
                  <a:cubicBezTo>
                    <a:pt x="19" y="156"/>
                    <a:pt x="19" y="156"/>
                    <a:pt x="19" y="156"/>
                  </a:cubicBezTo>
                  <a:cubicBezTo>
                    <a:pt x="19" y="156"/>
                    <a:pt x="19" y="156"/>
                    <a:pt x="19" y="156"/>
                  </a:cubicBezTo>
                  <a:cubicBezTo>
                    <a:pt x="15" y="159"/>
                    <a:pt x="15" y="159"/>
                    <a:pt x="15" y="159"/>
                  </a:cubicBezTo>
                  <a:cubicBezTo>
                    <a:pt x="13" y="160"/>
                    <a:pt x="10" y="162"/>
                    <a:pt x="9" y="163"/>
                  </a:cubicBezTo>
                  <a:cubicBezTo>
                    <a:pt x="5" y="166"/>
                    <a:pt x="3" y="168"/>
                    <a:pt x="3" y="168"/>
                  </a:cubicBezTo>
                  <a:cubicBezTo>
                    <a:pt x="1" y="175"/>
                    <a:pt x="0" y="180"/>
                    <a:pt x="7" y="176"/>
                  </a:cubicBezTo>
                  <a:cubicBezTo>
                    <a:pt x="7" y="176"/>
                    <a:pt x="9" y="174"/>
                    <a:pt x="13" y="173"/>
                  </a:cubicBezTo>
                  <a:cubicBezTo>
                    <a:pt x="15" y="172"/>
                    <a:pt x="17" y="170"/>
                    <a:pt x="20" y="169"/>
                  </a:cubicBezTo>
                  <a:cubicBezTo>
                    <a:pt x="23" y="167"/>
                    <a:pt x="23" y="167"/>
                    <a:pt x="23" y="167"/>
                  </a:cubicBezTo>
                  <a:cubicBezTo>
                    <a:pt x="24" y="168"/>
                    <a:pt x="24" y="168"/>
                    <a:pt x="24" y="168"/>
                  </a:cubicBezTo>
                  <a:cubicBezTo>
                    <a:pt x="38" y="175"/>
                    <a:pt x="57" y="182"/>
                    <a:pt x="77" y="186"/>
                  </a:cubicBezTo>
                  <a:cubicBezTo>
                    <a:pt x="97" y="190"/>
                    <a:pt x="119" y="191"/>
                    <a:pt x="137" y="184"/>
                  </a:cubicBezTo>
                  <a:cubicBezTo>
                    <a:pt x="155" y="176"/>
                    <a:pt x="159" y="158"/>
                    <a:pt x="158" y="157"/>
                  </a:cubicBezTo>
                  <a:close/>
                  <a:moveTo>
                    <a:pt x="172" y="271"/>
                  </a:moveTo>
                  <a:cubicBezTo>
                    <a:pt x="168" y="275"/>
                    <a:pt x="158" y="291"/>
                    <a:pt x="155" y="313"/>
                  </a:cubicBezTo>
                  <a:cubicBezTo>
                    <a:pt x="152" y="335"/>
                    <a:pt x="152" y="362"/>
                    <a:pt x="154" y="388"/>
                  </a:cubicBezTo>
                  <a:cubicBezTo>
                    <a:pt x="155" y="401"/>
                    <a:pt x="156" y="413"/>
                    <a:pt x="157" y="425"/>
                  </a:cubicBezTo>
                  <a:cubicBezTo>
                    <a:pt x="157" y="428"/>
                    <a:pt x="157" y="431"/>
                    <a:pt x="157" y="434"/>
                  </a:cubicBezTo>
                  <a:cubicBezTo>
                    <a:pt x="154" y="434"/>
                    <a:pt x="152" y="434"/>
                    <a:pt x="149" y="434"/>
                  </a:cubicBezTo>
                  <a:cubicBezTo>
                    <a:pt x="129" y="438"/>
                    <a:pt x="118" y="439"/>
                    <a:pt x="117" y="439"/>
                  </a:cubicBezTo>
                  <a:cubicBezTo>
                    <a:pt x="111" y="443"/>
                    <a:pt x="104" y="445"/>
                    <a:pt x="116" y="448"/>
                  </a:cubicBezTo>
                  <a:cubicBezTo>
                    <a:pt x="115" y="448"/>
                    <a:pt x="130" y="449"/>
                    <a:pt x="149" y="447"/>
                  </a:cubicBezTo>
                  <a:cubicBezTo>
                    <a:pt x="154" y="447"/>
                    <a:pt x="159" y="447"/>
                    <a:pt x="163" y="448"/>
                  </a:cubicBezTo>
                  <a:cubicBezTo>
                    <a:pt x="164" y="448"/>
                    <a:pt x="164" y="448"/>
                    <a:pt x="164" y="448"/>
                  </a:cubicBezTo>
                  <a:cubicBezTo>
                    <a:pt x="162" y="449"/>
                    <a:pt x="177" y="439"/>
                    <a:pt x="171" y="443"/>
                  </a:cubicBezTo>
                  <a:cubicBezTo>
                    <a:pt x="171" y="443"/>
                    <a:pt x="171" y="443"/>
                    <a:pt x="171" y="443"/>
                  </a:cubicBezTo>
                  <a:cubicBezTo>
                    <a:pt x="171" y="443"/>
                    <a:pt x="171" y="443"/>
                    <a:pt x="171" y="443"/>
                  </a:cubicBezTo>
                  <a:cubicBezTo>
                    <a:pt x="171" y="442"/>
                    <a:pt x="171" y="442"/>
                    <a:pt x="171" y="442"/>
                  </a:cubicBezTo>
                  <a:cubicBezTo>
                    <a:pt x="171" y="441"/>
                    <a:pt x="171" y="441"/>
                    <a:pt x="171" y="441"/>
                  </a:cubicBezTo>
                  <a:cubicBezTo>
                    <a:pt x="171" y="439"/>
                    <a:pt x="171" y="439"/>
                    <a:pt x="171" y="439"/>
                  </a:cubicBezTo>
                  <a:cubicBezTo>
                    <a:pt x="171" y="434"/>
                    <a:pt x="171" y="434"/>
                    <a:pt x="171" y="434"/>
                  </a:cubicBezTo>
                  <a:cubicBezTo>
                    <a:pt x="172" y="425"/>
                    <a:pt x="172" y="425"/>
                    <a:pt x="172" y="425"/>
                  </a:cubicBezTo>
                  <a:cubicBezTo>
                    <a:pt x="172" y="412"/>
                    <a:pt x="171" y="399"/>
                    <a:pt x="171" y="385"/>
                  </a:cubicBezTo>
                  <a:cubicBezTo>
                    <a:pt x="171" y="359"/>
                    <a:pt x="171" y="332"/>
                    <a:pt x="175" y="313"/>
                  </a:cubicBezTo>
                  <a:cubicBezTo>
                    <a:pt x="179" y="294"/>
                    <a:pt x="186" y="284"/>
                    <a:pt x="186" y="282"/>
                  </a:cubicBezTo>
                  <a:cubicBezTo>
                    <a:pt x="185" y="275"/>
                    <a:pt x="189" y="257"/>
                    <a:pt x="172" y="271"/>
                  </a:cubicBezTo>
                  <a:close/>
                  <a:moveTo>
                    <a:pt x="275" y="443"/>
                  </a:moveTo>
                  <a:cubicBezTo>
                    <a:pt x="275" y="443"/>
                    <a:pt x="263" y="442"/>
                    <a:pt x="244" y="441"/>
                  </a:cubicBezTo>
                  <a:cubicBezTo>
                    <a:pt x="243" y="441"/>
                    <a:pt x="243" y="441"/>
                    <a:pt x="243" y="441"/>
                  </a:cubicBezTo>
                  <a:cubicBezTo>
                    <a:pt x="243" y="438"/>
                    <a:pt x="243" y="438"/>
                    <a:pt x="243" y="438"/>
                  </a:cubicBezTo>
                  <a:cubicBezTo>
                    <a:pt x="243" y="433"/>
                    <a:pt x="243" y="427"/>
                    <a:pt x="244" y="421"/>
                  </a:cubicBezTo>
                  <a:cubicBezTo>
                    <a:pt x="245" y="410"/>
                    <a:pt x="246" y="397"/>
                    <a:pt x="247" y="385"/>
                  </a:cubicBezTo>
                  <a:cubicBezTo>
                    <a:pt x="250" y="359"/>
                    <a:pt x="251" y="333"/>
                    <a:pt x="246" y="312"/>
                  </a:cubicBezTo>
                  <a:cubicBezTo>
                    <a:pt x="243" y="291"/>
                    <a:pt x="232" y="278"/>
                    <a:pt x="229" y="277"/>
                  </a:cubicBezTo>
                  <a:cubicBezTo>
                    <a:pt x="219" y="274"/>
                    <a:pt x="207" y="277"/>
                    <a:pt x="216" y="288"/>
                  </a:cubicBezTo>
                  <a:cubicBezTo>
                    <a:pt x="218" y="291"/>
                    <a:pt x="225" y="301"/>
                    <a:pt x="228" y="319"/>
                  </a:cubicBezTo>
                  <a:cubicBezTo>
                    <a:pt x="232" y="337"/>
                    <a:pt x="231" y="361"/>
                    <a:pt x="230" y="385"/>
                  </a:cubicBezTo>
                  <a:cubicBezTo>
                    <a:pt x="230" y="397"/>
                    <a:pt x="229" y="409"/>
                    <a:pt x="229" y="421"/>
                  </a:cubicBezTo>
                  <a:cubicBezTo>
                    <a:pt x="229" y="426"/>
                    <a:pt x="229" y="432"/>
                    <a:pt x="229" y="437"/>
                  </a:cubicBezTo>
                  <a:cubicBezTo>
                    <a:pt x="229" y="445"/>
                    <a:pt x="229" y="445"/>
                    <a:pt x="229" y="445"/>
                  </a:cubicBezTo>
                  <a:cubicBezTo>
                    <a:pt x="230" y="446"/>
                    <a:pt x="230" y="446"/>
                    <a:pt x="230" y="446"/>
                  </a:cubicBezTo>
                  <a:cubicBezTo>
                    <a:pt x="230" y="447"/>
                    <a:pt x="230" y="447"/>
                    <a:pt x="230" y="447"/>
                  </a:cubicBezTo>
                  <a:cubicBezTo>
                    <a:pt x="230" y="447"/>
                    <a:pt x="230" y="447"/>
                    <a:pt x="230" y="447"/>
                  </a:cubicBezTo>
                  <a:cubicBezTo>
                    <a:pt x="228" y="445"/>
                    <a:pt x="243" y="460"/>
                    <a:pt x="237" y="454"/>
                  </a:cubicBezTo>
                  <a:cubicBezTo>
                    <a:pt x="237" y="454"/>
                    <a:pt x="237" y="454"/>
                    <a:pt x="237" y="454"/>
                  </a:cubicBezTo>
                  <a:cubicBezTo>
                    <a:pt x="238" y="454"/>
                    <a:pt x="238" y="454"/>
                    <a:pt x="238" y="454"/>
                  </a:cubicBezTo>
                  <a:cubicBezTo>
                    <a:pt x="239" y="454"/>
                    <a:pt x="239" y="454"/>
                    <a:pt x="239" y="454"/>
                  </a:cubicBezTo>
                  <a:cubicBezTo>
                    <a:pt x="243" y="454"/>
                    <a:pt x="243" y="454"/>
                    <a:pt x="243" y="454"/>
                  </a:cubicBezTo>
                  <a:cubicBezTo>
                    <a:pt x="262" y="453"/>
                    <a:pt x="274" y="452"/>
                    <a:pt x="275" y="451"/>
                  </a:cubicBezTo>
                  <a:cubicBezTo>
                    <a:pt x="281" y="446"/>
                    <a:pt x="285" y="443"/>
                    <a:pt x="275" y="443"/>
                  </a:cubicBezTo>
                  <a:close/>
                </a:path>
              </a:pathLst>
            </a:custGeom>
            <a:solidFill>
              <a:srgbClr val="6D6E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upa 22"/>
          <p:cNvGrpSpPr/>
          <p:nvPr/>
        </p:nvGrpSpPr>
        <p:grpSpPr>
          <a:xfrm>
            <a:off x="781220" y="2006627"/>
            <a:ext cx="1573745" cy="1283233"/>
            <a:chOff x="2635250" y="1238250"/>
            <a:chExt cx="1504950" cy="1227137"/>
          </a:xfrm>
        </p:grpSpPr>
        <p:sp>
          <p:nvSpPr>
            <p:cNvPr id="10" name="Freeform 6"/>
            <p:cNvSpPr>
              <a:spLocks/>
            </p:cNvSpPr>
            <p:nvPr/>
          </p:nvSpPr>
          <p:spPr bwMode="auto">
            <a:xfrm>
              <a:off x="2646363" y="1243013"/>
              <a:ext cx="1490663" cy="1127125"/>
            </a:xfrm>
            <a:custGeom>
              <a:avLst/>
              <a:gdLst>
                <a:gd name="T0" fmla="*/ 606 w 611"/>
                <a:gd name="T1" fmla="*/ 166 h 462"/>
                <a:gd name="T2" fmla="*/ 514 w 611"/>
                <a:gd name="T3" fmla="*/ 196 h 462"/>
                <a:gd name="T4" fmla="*/ 591 w 611"/>
                <a:gd name="T5" fmla="*/ 119 h 462"/>
                <a:gd name="T6" fmla="*/ 419 w 611"/>
                <a:gd name="T7" fmla="*/ 202 h 462"/>
                <a:gd name="T8" fmla="*/ 419 w 611"/>
                <a:gd name="T9" fmla="*/ 194 h 462"/>
                <a:gd name="T10" fmla="*/ 544 w 611"/>
                <a:gd name="T11" fmla="*/ 107 h 462"/>
                <a:gd name="T12" fmla="*/ 549 w 611"/>
                <a:gd name="T13" fmla="*/ 76 h 462"/>
                <a:gd name="T14" fmla="*/ 256 w 611"/>
                <a:gd name="T15" fmla="*/ 241 h 462"/>
                <a:gd name="T16" fmla="*/ 473 w 611"/>
                <a:gd name="T17" fmla="*/ 93 h 462"/>
                <a:gd name="T18" fmla="*/ 508 w 611"/>
                <a:gd name="T19" fmla="*/ 54 h 462"/>
                <a:gd name="T20" fmla="*/ 248 w 611"/>
                <a:gd name="T21" fmla="*/ 185 h 462"/>
                <a:gd name="T22" fmla="*/ 440 w 611"/>
                <a:gd name="T23" fmla="*/ 51 h 462"/>
                <a:gd name="T24" fmla="*/ 454 w 611"/>
                <a:gd name="T25" fmla="*/ 28 h 462"/>
                <a:gd name="T26" fmla="*/ 287 w 611"/>
                <a:gd name="T27" fmla="*/ 109 h 462"/>
                <a:gd name="T28" fmla="*/ 317 w 611"/>
                <a:gd name="T29" fmla="*/ 81 h 462"/>
                <a:gd name="T30" fmla="*/ 387 w 611"/>
                <a:gd name="T31" fmla="*/ 11 h 462"/>
                <a:gd name="T32" fmla="*/ 178 w 611"/>
                <a:gd name="T33" fmla="*/ 113 h 462"/>
                <a:gd name="T34" fmla="*/ 187 w 611"/>
                <a:gd name="T35" fmla="*/ 101 h 462"/>
                <a:gd name="T36" fmla="*/ 290 w 611"/>
                <a:gd name="T37" fmla="*/ 9 h 462"/>
                <a:gd name="T38" fmla="*/ 109 w 611"/>
                <a:gd name="T39" fmla="*/ 95 h 462"/>
                <a:gd name="T40" fmla="*/ 121 w 611"/>
                <a:gd name="T41" fmla="*/ 75 h 462"/>
                <a:gd name="T42" fmla="*/ 154 w 611"/>
                <a:gd name="T43" fmla="*/ 32 h 462"/>
                <a:gd name="T44" fmla="*/ 112 w 611"/>
                <a:gd name="T45" fmla="*/ 42 h 462"/>
                <a:gd name="T46" fmla="*/ 48 w 611"/>
                <a:gd name="T47" fmla="*/ 77 h 462"/>
                <a:gd name="T48" fmla="*/ 51 w 611"/>
                <a:gd name="T49" fmla="*/ 99 h 462"/>
                <a:gd name="T50" fmla="*/ 41 w 611"/>
                <a:gd name="T51" fmla="*/ 117 h 462"/>
                <a:gd name="T52" fmla="*/ 5 w 611"/>
                <a:gd name="T53" fmla="*/ 167 h 462"/>
                <a:gd name="T54" fmla="*/ 122 w 611"/>
                <a:gd name="T55" fmla="*/ 115 h 462"/>
                <a:gd name="T56" fmla="*/ 68 w 611"/>
                <a:gd name="T57" fmla="*/ 157 h 462"/>
                <a:gd name="T58" fmla="*/ 18 w 611"/>
                <a:gd name="T59" fmla="*/ 216 h 462"/>
                <a:gd name="T60" fmla="*/ 190 w 611"/>
                <a:gd name="T61" fmla="*/ 134 h 462"/>
                <a:gd name="T62" fmla="*/ 163 w 611"/>
                <a:gd name="T63" fmla="*/ 158 h 462"/>
                <a:gd name="T64" fmla="*/ 54 w 611"/>
                <a:gd name="T65" fmla="*/ 233 h 462"/>
                <a:gd name="T66" fmla="*/ 51 w 611"/>
                <a:gd name="T67" fmla="*/ 264 h 462"/>
                <a:gd name="T68" fmla="*/ 123 w 611"/>
                <a:gd name="T69" fmla="*/ 245 h 462"/>
                <a:gd name="T70" fmla="*/ 85 w 611"/>
                <a:gd name="T71" fmla="*/ 289 h 462"/>
                <a:gd name="T72" fmla="*/ 289 w 611"/>
                <a:gd name="T73" fmla="*/ 189 h 462"/>
                <a:gd name="T74" fmla="*/ 160 w 611"/>
                <a:gd name="T75" fmla="*/ 280 h 462"/>
                <a:gd name="T76" fmla="*/ 144 w 611"/>
                <a:gd name="T77" fmla="*/ 322 h 462"/>
                <a:gd name="T78" fmla="*/ 337 w 611"/>
                <a:gd name="T79" fmla="*/ 221 h 462"/>
                <a:gd name="T80" fmla="*/ 230 w 611"/>
                <a:gd name="T81" fmla="*/ 298 h 462"/>
                <a:gd name="T82" fmla="*/ 221 w 611"/>
                <a:gd name="T83" fmla="*/ 336 h 462"/>
                <a:gd name="T84" fmla="*/ 470 w 611"/>
                <a:gd name="T85" fmla="*/ 199 h 462"/>
                <a:gd name="T86" fmla="*/ 275 w 611"/>
                <a:gd name="T87" fmla="*/ 332 h 462"/>
                <a:gd name="T88" fmla="*/ 253 w 611"/>
                <a:gd name="T89" fmla="*/ 362 h 462"/>
                <a:gd name="T90" fmla="*/ 293 w 611"/>
                <a:gd name="T91" fmla="*/ 352 h 462"/>
                <a:gd name="T92" fmla="*/ 343 w 611"/>
                <a:gd name="T93" fmla="*/ 334 h 462"/>
                <a:gd name="T94" fmla="*/ 269 w 611"/>
                <a:gd name="T95" fmla="*/ 409 h 462"/>
                <a:gd name="T96" fmla="*/ 294 w 611"/>
                <a:gd name="T97" fmla="*/ 408 h 462"/>
                <a:gd name="T98" fmla="*/ 284 w 611"/>
                <a:gd name="T99" fmla="*/ 455 h 462"/>
                <a:gd name="T100" fmla="*/ 302 w 611"/>
                <a:gd name="T101" fmla="*/ 459 h 462"/>
                <a:gd name="T102" fmla="*/ 314 w 611"/>
                <a:gd name="T103" fmla="*/ 452 h 462"/>
                <a:gd name="T104" fmla="*/ 322 w 611"/>
                <a:gd name="T105" fmla="*/ 434 h 462"/>
                <a:gd name="T106" fmla="*/ 321 w 611"/>
                <a:gd name="T107" fmla="*/ 414 h 462"/>
                <a:gd name="T108" fmla="*/ 330 w 611"/>
                <a:gd name="T109" fmla="*/ 373 h 462"/>
                <a:gd name="T110" fmla="*/ 432 w 611"/>
                <a:gd name="T111" fmla="*/ 318 h 462"/>
                <a:gd name="T112" fmla="*/ 589 w 611"/>
                <a:gd name="T113" fmla="*/ 226 h 462"/>
                <a:gd name="T114" fmla="*/ 590 w 611"/>
                <a:gd name="T115" fmla="*/ 225 h 462"/>
                <a:gd name="T116" fmla="*/ 587 w 611"/>
                <a:gd name="T117" fmla="*/ 203 h 462"/>
                <a:gd name="T118" fmla="*/ 534 w 611"/>
                <a:gd name="T119" fmla="*/ 231 h 462"/>
                <a:gd name="T120" fmla="*/ 595 w 611"/>
                <a:gd name="T121" fmla="*/ 188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1" h="462">
                  <a:moveTo>
                    <a:pt x="595" y="188"/>
                  </a:moveTo>
                  <a:cubicBezTo>
                    <a:pt x="603" y="182"/>
                    <a:pt x="611" y="176"/>
                    <a:pt x="606" y="166"/>
                  </a:cubicBezTo>
                  <a:cubicBezTo>
                    <a:pt x="604" y="163"/>
                    <a:pt x="601" y="161"/>
                    <a:pt x="598" y="160"/>
                  </a:cubicBezTo>
                  <a:cubicBezTo>
                    <a:pt x="593" y="158"/>
                    <a:pt x="587" y="157"/>
                    <a:pt x="514" y="196"/>
                  </a:cubicBezTo>
                  <a:cubicBezTo>
                    <a:pt x="536" y="181"/>
                    <a:pt x="552" y="168"/>
                    <a:pt x="564" y="158"/>
                  </a:cubicBezTo>
                  <a:cubicBezTo>
                    <a:pt x="587" y="140"/>
                    <a:pt x="597" y="130"/>
                    <a:pt x="591" y="119"/>
                  </a:cubicBezTo>
                  <a:cubicBezTo>
                    <a:pt x="589" y="116"/>
                    <a:pt x="586" y="114"/>
                    <a:pt x="582" y="113"/>
                  </a:cubicBezTo>
                  <a:cubicBezTo>
                    <a:pt x="570" y="110"/>
                    <a:pt x="548" y="122"/>
                    <a:pt x="419" y="202"/>
                  </a:cubicBezTo>
                  <a:cubicBezTo>
                    <a:pt x="388" y="221"/>
                    <a:pt x="350" y="245"/>
                    <a:pt x="316" y="265"/>
                  </a:cubicBezTo>
                  <a:cubicBezTo>
                    <a:pt x="349" y="242"/>
                    <a:pt x="387" y="216"/>
                    <a:pt x="419" y="194"/>
                  </a:cubicBezTo>
                  <a:cubicBezTo>
                    <a:pt x="455" y="170"/>
                    <a:pt x="489" y="146"/>
                    <a:pt x="514" y="129"/>
                  </a:cubicBezTo>
                  <a:cubicBezTo>
                    <a:pt x="527" y="119"/>
                    <a:pt x="537" y="112"/>
                    <a:pt x="544" y="107"/>
                  </a:cubicBezTo>
                  <a:cubicBezTo>
                    <a:pt x="554" y="99"/>
                    <a:pt x="563" y="92"/>
                    <a:pt x="557" y="82"/>
                  </a:cubicBezTo>
                  <a:cubicBezTo>
                    <a:pt x="555" y="79"/>
                    <a:pt x="553" y="77"/>
                    <a:pt x="549" y="76"/>
                  </a:cubicBezTo>
                  <a:cubicBezTo>
                    <a:pt x="540" y="73"/>
                    <a:pt x="533" y="76"/>
                    <a:pt x="376" y="170"/>
                  </a:cubicBezTo>
                  <a:cubicBezTo>
                    <a:pt x="340" y="192"/>
                    <a:pt x="296" y="218"/>
                    <a:pt x="256" y="241"/>
                  </a:cubicBezTo>
                  <a:cubicBezTo>
                    <a:pt x="302" y="209"/>
                    <a:pt x="354" y="174"/>
                    <a:pt x="394" y="147"/>
                  </a:cubicBezTo>
                  <a:cubicBezTo>
                    <a:pt x="426" y="125"/>
                    <a:pt x="453" y="107"/>
                    <a:pt x="473" y="93"/>
                  </a:cubicBezTo>
                  <a:cubicBezTo>
                    <a:pt x="484" y="86"/>
                    <a:pt x="491" y="80"/>
                    <a:pt x="497" y="76"/>
                  </a:cubicBezTo>
                  <a:cubicBezTo>
                    <a:pt x="505" y="70"/>
                    <a:pt x="514" y="64"/>
                    <a:pt x="508" y="54"/>
                  </a:cubicBezTo>
                  <a:cubicBezTo>
                    <a:pt x="505" y="48"/>
                    <a:pt x="498" y="46"/>
                    <a:pt x="492" y="49"/>
                  </a:cubicBezTo>
                  <a:cubicBezTo>
                    <a:pt x="248" y="185"/>
                    <a:pt x="248" y="185"/>
                    <a:pt x="248" y="185"/>
                  </a:cubicBezTo>
                  <a:cubicBezTo>
                    <a:pt x="311" y="140"/>
                    <a:pt x="378" y="94"/>
                    <a:pt x="413" y="70"/>
                  </a:cubicBezTo>
                  <a:cubicBezTo>
                    <a:pt x="424" y="62"/>
                    <a:pt x="434" y="55"/>
                    <a:pt x="440" y="51"/>
                  </a:cubicBezTo>
                  <a:cubicBezTo>
                    <a:pt x="443" y="49"/>
                    <a:pt x="446" y="47"/>
                    <a:pt x="447" y="46"/>
                  </a:cubicBezTo>
                  <a:cubicBezTo>
                    <a:pt x="455" y="40"/>
                    <a:pt x="457" y="35"/>
                    <a:pt x="454" y="28"/>
                  </a:cubicBezTo>
                  <a:cubicBezTo>
                    <a:pt x="452" y="25"/>
                    <a:pt x="449" y="23"/>
                    <a:pt x="446" y="22"/>
                  </a:cubicBezTo>
                  <a:cubicBezTo>
                    <a:pt x="436" y="20"/>
                    <a:pt x="423" y="26"/>
                    <a:pt x="287" y="109"/>
                  </a:cubicBezTo>
                  <a:cubicBezTo>
                    <a:pt x="259" y="126"/>
                    <a:pt x="226" y="147"/>
                    <a:pt x="194" y="166"/>
                  </a:cubicBezTo>
                  <a:cubicBezTo>
                    <a:pt x="236" y="137"/>
                    <a:pt x="282" y="107"/>
                    <a:pt x="317" y="81"/>
                  </a:cubicBezTo>
                  <a:cubicBezTo>
                    <a:pt x="340" y="66"/>
                    <a:pt x="356" y="53"/>
                    <a:pt x="367" y="44"/>
                  </a:cubicBezTo>
                  <a:cubicBezTo>
                    <a:pt x="381" y="33"/>
                    <a:pt x="394" y="23"/>
                    <a:pt x="387" y="11"/>
                  </a:cubicBezTo>
                  <a:cubicBezTo>
                    <a:pt x="386" y="8"/>
                    <a:pt x="383" y="6"/>
                    <a:pt x="380" y="5"/>
                  </a:cubicBezTo>
                  <a:cubicBezTo>
                    <a:pt x="370" y="3"/>
                    <a:pt x="361" y="6"/>
                    <a:pt x="178" y="113"/>
                  </a:cubicBezTo>
                  <a:cubicBezTo>
                    <a:pt x="162" y="122"/>
                    <a:pt x="146" y="131"/>
                    <a:pt x="131" y="141"/>
                  </a:cubicBezTo>
                  <a:cubicBezTo>
                    <a:pt x="150" y="127"/>
                    <a:pt x="170" y="113"/>
                    <a:pt x="187" y="101"/>
                  </a:cubicBezTo>
                  <a:cubicBezTo>
                    <a:pt x="214" y="81"/>
                    <a:pt x="239" y="63"/>
                    <a:pt x="258" y="50"/>
                  </a:cubicBezTo>
                  <a:cubicBezTo>
                    <a:pt x="286" y="29"/>
                    <a:pt x="297" y="21"/>
                    <a:pt x="290" y="9"/>
                  </a:cubicBezTo>
                  <a:cubicBezTo>
                    <a:pt x="289" y="6"/>
                    <a:pt x="286" y="4"/>
                    <a:pt x="282" y="3"/>
                  </a:cubicBezTo>
                  <a:cubicBezTo>
                    <a:pt x="272" y="0"/>
                    <a:pt x="254" y="9"/>
                    <a:pt x="109" y="95"/>
                  </a:cubicBezTo>
                  <a:cubicBezTo>
                    <a:pt x="101" y="100"/>
                    <a:pt x="92" y="105"/>
                    <a:pt x="83" y="110"/>
                  </a:cubicBezTo>
                  <a:cubicBezTo>
                    <a:pt x="97" y="97"/>
                    <a:pt x="111" y="85"/>
                    <a:pt x="121" y="75"/>
                  </a:cubicBezTo>
                  <a:cubicBezTo>
                    <a:pt x="130" y="67"/>
                    <a:pt x="137" y="60"/>
                    <a:pt x="143" y="55"/>
                  </a:cubicBezTo>
                  <a:cubicBezTo>
                    <a:pt x="154" y="45"/>
                    <a:pt x="158" y="40"/>
                    <a:pt x="154" y="32"/>
                  </a:cubicBezTo>
                  <a:cubicBezTo>
                    <a:pt x="152" y="29"/>
                    <a:pt x="149" y="27"/>
                    <a:pt x="146" y="26"/>
                  </a:cubicBezTo>
                  <a:cubicBezTo>
                    <a:pt x="141" y="25"/>
                    <a:pt x="141" y="25"/>
                    <a:pt x="112" y="42"/>
                  </a:cubicBezTo>
                  <a:cubicBezTo>
                    <a:pt x="96" y="52"/>
                    <a:pt x="64" y="72"/>
                    <a:pt x="54" y="76"/>
                  </a:cubicBezTo>
                  <a:cubicBezTo>
                    <a:pt x="52" y="75"/>
                    <a:pt x="50" y="76"/>
                    <a:pt x="48" y="77"/>
                  </a:cubicBezTo>
                  <a:cubicBezTo>
                    <a:pt x="42" y="80"/>
                    <a:pt x="40" y="88"/>
                    <a:pt x="43" y="93"/>
                  </a:cubicBezTo>
                  <a:cubicBezTo>
                    <a:pt x="45" y="96"/>
                    <a:pt x="48" y="99"/>
                    <a:pt x="51" y="99"/>
                  </a:cubicBezTo>
                  <a:cubicBezTo>
                    <a:pt x="54" y="100"/>
                    <a:pt x="56" y="100"/>
                    <a:pt x="60" y="99"/>
                  </a:cubicBezTo>
                  <a:cubicBezTo>
                    <a:pt x="54" y="105"/>
                    <a:pt x="47" y="112"/>
                    <a:pt x="41" y="117"/>
                  </a:cubicBezTo>
                  <a:cubicBezTo>
                    <a:pt x="30" y="128"/>
                    <a:pt x="21" y="136"/>
                    <a:pt x="16" y="142"/>
                  </a:cubicBezTo>
                  <a:cubicBezTo>
                    <a:pt x="7" y="151"/>
                    <a:pt x="0" y="158"/>
                    <a:pt x="5" y="167"/>
                  </a:cubicBezTo>
                  <a:cubicBezTo>
                    <a:pt x="7" y="170"/>
                    <a:pt x="9" y="172"/>
                    <a:pt x="12" y="173"/>
                  </a:cubicBezTo>
                  <a:cubicBezTo>
                    <a:pt x="20" y="175"/>
                    <a:pt x="20" y="175"/>
                    <a:pt x="122" y="115"/>
                  </a:cubicBezTo>
                  <a:cubicBezTo>
                    <a:pt x="128" y="112"/>
                    <a:pt x="134" y="108"/>
                    <a:pt x="141" y="104"/>
                  </a:cubicBezTo>
                  <a:cubicBezTo>
                    <a:pt x="114" y="123"/>
                    <a:pt x="89" y="141"/>
                    <a:pt x="68" y="157"/>
                  </a:cubicBezTo>
                  <a:cubicBezTo>
                    <a:pt x="52" y="169"/>
                    <a:pt x="40" y="179"/>
                    <a:pt x="32" y="186"/>
                  </a:cubicBezTo>
                  <a:cubicBezTo>
                    <a:pt x="23" y="194"/>
                    <a:pt x="11" y="205"/>
                    <a:pt x="18" y="216"/>
                  </a:cubicBezTo>
                  <a:cubicBezTo>
                    <a:pt x="19" y="219"/>
                    <a:pt x="22" y="221"/>
                    <a:pt x="25" y="222"/>
                  </a:cubicBezTo>
                  <a:cubicBezTo>
                    <a:pt x="33" y="224"/>
                    <a:pt x="35" y="224"/>
                    <a:pt x="190" y="134"/>
                  </a:cubicBezTo>
                  <a:cubicBezTo>
                    <a:pt x="210" y="122"/>
                    <a:pt x="231" y="110"/>
                    <a:pt x="253" y="97"/>
                  </a:cubicBezTo>
                  <a:cubicBezTo>
                    <a:pt x="222" y="118"/>
                    <a:pt x="190" y="140"/>
                    <a:pt x="163" y="158"/>
                  </a:cubicBezTo>
                  <a:cubicBezTo>
                    <a:pt x="131" y="180"/>
                    <a:pt x="101" y="200"/>
                    <a:pt x="79" y="215"/>
                  </a:cubicBezTo>
                  <a:cubicBezTo>
                    <a:pt x="68" y="223"/>
                    <a:pt x="59" y="229"/>
                    <a:pt x="54" y="233"/>
                  </a:cubicBezTo>
                  <a:cubicBezTo>
                    <a:pt x="45" y="240"/>
                    <a:pt x="36" y="247"/>
                    <a:pt x="42" y="257"/>
                  </a:cubicBezTo>
                  <a:cubicBezTo>
                    <a:pt x="44" y="260"/>
                    <a:pt x="47" y="262"/>
                    <a:pt x="51" y="264"/>
                  </a:cubicBezTo>
                  <a:cubicBezTo>
                    <a:pt x="65" y="267"/>
                    <a:pt x="101" y="249"/>
                    <a:pt x="189" y="197"/>
                  </a:cubicBezTo>
                  <a:cubicBezTo>
                    <a:pt x="161" y="217"/>
                    <a:pt x="139" y="233"/>
                    <a:pt x="123" y="245"/>
                  </a:cubicBezTo>
                  <a:cubicBezTo>
                    <a:pt x="111" y="254"/>
                    <a:pt x="102" y="260"/>
                    <a:pt x="96" y="265"/>
                  </a:cubicBezTo>
                  <a:cubicBezTo>
                    <a:pt x="88" y="272"/>
                    <a:pt x="79" y="279"/>
                    <a:pt x="85" y="289"/>
                  </a:cubicBezTo>
                  <a:cubicBezTo>
                    <a:pt x="88" y="295"/>
                    <a:pt x="95" y="297"/>
                    <a:pt x="101" y="293"/>
                  </a:cubicBezTo>
                  <a:cubicBezTo>
                    <a:pt x="289" y="189"/>
                    <a:pt x="289" y="189"/>
                    <a:pt x="289" y="189"/>
                  </a:cubicBezTo>
                  <a:cubicBezTo>
                    <a:pt x="265" y="206"/>
                    <a:pt x="241" y="223"/>
                    <a:pt x="219" y="238"/>
                  </a:cubicBezTo>
                  <a:cubicBezTo>
                    <a:pt x="193" y="256"/>
                    <a:pt x="174" y="270"/>
                    <a:pt x="160" y="280"/>
                  </a:cubicBezTo>
                  <a:cubicBezTo>
                    <a:pt x="140" y="296"/>
                    <a:pt x="130" y="304"/>
                    <a:pt x="136" y="315"/>
                  </a:cubicBezTo>
                  <a:cubicBezTo>
                    <a:pt x="138" y="319"/>
                    <a:pt x="140" y="321"/>
                    <a:pt x="144" y="322"/>
                  </a:cubicBezTo>
                  <a:cubicBezTo>
                    <a:pt x="150" y="323"/>
                    <a:pt x="157" y="325"/>
                    <a:pt x="236" y="280"/>
                  </a:cubicBezTo>
                  <a:cubicBezTo>
                    <a:pt x="266" y="263"/>
                    <a:pt x="301" y="243"/>
                    <a:pt x="337" y="221"/>
                  </a:cubicBezTo>
                  <a:cubicBezTo>
                    <a:pt x="315" y="237"/>
                    <a:pt x="293" y="251"/>
                    <a:pt x="275" y="265"/>
                  </a:cubicBezTo>
                  <a:cubicBezTo>
                    <a:pt x="255" y="279"/>
                    <a:pt x="240" y="290"/>
                    <a:pt x="230" y="298"/>
                  </a:cubicBezTo>
                  <a:cubicBezTo>
                    <a:pt x="217" y="309"/>
                    <a:pt x="206" y="318"/>
                    <a:pt x="212" y="329"/>
                  </a:cubicBezTo>
                  <a:cubicBezTo>
                    <a:pt x="214" y="332"/>
                    <a:pt x="217" y="335"/>
                    <a:pt x="221" y="336"/>
                  </a:cubicBezTo>
                  <a:cubicBezTo>
                    <a:pt x="238" y="340"/>
                    <a:pt x="286" y="313"/>
                    <a:pt x="431" y="223"/>
                  </a:cubicBezTo>
                  <a:cubicBezTo>
                    <a:pt x="444" y="215"/>
                    <a:pt x="457" y="207"/>
                    <a:pt x="470" y="199"/>
                  </a:cubicBezTo>
                  <a:cubicBezTo>
                    <a:pt x="418" y="235"/>
                    <a:pt x="359" y="275"/>
                    <a:pt x="324" y="299"/>
                  </a:cubicBezTo>
                  <a:cubicBezTo>
                    <a:pt x="304" y="313"/>
                    <a:pt x="287" y="324"/>
                    <a:pt x="275" y="332"/>
                  </a:cubicBezTo>
                  <a:cubicBezTo>
                    <a:pt x="269" y="337"/>
                    <a:pt x="264" y="340"/>
                    <a:pt x="261" y="342"/>
                  </a:cubicBezTo>
                  <a:cubicBezTo>
                    <a:pt x="256" y="346"/>
                    <a:pt x="248" y="352"/>
                    <a:pt x="253" y="362"/>
                  </a:cubicBezTo>
                  <a:cubicBezTo>
                    <a:pt x="255" y="364"/>
                    <a:pt x="257" y="366"/>
                    <a:pt x="261" y="367"/>
                  </a:cubicBezTo>
                  <a:cubicBezTo>
                    <a:pt x="266" y="369"/>
                    <a:pt x="266" y="369"/>
                    <a:pt x="293" y="352"/>
                  </a:cubicBezTo>
                  <a:cubicBezTo>
                    <a:pt x="356" y="315"/>
                    <a:pt x="406" y="286"/>
                    <a:pt x="446" y="263"/>
                  </a:cubicBezTo>
                  <a:cubicBezTo>
                    <a:pt x="410" y="287"/>
                    <a:pt x="374" y="312"/>
                    <a:pt x="343" y="334"/>
                  </a:cubicBezTo>
                  <a:cubicBezTo>
                    <a:pt x="319" y="351"/>
                    <a:pt x="302" y="364"/>
                    <a:pt x="290" y="374"/>
                  </a:cubicBezTo>
                  <a:cubicBezTo>
                    <a:pt x="273" y="388"/>
                    <a:pt x="262" y="397"/>
                    <a:pt x="269" y="409"/>
                  </a:cubicBezTo>
                  <a:cubicBezTo>
                    <a:pt x="270" y="411"/>
                    <a:pt x="273" y="413"/>
                    <a:pt x="276" y="414"/>
                  </a:cubicBezTo>
                  <a:cubicBezTo>
                    <a:pt x="281" y="416"/>
                    <a:pt x="283" y="415"/>
                    <a:pt x="294" y="408"/>
                  </a:cubicBezTo>
                  <a:cubicBezTo>
                    <a:pt x="295" y="407"/>
                    <a:pt x="297" y="406"/>
                    <a:pt x="298" y="405"/>
                  </a:cubicBezTo>
                  <a:cubicBezTo>
                    <a:pt x="281" y="449"/>
                    <a:pt x="281" y="449"/>
                    <a:pt x="284" y="455"/>
                  </a:cubicBezTo>
                  <a:cubicBezTo>
                    <a:pt x="286" y="458"/>
                    <a:pt x="289" y="460"/>
                    <a:pt x="292" y="461"/>
                  </a:cubicBezTo>
                  <a:cubicBezTo>
                    <a:pt x="296" y="462"/>
                    <a:pt x="299" y="461"/>
                    <a:pt x="302" y="459"/>
                  </a:cubicBezTo>
                  <a:cubicBezTo>
                    <a:pt x="304" y="458"/>
                    <a:pt x="306" y="457"/>
                    <a:pt x="309" y="455"/>
                  </a:cubicBezTo>
                  <a:cubicBezTo>
                    <a:pt x="310" y="454"/>
                    <a:pt x="312" y="452"/>
                    <a:pt x="314" y="452"/>
                  </a:cubicBezTo>
                  <a:cubicBezTo>
                    <a:pt x="315" y="451"/>
                    <a:pt x="316" y="451"/>
                    <a:pt x="318" y="450"/>
                  </a:cubicBezTo>
                  <a:cubicBezTo>
                    <a:pt x="323" y="447"/>
                    <a:pt x="325" y="440"/>
                    <a:pt x="322" y="434"/>
                  </a:cubicBezTo>
                  <a:cubicBezTo>
                    <a:pt x="321" y="431"/>
                    <a:pt x="318" y="429"/>
                    <a:pt x="315" y="428"/>
                  </a:cubicBezTo>
                  <a:cubicBezTo>
                    <a:pt x="317" y="423"/>
                    <a:pt x="319" y="418"/>
                    <a:pt x="321" y="414"/>
                  </a:cubicBezTo>
                  <a:cubicBezTo>
                    <a:pt x="334" y="380"/>
                    <a:pt x="334" y="380"/>
                    <a:pt x="331" y="374"/>
                  </a:cubicBezTo>
                  <a:cubicBezTo>
                    <a:pt x="331" y="374"/>
                    <a:pt x="330" y="374"/>
                    <a:pt x="330" y="373"/>
                  </a:cubicBezTo>
                  <a:cubicBezTo>
                    <a:pt x="343" y="364"/>
                    <a:pt x="357" y="354"/>
                    <a:pt x="373" y="343"/>
                  </a:cubicBezTo>
                  <a:cubicBezTo>
                    <a:pt x="378" y="344"/>
                    <a:pt x="386" y="344"/>
                    <a:pt x="432" y="318"/>
                  </a:cubicBezTo>
                  <a:cubicBezTo>
                    <a:pt x="459" y="303"/>
                    <a:pt x="500" y="279"/>
                    <a:pt x="563" y="242"/>
                  </a:cubicBezTo>
                  <a:cubicBezTo>
                    <a:pt x="575" y="234"/>
                    <a:pt x="586" y="227"/>
                    <a:pt x="589" y="226"/>
                  </a:cubicBezTo>
                  <a:cubicBezTo>
                    <a:pt x="589" y="226"/>
                    <a:pt x="589" y="226"/>
                    <a:pt x="589" y="226"/>
                  </a:cubicBezTo>
                  <a:cubicBezTo>
                    <a:pt x="589" y="226"/>
                    <a:pt x="590" y="226"/>
                    <a:pt x="590" y="225"/>
                  </a:cubicBezTo>
                  <a:cubicBezTo>
                    <a:pt x="596" y="222"/>
                    <a:pt x="598" y="215"/>
                    <a:pt x="595" y="209"/>
                  </a:cubicBezTo>
                  <a:cubicBezTo>
                    <a:pt x="593" y="206"/>
                    <a:pt x="591" y="204"/>
                    <a:pt x="587" y="203"/>
                  </a:cubicBezTo>
                  <a:cubicBezTo>
                    <a:pt x="582" y="202"/>
                    <a:pt x="582" y="202"/>
                    <a:pt x="550" y="221"/>
                  </a:cubicBezTo>
                  <a:cubicBezTo>
                    <a:pt x="546" y="224"/>
                    <a:pt x="540" y="227"/>
                    <a:pt x="534" y="231"/>
                  </a:cubicBezTo>
                  <a:cubicBezTo>
                    <a:pt x="549" y="220"/>
                    <a:pt x="563" y="211"/>
                    <a:pt x="574" y="203"/>
                  </a:cubicBezTo>
                  <a:cubicBezTo>
                    <a:pt x="583" y="197"/>
                    <a:pt x="591" y="191"/>
                    <a:pt x="595" y="188"/>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45720" rIns="36000" bIns="252000" numCol="1" anchor="ctr" anchorCtr="0" compatLnSpc="1">
              <a:prstTxWarp prst="textNoShape">
                <a:avLst/>
              </a:prstTxWarp>
            </a:bodyPr>
            <a:lstStyle/>
            <a:p>
              <a:pPr algn="ctr" fontAlgn="base">
                <a:spcBef>
                  <a:spcPct val="0"/>
                </a:spcBef>
                <a:spcAft>
                  <a:spcPct val="0"/>
                </a:spcAft>
              </a:pPr>
              <a:r>
                <a:rPr lang="en-US" sz="6000" b="1" dirty="0" smtClean="0"/>
                <a:t>?</a:t>
              </a:r>
            </a:p>
          </p:txBody>
        </p:sp>
        <p:sp>
          <p:nvSpPr>
            <p:cNvPr id="11" name="Freeform 7"/>
            <p:cNvSpPr>
              <a:spLocks/>
            </p:cNvSpPr>
            <p:nvPr/>
          </p:nvSpPr>
          <p:spPr bwMode="auto">
            <a:xfrm>
              <a:off x="2635250" y="1238250"/>
              <a:ext cx="1504950" cy="1227137"/>
            </a:xfrm>
            <a:custGeom>
              <a:avLst/>
              <a:gdLst>
                <a:gd name="T0" fmla="*/ 610 w 617"/>
                <a:gd name="T1" fmla="*/ 177 h 503"/>
                <a:gd name="T2" fmla="*/ 593 w 617"/>
                <a:gd name="T3" fmla="*/ 220 h 503"/>
                <a:gd name="T4" fmla="*/ 542 w 617"/>
                <a:gd name="T5" fmla="*/ 272 h 503"/>
                <a:gd name="T6" fmla="*/ 383 w 617"/>
                <a:gd name="T7" fmla="*/ 329 h 503"/>
                <a:gd name="T8" fmla="*/ 357 w 617"/>
                <a:gd name="T9" fmla="*/ 332 h 503"/>
                <a:gd name="T10" fmla="*/ 335 w 617"/>
                <a:gd name="T11" fmla="*/ 359 h 503"/>
                <a:gd name="T12" fmla="*/ 318 w 617"/>
                <a:gd name="T13" fmla="*/ 416 h 503"/>
                <a:gd name="T14" fmla="*/ 307 w 617"/>
                <a:gd name="T15" fmla="*/ 473 h 503"/>
                <a:gd name="T16" fmla="*/ 299 w 617"/>
                <a:gd name="T17" fmla="*/ 455 h 503"/>
                <a:gd name="T18" fmla="*/ 280 w 617"/>
                <a:gd name="T19" fmla="*/ 393 h 503"/>
                <a:gd name="T20" fmla="*/ 274 w 617"/>
                <a:gd name="T21" fmla="*/ 360 h 503"/>
                <a:gd name="T22" fmla="*/ 269 w 617"/>
                <a:gd name="T23" fmla="*/ 341 h 503"/>
                <a:gd name="T24" fmla="*/ 258 w 617"/>
                <a:gd name="T25" fmla="*/ 331 h 503"/>
                <a:gd name="T26" fmla="*/ 248 w 617"/>
                <a:gd name="T27" fmla="*/ 328 h 503"/>
                <a:gd name="T28" fmla="*/ 116 w 617"/>
                <a:gd name="T29" fmla="*/ 291 h 503"/>
                <a:gd name="T30" fmla="*/ 25 w 617"/>
                <a:gd name="T31" fmla="*/ 199 h 503"/>
                <a:gd name="T32" fmla="*/ 73 w 617"/>
                <a:gd name="T33" fmla="*/ 89 h 503"/>
                <a:gd name="T34" fmla="*/ 306 w 617"/>
                <a:gd name="T35" fmla="*/ 21 h 503"/>
                <a:gd name="T36" fmla="*/ 492 w 617"/>
                <a:gd name="T37" fmla="*/ 56 h 503"/>
                <a:gd name="T38" fmla="*/ 575 w 617"/>
                <a:gd name="T39" fmla="*/ 114 h 503"/>
                <a:gd name="T40" fmla="*/ 602 w 617"/>
                <a:gd name="T41" fmla="*/ 167 h 503"/>
                <a:gd name="T42" fmla="*/ 607 w 617"/>
                <a:gd name="T43" fmla="*/ 173 h 503"/>
                <a:gd name="T44" fmla="*/ 588 w 617"/>
                <a:gd name="T45" fmla="*/ 103 h 503"/>
                <a:gd name="T46" fmla="*/ 519 w 617"/>
                <a:gd name="T47" fmla="*/ 48 h 503"/>
                <a:gd name="T48" fmla="*/ 333 w 617"/>
                <a:gd name="T49" fmla="*/ 2 h 503"/>
                <a:gd name="T50" fmla="*/ 81 w 617"/>
                <a:gd name="T51" fmla="*/ 61 h 503"/>
                <a:gd name="T52" fmla="*/ 5 w 617"/>
                <a:gd name="T53" fmla="*/ 184 h 503"/>
                <a:gd name="T54" fmla="*/ 97 w 617"/>
                <a:gd name="T55" fmla="*/ 300 h 503"/>
                <a:gd name="T56" fmla="*/ 239 w 617"/>
                <a:gd name="T57" fmla="*/ 343 h 503"/>
                <a:gd name="T58" fmla="*/ 248 w 617"/>
                <a:gd name="T59" fmla="*/ 345 h 503"/>
                <a:gd name="T60" fmla="*/ 253 w 617"/>
                <a:gd name="T61" fmla="*/ 345 h 503"/>
                <a:gd name="T62" fmla="*/ 253 w 617"/>
                <a:gd name="T63" fmla="*/ 345 h 503"/>
                <a:gd name="T64" fmla="*/ 257 w 617"/>
                <a:gd name="T65" fmla="*/ 358 h 503"/>
                <a:gd name="T66" fmla="*/ 264 w 617"/>
                <a:gd name="T67" fmla="*/ 392 h 503"/>
                <a:gd name="T68" fmla="*/ 285 w 617"/>
                <a:gd name="T69" fmla="*/ 460 h 503"/>
                <a:gd name="T70" fmla="*/ 300 w 617"/>
                <a:gd name="T71" fmla="*/ 491 h 503"/>
                <a:gd name="T72" fmla="*/ 305 w 617"/>
                <a:gd name="T73" fmla="*/ 501 h 503"/>
                <a:gd name="T74" fmla="*/ 317 w 617"/>
                <a:gd name="T75" fmla="*/ 499 h 503"/>
                <a:gd name="T76" fmla="*/ 320 w 617"/>
                <a:gd name="T77" fmla="*/ 478 h 503"/>
                <a:gd name="T78" fmla="*/ 332 w 617"/>
                <a:gd name="T79" fmla="*/ 415 h 503"/>
                <a:gd name="T80" fmla="*/ 349 w 617"/>
                <a:gd name="T81" fmla="*/ 358 h 503"/>
                <a:gd name="T82" fmla="*/ 355 w 617"/>
                <a:gd name="T83" fmla="*/ 346 h 503"/>
                <a:gd name="T84" fmla="*/ 358 w 617"/>
                <a:gd name="T85" fmla="*/ 344 h 503"/>
                <a:gd name="T86" fmla="*/ 365 w 617"/>
                <a:gd name="T87" fmla="*/ 344 h 503"/>
                <a:gd name="T88" fmla="*/ 393 w 617"/>
                <a:gd name="T89" fmla="*/ 340 h 503"/>
                <a:gd name="T90" fmla="*/ 556 w 617"/>
                <a:gd name="T91" fmla="*/ 275 h 503"/>
                <a:gd name="T92" fmla="*/ 600 w 617"/>
                <a:gd name="T93" fmla="*/ 224 h 503"/>
                <a:gd name="T94" fmla="*/ 610 w 617"/>
                <a:gd name="T95" fmla="*/ 177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17" h="503">
                  <a:moveTo>
                    <a:pt x="610" y="177"/>
                  </a:moveTo>
                  <a:cubicBezTo>
                    <a:pt x="608" y="181"/>
                    <a:pt x="606" y="202"/>
                    <a:pt x="593" y="220"/>
                  </a:cubicBezTo>
                  <a:cubicBezTo>
                    <a:pt x="590" y="224"/>
                    <a:pt x="578" y="248"/>
                    <a:pt x="542" y="272"/>
                  </a:cubicBezTo>
                  <a:cubicBezTo>
                    <a:pt x="508" y="297"/>
                    <a:pt x="452" y="320"/>
                    <a:pt x="383" y="329"/>
                  </a:cubicBezTo>
                  <a:cubicBezTo>
                    <a:pt x="374" y="330"/>
                    <a:pt x="366" y="331"/>
                    <a:pt x="357" y="332"/>
                  </a:cubicBezTo>
                  <a:cubicBezTo>
                    <a:pt x="338" y="340"/>
                    <a:pt x="340" y="350"/>
                    <a:pt x="335" y="359"/>
                  </a:cubicBezTo>
                  <a:cubicBezTo>
                    <a:pt x="327" y="377"/>
                    <a:pt x="322" y="396"/>
                    <a:pt x="318" y="416"/>
                  </a:cubicBezTo>
                  <a:cubicBezTo>
                    <a:pt x="314" y="434"/>
                    <a:pt x="310" y="453"/>
                    <a:pt x="307" y="473"/>
                  </a:cubicBezTo>
                  <a:cubicBezTo>
                    <a:pt x="304" y="467"/>
                    <a:pt x="301" y="461"/>
                    <a:pt x="299" y="455"/>
                  </a:cubicBezTo>
                  <a:cubicBezTo>
                    <a:pt x="291" y="436"/>
                    <a:pt x="285" y="415"/>
                    <a:pt x="280" y="393"/>
                  </a:cubicBezTo>
                  <a:cubicBezTo>
                    <a:pt x="278" y="382"/>
                    <a:pt x="276" y="371"/>
                    <a:pt x="274" y="360"/>
                  </a:cubicBezTo>
                  <a:cubicBezTo>
                    <a:pt x="273" y="354"/>
                    <a:pt x="272" y="348"/>
                    <a:pt x="269" y="341"/>
                  </a:cubicBezTo>
                  <a:cubicBezTo>
                    <a:pt x="267" y="338"/>
                    <a:pt x="265" y="333"/>
                    <a:pt x="258" y="331"/>
                  </a:cubicBezTo>
                  <a:cubicBezTo>
                    <a:pt x="251" y="328"/>
                    <a:pt x="252" y="329"/>
                    <a:pt x="248" y="328"/>
                  </a:cubicBezTo>
                  <a:cubicBezTo>
                    <a:pt x="203" y="323"/>
                    <a:pt x="158" y="311"/>
                    <a:pt x="116" y="291"/>
                  </a:cubicBezTo>
                  <a:cubicBezTo>
                    <a:pt x="76" y="271"/>
                    <a:pt x="37" y="240"/>
                    <a:pt x="25" y="199"/>
                  </a:cubicBezTo>
                  <a:cubicBezTo>
                    <a:pt x="13" y="157"/>
                    <a:pt x="39" y="114"/>
                    <a:pt x="73" y="89"/>
                  </a:cubicBezTo>
                  <a:cubicBezTo>
                    <a:pt x="143" y="36"/>
                    <a:pt x="232" y="22"/>
                    <a:pt x="306" y="21"/>
                  </a:cubicBezTo>
                  <a:cubicBezTo>
                    <a:pt x="381" y="20"/>
                    <a:pt x="446" y="35"/>
                    <a:pt x="492" y="56"/>
                  </a:cubicBezTo>
                  <a:cubicBezTo>
                    <a:pt x="539" y="76"/>
                    <a:pt x="565" y="101"/>
                    <a:pt x="575" y="114"/>
                  </a:cubicBezTo>
                  <a:cubicBezTo>
                    <a:pt x="596" y="138"/>
                    <a:pt x="599" y="158"/>
                    <a:pt x="602" y="167"/>
                  </a:cubicBezTo>
                  <a:cubicBezTo>
                    <a:pt x="604" y="177"/>
                    <a:pt x="605" y="178"/>
                    <a:pt x="607" y="173"/>
                  </a:cubicBezTo>
                  <a:cubicBezTo>
                    <a:pt x="612" y="164"/>
                    <a:pt x="607" y="127"/>
                    <a:pt x="588" y="103"/>
                  </a:cubicBezTo>
                  <a:cubicBezTo>
                    <a:pt x="584" y="97"/>
                    <a:pt x="563" y="71"/>
                    <a:pt x="519" y="48"/>
                  </a:cubicBezTo>
                  <a:cubicBezTo>
                    <a:pt x="476" y="25"/>
                    <a:pt x="411" y="5"/>
                    <a:pt x="333" y="2"/>
                  </a:cubicBezTo>
                  <a:cubicBezTo>
                    <a:pt x="257" y="0"/>
                    <a:pt x="164" y="10"/>
                    <a:pt x="81" y="61"/>
                  </a:cubicBezTo>
                  <a:cubicBezTo>
                    <a:pt x="42" y="85"/>
                    <a:pt x="0" y="128"/>
                    <a:pt x="5" y="184"/>
                  </a:cubicBezTo>
                  <a:cubicBezTo>
                    <a:pt x="10" y="239"/>
                    <a:pt x="55" y="277"/>
                    <a:pt x="97" y="300"/>
                  </a:cubicBezTo>
                  <a:cubicBezTo>
                    <a:pt x="142" y="324"/>
                    <a:pt x="191" y="337"/>
                    <a:pt x="239" y="343"/>
                  </a:cubicBezTo>
                  <a:cubicBezTo>
                    <a:pt x="248" y="345"/>
                    <a:pt x="248" y="345"/>
                    <a:pt x="248" y="345"/>
                  </a:cubicBezTo>
                  <a:cubicBezTo>
                    <a:pt x="253" y="345"/>
                    <a:pt x="253" y="345"/>
                    <a:pt x="253" y="345"/>
                  </a:cubicBezTo>
                  <a:cubicBezTo>
                    <a:pt x="253" y="346"/>
                    <a:pt x="253" y="345"/>
                    <a:pt x="253" y="345"/>
                  </a:cubicBezTo>
                  <a:cubicBezTo>
                    <a:pt x="254" y="346"/>
                    <a:pt x="256" y="352"/>
                    <a:pt x="257" y="358"/>
                  </a:cubicBezTo>
                  <a:cubicBezTo>
                    <a:pt x="260" y="369"/>
                    <a:pt x="262" y="381"/>
                    <a:pt x="264" y="392"/>
                  </a:cubicBezTo>
                  <a:cubicBezTo>
                    <a:pt x="269" y="416"/>
                    <a:pt x="276" y="439"/>
                    <a:pt x="285" y="460"/>
                  </a:cubicBezTo>
                  <a:cubicBezTo>
                    <a:pt x="289" y="471"/>
                    <a:pt x="294" y="481"/>
                    <a:pt x="300" y="491"/>
                  </a:cubicBezTo>
                  <a:cubicBezTo>
                    <a:pt x="305" y="501"/>
                    <a:pt x="305" y="501"/>
                    <a:pt x="305" y="501"/>
                  </a:cubicBezTo>
                  <a:cubicBezTo>
                    <a:pt x="308" y="503"/>
                    <a:pt x="315" y="502"/>
                    <a:pt x="317" y="499"/>
                  </a:cubicBezTo>
                  <a:cubicBezTo>
                    <a:pt x="320" y="478"/>
                    <a:pt x="320" y="478"/>
                    <a:pt x="320" y="478"/>
                  </a:cubicBezTo>
                  <a:cubicBezTo>
                    <a:pt x="324" y="456"/>
                    <a:pt x="328" y="435"/>
                    <a:pt x="332" y="415"/>
                  </a:cubicBezTo>
                  <a:cubicBezTo>
                    <a:pt x="337" y="395"/>
                    <a:pt x="342" y="375"/>
                    <a:pt x="349" y="358"/>
                  </a:cubicBezTo>
                  <a:cubicBezTo>
                    <a:pt x="351" y="354"/>
                    <a:pt x="353" y="350"/>
                    <a:pt x="355" y="346"/>
                  </a:cubicBezTo>
                  <a:cubicBezTo>
                    <a:pt x="357" y="345"/>
                    <a:pt x="358" y="345"/>
                    <a:pt x="358" y="344"/>
                  </a:cubicBezTo>
                  <a:cubicBezTo>
                    <a:pt x="365" y="344"/>
                    <a:pt x="365" y="344"/>
                    <a:pt x="365" y="344"/>
                  </a:cubicBezTo>
                  <a:cubicBezTo>
                    <a:pt x="374" y="342"/>
                    <a:pt x="384" y="342"/>
                    <a:pt x="393" y="340"/>
                  </a:cubicBezTo>
                  <a:cubicBezTo>
                    <a:pt x="466" y="328"/>
                    <a:pt x="523" y="302"/>
                    <a:pt x="556" y="275"/>
                  </a:cubicBezTo>
                  <a:cubicBezTo>
                    <a:pt x="590" y="248"/>
                    <a:pt x="600" y="223"/>
                    <a:pt x="600" y="224"/>
                  </a:cubicBezTo>
                  <a:cubicBezTo>
                    <a:pt x="617" y="186"/>
                    <a:pt x="610" y="172"/>
                    <a:pt x="610" y="17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30601594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36</a:t>
            </a:fld>
            <a:endParaRPr lang="en-US" dirty="0"/>
          </a:p>
        </p:txBody>
      </p:sp>
      <p:sp>
        <p:nvSpPr>
          <p:cNvPr id="3" name="TextBox 2"/>
          <p:cNvSpPr txBox="1"/>
          <p:nvPr/>
        </p:nvSpPr>
        <p:spPr>
          <a:xfrm>
            <a:off x="152400" y="609600"/>
            <a:ext cx="8839200" cy="4247317"/>
          </a:xfrm>
          <a:prstGeom prst="rect">
            <a:avLst/>
          </a:prstGeom>
          <a:solidFill>
            <a:schemeClr val="bg2">
              <a:alpha val="88000"/>
            </a:schemeClr>
          </a:solidFill>
          <a:ln w="76200">
            <a:noFill/>
          </a:ln>
        </p:spPr>
        <p:txBody>
          <a:bodyPr wrap="square" rtlCol="0">
            <a:spAutoFit/>
          </a:bodyPr>
          <a:lstStyle>
            <a:defPPr>
              <a:defRPr lang="en-US"/>
            </a:defPPr>
            <a:lvl1pPr algn="ctr">
              <a:defRPr sz="7200" b="1"/>
            </a:lvl1pPr>
          </a:lstStyle>
          <a:p>
            <a:r>
              <a:rPr lang="en-US" sz="5400" dirty="0" smtClean="0"/>
              <a:t>Four people arrange a restaurant booking after work  </a:t>
            </a:r>
            <a:br>
              <a:rPr lang="en-US" sz="5400" dirty="0" smtClean="0"/>
            </a:br>
            <a:r>
              <a:rPr lang="en-US" sz="5400" dirty="0" smtClean="0"/>
              <a:t/>
            </a:r>
            <a:br>
              <a:rPr lang="en-US" sz="5400" dirty="0" smtClean="0"/>
            </a:br>
            <a:r>
              <a:rPr lang="en-US" sz="5400" dirty="0" smtClean="0"/>
              <a:t>Q. What is the chance  they arrive on-time to be seated?</a:t>
            </a:r>
          </a:p>
        </p:txBody>
      </p:sp>
      <p:sp>
        <p:nvSpPr>
          <p:cNvPr id="4" name="Footer Placeholder 3"/>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4302954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37</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709568254"/>
              </p:ext>
            </p:extLst>
          </p:nvPr>
        </p:nvGraphicFramePr>
        <p:xfrm>
          <a:off x="1752600" y="152400"/>
          <a:ext cx="6096000" cy="645160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sz="2800" dirty="0" smtClean="0"/>
                        <a:t>Person 1</a:t>
                      </a:r>
                      <a:endParaRPr lang="en-US" sz="2800" dirty="0"/>
                    </a:p>
                  </a:txBody>
                  <a:tcPr>
                    <a:lnB w="12700" cap="flat" cmpd="sng" algn="ctr">
                      <a:solidFill>
                        <a:schemeClr val="tx1"/>
                      </a:solidFill>
                      <a:prstDash val="solid"/>
                      <a:round/>
                      <a:headEnd type="none" w="med" len="med"/>
                      <a:tailEnd type="none" w="med" len="med"/>
                    </a:lnB>
                  </a:tcPr>
                </a:tc>
                <a:tc>
                  <a:txBody>
                    <a:bodyPr/>
                    <a:lstStyle/>
                    <a:p>
                      <a:r>
                        <a:rPr lang="en-US" sz="2800" dirty="0" smtClean="0"/>
                        <a:t>Person</a:t>
                      </a:r>
                      <a:r>
                        <a:rPr lang="en-US" sz="2800" baseline="0" dirty="0" smtClean="0"/>
                        <a:t> 2</a:t>
                      </a:r>
                      <a:endParaRPr lang="en-US" sz="2800" dirty="0"/>
                    </a:p>
                  </a:txBody>
                  <a:tcPr>
                    <a:lnB w="12700" cap="flat" cmpd="sng" algn="ctr">
                      <a:solidFill>
                        <a:schemeClr val="tx1"/>
                      </a:solidFill>
                      <a:prstDash val="solid"/>
                      <a:round/>
                      <a:headEnd type="none" w="med" len="med"/>
                      <a:tailEnd type="none" w="med" len="med"/>
                    </a:lnB>
                  </a:tcPr>
                </a:tc>
                <a:tc>
                  <a:txBody>
                    <a:bodyPr/>
                    <a:lstStyle/>
                    <a:p>
                      <a:r>
                        <a:rPr lang="en-US" sz="2800" dirty="0" smtClean="0"/>
                        <a:t>Person 3</a:t>
                      </a:r>
                      <a:endParaRPr lang="en-US" sz="2800" dirty="0"/>
                    </a:p>
                  </a:txBody>
                  <a:tcPr>
                    <a:lnB w="12700" cap="flat" cmpd="sng" algn="ctr">
                      <a:solidFill>
                        <a:schemeClr val="tx1"/>
                      </a:solidFill>
                      <a:prstDash val="solid"/>
                      <a:round/>
                      <a:headEnd type="none" w="med" len="med"/>
                      <a:tailEnd type="none" w="med" len="med"/>
                    </a:lnB>
                  </a:tcPr>
                </a:tc>
                <a:tc>
                  <a:txBody>
                    <a:bodyPr/>
                    <a:lstStyle/>
                    <a:p>
                      <a:r>
                        <a:rPr lang="en-US" sz="2800" dirty="0" smtClean="0"/>
                        <a:t>Person 4</a:t>
                      </a:r>
                      <a:endParaRPr lang="en-US" sz="2800" dirty="0"/>
                    </a:p>
                  </a:txBody>
                  <a:tcPr>
                    <a:lnB w="12700" cap="flat" cmpd="sng" algn="ctr">
                      <a:solidFill>
                        <a:schemeClr val="tx1"/>
                      </a:solidFill>
                      <a:prstDash val="solid"/>
                      <a:round/>
                      <a:headEnd type="none" w="med" len="med"/>
                      <a:tailEnd type="none" w="med" len="med"/>
                    </a:lnB>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
        <p:nvSpPr>
          <p:cNvPr id="6" name="Footer Placeholder 5"/>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2508885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38</a:t>
            </a:fld>
            <a:endParaRPr lang="en-US" dirty="0"/>
          </a:p>
        </p:txBody>
      </p:sp>
      <p:graphicFrame>
        <p:nvGraphicFramePr>
          <p:cNvPr id="3" name="Table 2"/>
          <p:cNvGraphicFramePr>
            <a:graphicFrameLocks noGrp="1"/>
          </p:cNvGraphicFramePr>
          <p:nvPr>
            <p:extLst/>
          </p:nvPr>
        </p:nvGraphicFramePr>
        <p:xfrm>
          <a:off x="1752600" y="152400"/>
          <a:ext cx="6096000" cy="645160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sz="2800" dirty="0" smtClean="0"/>
                        <a:t>Person 1</a:t>
                      </a:r>
                      <a:endParaRPr lang="en-US" sz="2800" dirty="0"/>
                    </a:p>
                  </a:txBody>
                  <a:tcPr/>
                </a:tc>
                <a:tc>
                  <a:txBody>
                    <a:bodyPr/>
                    <a:lstStyle/>
                    <a:p>
                      <a:r>
                        <a:rPr lang="en-US" sz="2800" dirty="0" smtClean="0"/>
                        <a:t>Person</a:t>
                      </a:r>
                      <a:r>
                        <a:rPr lang="en-US" sz="2800" baseline="0" dirty="0" smtClean="0"/>
                        <a:t> 2</a:t>
                      </a:r>
                      <a:endParaRPr lang="en-US" sz="2800" dirty="0"/>
                    </a:p>
                  </a:txBody>
                  <a:tcPr/>
                </a:tc>
                <a:tc>
                  <a:txBody>
                    <a:bodyPr/>
                    <a:lstStyle/>
                    <a:p>
                      <a:r>
                        <a:rPr lang="en-US" sz="2800" dirty="0" smtClean="0"/>
                        <a:t>Person 3</a:t>
                      </a:r>
                      <a:endParaRPr lang="en-US" sz="2800" dirty="0"/>
                    </a:p>
                  </a:txBody>
                  <a:tcPr/>
                </a:tc>
                <a:tc>
                  <a:txBody>
                    <a:bodyPr/>
                    <a:lstStyle/>
                    <a:p>
                      <a:r>
                        <a:rPr lang="en-US" sz="2800" dirty="0" smtClean="0"/>
                        <a:t>Person 4</a:t>
                      </a:r>
                      <a:endParaRPr lang="en-US" sz="2800" dirty="0"/>
                    </a:p>
                  </a:txBody>
                  <a:tcPr/>
                </a:tc>
              </a:tr>
              <a:tr h="370840">
                <a:tc>
                  <a:txBody>
                    <a:bodyPr/>
                    <a:lstStyle/>
                    <a:p>
                      <a:endParaRPr lang="en-US" dirty="0"/>
                    </a:p>
                  </a:txBody>
                  <a:tcPr>
                    <a:solidFill>
                      <a:srgbClr val="00B050"/>
                    </a:solidFill>
                  </a:tcPr>
                </a:tc>
                <a:tc>
                  <a:txBody>
                    <a:bodyPr/>
                    <a:lstStyle/>
                    <a:p>
                      <a:endParaRPr lang="en-US"/>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r>
            </a:tbl>
          </a:graphicData>
        </a:graphic>
      </p:graphicFrame>
      <p:sp>
        <p:nvSpPr>
          <p:cNvPr id="4" name="TextBox 3"/>
          <p:cNvSpPr txBox="1"/>
          <p:nvPr/>
        </p:nvSpPr>
        <p:spPr>
          <a:xfrm rot="16200000">
            <a:off x="-2227340" y="2871710"/>
            <a:ext cx="6015173" cy="954107"/>
          </a:xfrm>
          <a:prstGeom prst="rect">
            <a:avLst/>
          </a:prstGeom>
          <a:noFill/>
        </p:spPr>
        <p:txBody>
          <a:bodyPr wrap="none" rtlCol="0">
            <a:spAutoFit/>
          </a:bodyPr>
          <a:lstStyle/>
          <a:p>
            <a:r>
              <a:rPr lang="en-US" sz="3200" b="1" dirty="0" smtClean="0"/>
              <a:t>1 in 16 EVERYONE is ON-TIME</a:t>
            </a:r>
          </a:p>
          <a:p>
            <a:r>
              <a:rPr lang="en-US" sz="2400" b="1" dirty="0" smtClean="0"/>
              <a:t>15 TIMES more likely at least on person is late</a:t>
            </a:r>
            <a:endParaRPr lang="en-US" sz="2400" b="1" dirty="0"/>
          </a:p>
        </p:txBody>
      </p:sp>
      <p:sp>
        <p:nvSpPr>
          <p:cNvPr id="5" name="Left Arrow 4"/>
          <p:cNvSpPr/>
          <p:nvPr/>
        </p:nvSpPr>
        <p:spPr>
          <a:xfrm>
            <a:off x="8077200" y="417376"/>
            <a:ext cx="838200" cy="8018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140182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39</a:t>
            </a:fld>
            <a:endParaRPr lang="en-US" dirty="0"/>
          </a:p>
        </p:txBody>
      </p:sp>
      <p:pic>
        <p:nvPicPr>
          <p:cNvPr id="3" name="Picture 2" descr="silver-flight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7958488" cy="619718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3436875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Know the problem you are answering</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Forecasting an in-progress project / team</a:t>
            </a:r>
          </a:p>
          <a:p>
            <a:r>
              <a:rPr lang="en-US" dirty="0" smtClean="0"/>
              <a:t>Forecasting a proposed project with(out) team</a:t>
            </a:r>
          </a:p>
          <a:p>
            <a:r>
              <a:rPr lang="en-US" dirty="0"/>
              <a:t>Forecasting whether project is “possible” by fixed date demanded</a:t>
            </a:r>
          </a:p>
          <a:p>
            <a:r>
              <a:rPr lang="en-US" dirty="0" smtClean="0"/>
              <a:t>Forecasting the staff needs</a:t>
            </a:r>
          </a:p>
          <a:p>
            <a:r>
              <a:rPr lang="en-US" dirty="0" smtClean="0"/>
              <a:t>Forecasting the biggest influencing factors</a:t>
            </a:r>
          </a:p>
          <a:p>
            <a:r>
              <a:rPr lang="en-US" dirty="0" smtClean="0"/>
              <a:t>Forecasting the dollar impact of being late</a:t>
            </a:r>
          </a:p>
          <a:p>
            <a:r>
              <a:rPr lang="en-US" dirty="0" smtClean="0"/>
              <a:t>Forecasting the impact of risks (biggest to smallest)</a:t>
            </a:r>
          </a:p>
        </p:txBody>
      </p:sp>
      <p:sp>
        <p:nvSpPr>
          <p:cNvPr id="2" name="Slide Number Placeholder 1"/>
          <p:cNvSpPr>
            <a:spLocks noGrp="1"/>
          </p:cNvSpPr>
          <p:nvPr>
            <p:ph type="sldNum" sz="quarter" idx="12"/>
          </p:nvPr>
        </p:nvSpPr>
        <p:spPr/>
        <p:txBody>
          <a:bodyPr/>
          <a:lstStyle/>
          <a:p>
            <a:fld id="{5F8E5861-E65C-4BE8-8BCB-9B255B5A3C3D}" type="slidenum">
              <a:rPr lang="en-US" smtClean="0"/>
              <a:t>4</a:t>
            </a:fld>
            <a:endParaRPr lang="en-US" dirty="0"/>
          </a:p>
        </p:txBody>
      </p:sp>
    </p:spTree>
    <p:extLst>
      <p:ext uri="{BB962C8B-B14F-4D97-AF65-F5344CB8AC3E}">
        <p14:creationId xmlns:p14="http://schemas.microsoft.com/office/powerpoint/2010/main" val="38951753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40</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76200"/>
            <a:ext cx="1824228" cy="174467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0638" y="1447800"/>
            <a:ext cx="2207703" cy="13877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1091" y="2498864"/>
            <a:ext cx="1714500" cy="17145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602" y="2850490"/>
            <a:ext cx="1061618" cy="179771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2192" y="3810000"/>
            <a:ext cx="2207703" cy="1387731"/>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2800" y="4656125"/>
            <a:ext cx="1824228" cy="1744675"/>
          </a:xfrm>
          <a:prstGeom prst="rect">
            <a:avLst/>
          </a:prstGeom>
        </p:spPr>
      </p:pic>
      <p:sp>
        <p:nvSpPr>
          <p:cNvPr id="9" name="TextBox 8"/>
          <p:cNvSpPr txBox="1"/>
          <p:nvPr/>
        </p:nvSpPr>
        <p:spPr>
          <a:xfrm>
            <a:off x="2615799" y="763871"/>
            <a:ext cx="2092689" cy="369332"/>
          </a:xfrm>
          <a:prstGeom prst="rect">
            <a:avLst/>
          </a:prstGeom>
          <a:noFill/>
        </p:spPr>
        <p:txBody>
          <a:bodyPr wrap="none" rtlCol="0">
            <a:spAutoFit/>
          </a:bodyPr>
          <a:lstStyle/>
          <a:p>
            <a:r>
              <a:rPr lang="en-US" dirty="0" smtClean="0"/>
              <a:t>SEA to SFO (2 hours)</a:t>
            </a:r>
            <a:endParaRPr lang="en-US" dirty="0"/>
          </a:p>
        </p:txBody>
      </p:sp>
      <p:sp>
        <p:nvSpPr>
          <p:cNvPr id="10" name="TextBox 9"/>
          <p:cNvSpPr txBox="1"/>
          <p:nvPr/>
        </p:nvSpPr>
        <p:spPr>
          <a:xfrm>
            <a:off x="4495800" y="2126979"/>
            <a:ext cx="2043893" cy="369332"/>
          </a:xfrm>
          <a:prstGeom prst="rect">
            <a:avLst/>
          </a:prstGeom>
          <a:noFill/>
        </p:spPr>
        <p:txBody>
          <a:bodyPr wrap="none" rtlCol="0">
            <a:spAutoFit/>
          </a:bodyPr>
          <a:lstStyle/>
          <a:p>
            <a:r>
              <a:rPr lang="en-US" dirty="0" smtClean="0"/>
              <a:t>SFO to JFK (6 hours)</a:t>
            </a:r>
            <a:endParaRPr lang="en-US" dirty="0"/>
          </a:p>
        </p:txBody>
      </p:sp>
      <p:sp>
        <p:nvSpPr>
          <p:cNvPr id="11" name="TextBox 10"/>
          <p:cNvSpPr txBox="1"/>
          <p:nvPr/>
        </p:nvSpPr>
        <p:spPr>
          <a:xfrm>
            <a:off x="5422192" y="3245470"/>
            <a:ext cx="2043893" cy="369332"/>
          </a:xfrm>
          <a:prstGeom prst="rect">
            <a:avLst/>
          </a:prstGeom>
          <a:noFill/>
        </p:spPr>
        <p:txBody>
          <a:bodyPr wrap="none" rtlCol="0">
            <a:spAutoFit/>
          </a:bodyPr>
          <a:lstStyle/>
          <a:p>
            <a:r>
              <a:rPr lang="en-US" dirty="0" smtClean="0"/>
              <a:t>JFK to SFO (6 hours)</a:t>
            </a:r>
            <a:endParaRPr lang="en-US" dirty="0"/>
          </a:p>
        </p:txBody>
      </p:sp>
      <p:sp>
        <p:nvSpPr>
          <p:cNvPr id="12" name="TextBox 11"/>
          <p:cNvSpPr txBox="1"/>
          <p:nvPr/>
        </p:nvSpPr>
        <p:spPr>
          <a:xfrm>
            <a:off x="7810602" y="3946265"/>
            <a:ext cx="1197379" cy="646331"/>
          </a:xfrm>
          <a:prstGeom prst="rect">
            <a:avLst/>
          </a:prstGeom>
          <a:noFill/>
        </p:spPr>
        <p:txBody>
          <a:bodyPr wrap="none" rtlCol="0">
            <a:spAutoFit/>
          </a:bodyPr>
          <a:lstStyle/>
          <a:p>
            <a:r>
              <a:rPr lang="en-US" dirty="0" smtClean="0"/>
              <a:t>SFO to SEA</a:t>
            </a:r>
            <a:br>
              <a:rPr lang="en-US" dirty="0" smtClean="0"/>
            </a:br>
            <a:r>
              <a:rPr lang="en-US" dirty="0" smtClean="0"/>
              <a:t> (2 hours)</a:t>
            </a:r>
            <a:endParaRPr lang="en-US" dirty="0"/>
          </a:p>
        </p:txBody>
      </p:sp>
      <p:cxnSp>
        <p:nvCxnSpPr>
          <p:cNvPr id="13" name="Curved Connector 12"/>
          <p:cNvCxnSpPr/>
          <p:nvPr/>
        </p:nvCxnSpPr>
        <p:spPr>
          <a:xfrm>
            <a:off x="1305523" y="2008021"/>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4" name="Curved Connector 13"/>
          <p:cNvCxnSpPr/>
          <p:nvPr/>
        </p:nvCxnSpPr>
        <p:spPr>
          <a:xfrm>
            <a:off x="2593086" y="3185991"/>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5" name="Curved Connector 14"/>
          <p:cNvCxnSpPr/>
          <p:nvPr/>
        </p:nvCxnSpPr>
        <p:spPr>
          <a:xfrm>
            <a:off x="3976584" y="4495800"/>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6" name="Curved Connector 15"/>
          <p:cNvCxnSpPr/>
          <p:nvPr/>
        </p:nvCxnSpPr>
        <p:spPr>
          <a:xfrm>
            <a:off x="5412486" y="5607710"/>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228600" y="2743200"/>
            <a:ext cx="2449838" cy="369332"/>
          </a:xfrm>
          <a:prstGeom prst="rect">
            <a:avLst/>
          </a:prstGeom>
          <a:noFill/>
        </p:spPr>
        <p:txBody>
          <a:bodyPr wrap="none" rtlCol="0">
            <a:spAutoFit/>
          </a:bodyPr>
          <a:lstStyle/>
          <a:p>
            <a:r>
              <a:rPr lang="en-US" dirty="0" smtClean="0"/>
              <a:t>1 hour un-board/board</a:t>
            </a:r>
            <a:endParaRPr lang="en-US" dirty="0"/>
          </a:p>
        </p:txBody>
      </p:sp>
      <p:sp>
        <p:nvSpPr>
          <p:cNvPr id="18" name="TextBox 17"/>
          <p:cNvSpPr txBox="1"/>
          <p:nvPr/>
        </p:nvSpPr>
        <p:spPr>
          <a:xfrm>
            <a:off x="1400652" y="3946265"/>
            <a:ext cx="2449838" cy="369332"/>
          </a:xfrm>
          <a:prstGeom prst="rect">
            <a:avLst/>
          </a:prstGeom>
          <a:noFill/>
        </p:spPr>
        <p:txBody>
          <a:bodyPr wrap="none" rtlCol="0">
            <a:spAutoFit/>
          </a:bodyPr>
          <a:lstStyle/>
          <a:p>
            <a:r>
              <a:rPr lang="en-US" dirty="0" smtClean="0"/>
              <a:t>1 hour un-board/board</a:t>
            </a:r>
            <a:endParaRPr lang="en-US" dirty="0"/>
          </a:p>
        </p:txBody>
      </p:sp>
      <p:sp>
        <p:nvSpPr>
          <p:cNvPr id="19" name="TextBox 18"/>
          <p:cNvSpPr txBox="1"/>
          <p:nvPr/>
        </p:nvSpPr>
        <p:spPr>
          <a:xfrm>
            <a:off x="2751665" y="5223873"/>
            <a:ext cx="2449838" cy="369332"/>
          </a:xfrm>
          <a:prstGeom prst="rect">
            <a:avLst/>
          </a:prstGeom>
          <a:noFill/>
        </p:spPr>
        <p:txBody>
          <a:bodyPr wrap="none" rtlCol="0">
            <a:spAutoFit/>
          </a:bodyPr>
          <a:lstStyle/>
          <a:p>
            <a:r>
              <a:rPr lang="en-US" dirty="0" smtClean="0"/>
              <a:t>1 hour un-board/board</a:t>
            </a:r>
            <a:endParaRPr lang="en-US" dirty="0"/>
          </a:p>
        </p:txBody>
      </p:sp>
      <p:sp>
        <p:nvSpPr>
          <p:cNvPr id="20" name="TextBox 19"/>
          <p:cNvSpPr txBox="1"/>
          <p:nvPr/>
        </p:nvSpPr>
        <p:spPr>
          <a:xfrm>
            <a:off x="637413" y="2115853"/>
            <a:ext cx="886012" cy="369332"/>
          </a:xfrm>
          <a:prstGeom prst="rect">
            <a:avLst/>
          </a:prstGeom>
          <a:noFill/>
        </p:spPr>
        <p:txBody>
          <a:bodyPr wrap="none" rtlCol="0">
            <a:spAutoFit/>
          </a:bodyPr>
          <a:lstStyle/>
          <a:p>
            <a:r>
              <a:rPr lang="en-US" dirty="0" smtClean="0"/>
              <a:t>2 hours</a:t>
            </a:r>
            <a:endParaRPr lang="en-US" dirty="0"/>
          </a:p>
        </p:txBody>
      </p:sp>
      <p:sp>
        <p:nvSpPr>
          <p:cNvPr id="21" name="TextBox 20"/>
          <p:cNvSpPr txBox="1"/>
          <p:nvPr/>
        </p:nvSpPr>
        <p:spPr>
          <a:xfrm>
            <a:off x="1722818" y="3360365"/>
            <a:ext cx="886012" cy="369332"/>
          </a:xfrm>
          <a:prstGeom prst="rect">
            <a:avLst/>
          </a:prstGeom>
          <a:noFill/>
        </p:spPr>
        <p:txBody>
          <a:bodyPr wrap="none" rtlCol="0">
            <a:spAutoFit/>
          </a:bodyPr>
          <a:lstStyle/>
          <a:p>
            <a:r>
              <a:rPr lang="en-US" dirty="0" smtClean="0"/>
              <a:t>6 hours</a:t>
            </a:r>
            <a:endParaRPr lang="en-US" dirty="0"/>
          </a:p>
        </p:txBody>
      </p:sp>
      <p:sp>
        <p:nvSpPr>
          <p:cNvPr id="22" name="TextBox 21"/>
          <p:cNvSpPr txBox="1"/>
          <p:nvPr/>
        </p:nvSpPr>
        <p:spPr>
          <a:xfrm>
            <a:off x="3158094" y="4706604"/>
            <a:ext cx="886012" cy="369332"/>
          </a:xfrm>
          <a:prstGeom prst="rect">
            <a:avLst/>
          </a:prstGeom>
          <a:noFill/>
        </p:spPr>
        <p:txBody>
          <a:bodyPr wrap="none" rtlCol="0">
            <a:spAutoFit/>
          </a:bodyPr>
          <a:lstStyle/>
          <a:p>
            <a:r>
              <a:rPr lang="en-US" dirty="0" smtClean="0"/>
              <a:t>6 hours</a:t>
            </a:r>
            <a:endParaRPr lang="en-US" dirty="0"/>
          </a:p>
        </p:txBody>
      </p:sp>
      <p:sp>
        <p:nvSpPr>
          <p:cNvPr id="23" name="TextBox 22"/>
          <p:cNvSpPr txBox="1"/>
          <p:nvPr/>
        </p:nvSpPr>
        <p:spPr>
          <a:xfrm>
            <a:off x="4523874" y="5799546"/>
            <a:ext cx="886012" cy="369332"/>
          </a:xfrm>
          <a:prstGeom prst="rect">
            <a:avLst/>
          </a:prstGeom>
          <a:noFill/>
        </p:spPr>
        <p:txBody>
          <a:bodyPr wrap="none" rtlCol="0">
            <a:spAutoFit/>
          </a:bodyPr>
          <a:lstStyle/>
          <a:p>
            <a:r>
              <a:rPr lang="en-US" dirty="0" smtClean="0"/>
              <a:t>2 hours</a:t>
            </a:r>
            <a:endParaRPr lang="en-US" dirty="0"/>
          </a:p>
        </p:txBody>
      </p:sp>
      <p:sp>
        <p:nvSpPr>
          <p:cNvPr id="24" name="Footer Placeholder 23"/>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5480596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41</a:t>
            </a:fld>
            <a:endParaRPr lang="en-US" dirty="0"/>
          </a:p>
        </p:txBody>
      </p:sp>
      <p:pic>
        <p:nvPicPr>
          <p:cNvPr id="3" name="Picture 2" descr="silver-flight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961"/>
            <a:ext cx="7973940" cy="62092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37033415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42</a:t>
            </a:fld>
            <a:endParaRPr lang="en-US" dirty="0"/>
          </a:p>
        </p:txBody>
      </p:sp>
      <p:pic>
        <p:nvPicPr>
          <p:cNvPr id="3" name="Picture 2"/>
          <p:cNvPicPr>
            <a:picLocks noChangeAspect="1"/>
          </p:cNvPicPr>
          <p:nvPr/>
        </p:nvPicPr>
        <p:blipFill>
          <a:blip r:embed="rId2"/>
          <a:stretch>
            <a:fillRect/>
          </a:stretch>
        </p:blipFill>
        <p:spPr>
          <a:xfrm>
            <a:off x="12033" y="304800"/>
            <a:ext cx="9131968" cy="5895975"/>
          </a:xfrm>
          <a:prstGeom prst="rect">
            <a:avLst/>
          </a:prstGeom>
        </p:spPr>
      </p:pic>
      <p:sp>
        <p:nvSpPr>
          <p:cNvPr id="4" name="Rectangle 3"/>
          <p:cNvSpPr/>
          <p:nvPr/>
        </p:nvSpPr>
        <p:spPr>
          <a:xfrm>
            <a:off x="304800" y="10668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04800" y="17526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0318" y="2362200"/>
            <a:ext cx="8511820"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1694" y="3048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1694" y="3671887"/>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1694" y="4327385"/>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0318" y="4953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1031082"/>
            <a:ext cx="353621" cy="523220"/>
          </a:xfrm>
          <a:prstGeom prst="rect">
            <a:avLst/>
          </a:prstGeom>
          <a:noFill/>
        </p:spPr>
        <p:txBody>
          <a:bodyPr wrap="square" rtlCol="0">
            <a:spAutoFit/>
          </a:bodyPr>
          <a:lstStyle/>
          <a:p>
            <a:r>
              <a:rPr lang="en-US" sz="2800" b="1" dirty="0" smtClean="0"/>
              <a:t>1</a:t>
            </a:r>
            <a:endParaRPr lang="en-US" sz="2800" b="1" dirty="0"/>
          </a:p>
        </p:txBody>
      </p:sp>
      <p:sp>
        <p:nvSpPr>
          <p:cNvPr id="12" name="TextBox 11"/>
          <p:cNvSpPr txBox="1"/>
          <p:nvPr/>
        </p:nvSpPr>
        <p:spPr>
          <a:xfrm>
            <a:off x="381000" y="1686580"/>
            <a:ext cx="353621" cy="523220"/>
          </a:xfrm>
          <a:prstGeom prst="rect">
            <a:avLst/>
          </a:prstGeom>
          <a:noFill/>
        </p:spPr>
        <p:txBody>
          <a:bodyPr wrap="square" rtlCol="0">
            <a:spAutoFit/>
          </a:bodyPr>
          <a:lstStyle/>
          <a:p>
            <a:r>
              <a:rPr lang="en-US" sz="2800" b="1" dirty="0" smtClean="0"/>
              <a:t>2</a:t>
            </a:r>
            <a:endParaRPr lang="en-US" sz="2800" b="1" dirty="0"/>
          </a:p>
        </p:txBody>
      </p:sp>
      <p:sp>
        <p:nvSpPr>
          <p:cNvPr id="13" name="TextBox 12"/>
          <p:cNvSpPr txBox="1"/>
          <p:nvPr/>
        </p:nvSpPr>
        <p:spPr>
          <a:xfrm>
            <a:off x="381000" y="2357859"/>
            <a:ext cx="353621" cy="523220"/>
          </a:xfrm>
          <a:prstGeom prst="rect">
            <a:avLst/>
          </a:prstGeom>
          <a:noFill/>
        </p:spPr>
        <p:txBody>
          <a:bodyPr wrap="square" rtlCol="0">
            <a:spAutoFit/>
          </a:bodyPr>
          <a:lstStyle/>
          <a:p>
            <a:r>
              <a:rPr lang="en-US" sz="2800" b="1" dirty="0" smtClean="0"/>
              <a:t>3</a:t>
            </a:r>
            <a:endParaRPr lang="en-US" sz="2800" b="1" dirty="0"/>
          </a:p>
        </p:txBody>
      </p:sp>
      <p:sp>
        <p:nvSpPr>
          <p:cNvPr id="14" name="TextBox 13"/>
          <p:cNvSpPr txBox="1"/>
          <p:nvPr/>
        </p:nvSpPr>
        <p:spPr>
          <a:xfrm>
            <a:off x="392808" y="2991177"/>
            <a:ext cx="353621" cy="523220"/>
          </a:xfrm>
          <a:prstGeom prst="rect">
            <a:avLst/>
          </a:prstGeom>
          <a:noFill/>
        </p:spPr>
        <p:txBody>
          <a:bodyPr wrap="square" rtlCol="0">
            <a:spAutoFit/>
          </a:bodyPr>
          <a:lstStyle/>
          <a:p>
            <a:r>
              <a:rPr lang="en-US" sz="2800" b="1" dirty="0" smtClean="0"/>
              <a:t>4</a:t>
            </a:r>
            <a:endParaRPr lang="en-US" sz="2800" b="1" dirty="0"/>
          </a:p>
        </p:txBody>
      </p:sp>
      <p:sp>
        <p:nvSpPr>
          <p:cNvPr id="15" name="TextBox 14"/>
          <p:cNvSpPr txBox="1"/>
          <p:nvPr/>
        </p:nvSpPr>
        <p:spPr>
          <a:xfrm>
            <a:off x="392808" y="3605867"/>
            <a:ext cx="353621" cy="523220"/>
          </a:xfrm>
          <a:prstGeom prst="rect">
            <a:avLst/>
          </a:prstGeom>
          <a:noFill/>
        </p:spPr>
        <p:txBody>
          <a:bodyPr wrap="square" rtlCol="0">
            <a:spAutoFit/>
          </a:bodyPr>
          <a:lstStyle/>
          <a:p>
            <a:r>
              <a:rPr lang="en-US" sz="2800" b="1" dirty="0" smtClean="0"/>
              <a:t>5</a:t>
            </a:r>
            <a:endParaRPr lang="en-US" sz="2800" b="1" dirty="0"/>
          </a:p>
        </p:txBody>
      </p:sp>
      <p:sp>
        <p:nvSpPr>
          <p:cNvPr id="16" name="TextBox 15"/>
          <p:cNvSpPr txBox="1"/>
          <p:nvPr/>
        </p:nvSpPr>
        <p:spPr>
          <a:xfrm>
            <a:off x="398640" y="4261365"/>
            <a:ext cx="353621" cy="523220"/>
          </a:xfrm>
          <a:prstGeom prst="rect">
            <a:avLst/>
          </a:prstGeom>
          <a:noFill/>
        </p:spPr>
        <p:txBody>
          <a:bodyPr wrap="square" rtlCol="0">
            <a:spAutoFit/>
          </a:bodyPr>
          <a:lstStyle/>
          <a:p>
            <a:r>
              <a:rPr lang="en-US" sz="2800" b="1" dirty="0" smtClean="0"/>
              <a:t>6</a:t>
            </a:r>
            <a:endParaRPr lang="en-US" sz="2800" b="1" dirty="0"/>
          </a:p>
        </p:txBody>
      </p:sp>
      <p:sp>
        <p:nvSpPr>
          <p:cNvPr id="17" name="TextBox 16"/>
          <p:cNvSpPr txBox="1"/>
          <p:nvPr/>
        </p:nvSpPr>
        <p:spPr>
          <a:xfrm>
            <a:off x="381000" y="4909812"/>
            <a:ext cx="353621" cy="523220"/>
          </a:xfrm>
          <a:prstGeom prst="rect">
            <a:avLst/>
          </a:prstGeom>
          <a:noFill/>
        </p:spPr>
        <p:txBody>
          <a:bodyPr wrap="square" rtlCol="0">
            <a:spAutoFit/>
          </a:bodyPr>
          <a:lstStyle/>
          <a:p>
            <a:r>
              <a:rPr lang="en-US" sz="2800" b="1" dirty="0" smtClean="0"/>
              <a:t>7</a:t>
            </a:r>
            <a:endParaRPr lang="en-US" sz="2800" b="1" dirty="0"/>
          </a:p>
        </p:txBody>
      </p:sp>
      <p:sp>
        <p:nvSpPr>
          <p:cNvPr id="18" name="TextBox 17"/>
          <p:cNvSpPr txBox="1"/>
          <p:nvPr/>
        </p:nvSpPr>
        <p:spPr>
          <a:xfrm>
            <a:off x="403267" y="5558259"/>
            <a:ext cx="5257800" cy="584775"/>
          </a:xfrm>
          <a:prstGeom prst="rect">
            <a:avLst/>
          </a:prstGeom>
          <a:noFill/>
        </p:spPr>
        <p:txBody>
          <a:bodyPr wrap="square" rtlCol="0">
            <a:spAutoFit/>
          </a:bodyPr>
          <a:lstStyle/>
          <a:p>
            <a:r>
              <a:rPr lang="en-US" sz="3200" b="1" dirty="0" smtClean="0"/>
              <a:t>Team Dependency Diagram</a:t>
            </a:r>
            <a:endParaRPr lang="en-US" sz="3200" b="1" dirty="0"/>
          </a:p>
        </p:txBody>
      </p:sp>
      <p:sp>
        <p:nvSpPr>
          <p:cNvPr id="19" name="Footer Placeholder 18"/>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126249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1+#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43</a:t>
            </a:fld>
            <a:endParaRPr lang="en-US" dirty="0"/>
          </a:p>
        </p:txBody>
      </p:sp>
      <p:sp>
        <p:nvSpPr>
          <p:cNvPr id="3" name="TextBox 2"/>
          <p:cNvSpPr txBox="1"/>
          <p:nvPr/>
        </p:nvSpPr>
        <p:spPr>
          <a:xfrm>
            <a:off x="990600" y="609600"/>
            <a:ext cx="6858000" cy="5529719"/>
          </a:xfrm>
          <a:prstGeom prst="rect">
            <a:avLst/>
          </a:prstGeom>
          <a:noFill/>
        </p:spPr>
        <p:txBody>
          <a:bodyPr wrap="square" rtlCol="0">
            <a:spAutoFit/>
          </a:bodyPr>
          <a:lstStyle/>
          <a:p>
            <a:pPr algn="ctr"/>
            <a:r>
              <a:rPr lang="en-US" sz="8800" b="1" dirty="0"/>
              <a:t>1 in </a:t>
            </a:r>
            <a:r>
              <a:rPr lang="en-US" sz="8800" b="1" dirty="0" smtClean="0"/>
              <a:t>2</a:t>
            </a:r>
            <a:r>
              <a:rPr lang="en-US" sz="8000" b="1" baseline="30000" dirty="0" smtClean="0"/>
              <a:t>n</a:t>
            </a:r>
            <a:br>
              <a:rPr lang="en-US" sz="8000" b="1" baseline="30000" dirty="0" smtClean="0"/>
            </a:br>
            <a:r>
              <a:rPr lang="en-US" sz="6600" b="1" baseline="30000" dirty="0" smtClean="0"/>
              <a:t>or</a:t>
            </a:r>
            <a:endParaRPr lang="en-US" sz="6600" b="1" baseline="30000" dirty="0"/>
          </a:p>
          <a:p>
            <a:pPr algn="ctr"/>
            <a:r>
              <a:rPr lang="en-US" sz="8800" b="1" dirty="0" smtClean="0"/>
              <a:t>1 in 2</a:t>
            </a:r>
            <a:r>
              <a:rPr lang="en-US" sz="8000" b="1" baseline="30000" dirty="0" smtClean="0"/>
              <a:t>7</a:t>
            </a:r>
          </a:p>
          <a:p>
            <a:pPr algn="ctr"/>
            <a:r>
              <a:rPr lang="en-US" sz="8000" b="1" baseline="30000" dirty="0" smtClean="0"/>
              <a:t>or</a:t>
            </a:r>
          </a:p>
          <a:p>
            <a:pPr algn="ctr"/>
            <a:r>
              <a:rPr lang="en-US" sz="8000" b="1" dirty="0"/>
              <a:t>1 in </a:t>
            </a:r>
            <a:r>
              <a:rPr lang="en-US" sz="8000" b="1" dirty="0" smtClean="0"/>
              <a:t>128</a:t>
            </a:r>
            <a:endParaRPr lang="en-US" sz="8000" b="1" baseline="30000" dirty="0" smtClean="0"/>
          </a:p>
        </p:txBody>
      </p:sp>
      <p:sp>
        <p:nvSpPr>
          <p:cNvPr id="4" name="Footer Placeholder 3"/>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28082578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44</a:t>
            </a:fld>
            <a:endParaRPr lang="en-US" dirty="0"/>
          </a:p>
        </p:txBody>
      </p:sp>
      <p:sp>
        <p:nvSpPr>
          <p:cNvPr id="3" name="Rectangle 2"/>
          <p:cNvSpPr/>
          <p:nvPr/>
        </p:nvSpPr>
        <p:spPr>
          <a:xfrm>
            <a:off x="1295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091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87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83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478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74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70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66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62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458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8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94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0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685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81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277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73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69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65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61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95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091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887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683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78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74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70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866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62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458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295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91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887134"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683001"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478868"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274735"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070602"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866469"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662336"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4582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2954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091267"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887134"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683001"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478868"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274735"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070602"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866469"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662336"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4582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2954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091267"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887134"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683001"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478868"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274735"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070602"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866469"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662336"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4582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2983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2094255"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890122"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3685989"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481856"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5277723"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6073590"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869457"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665324"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84611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295400"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2091267"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2887134"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3683001"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4478868"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5274735"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6070602"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6866469"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7662336"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458200"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295400"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091267"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887134"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3683001"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478868"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5274735"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070602"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6866469"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7662336"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8458200"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295400"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2091267"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887134"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683001"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478868"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5274735"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6070602"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6866469"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7662336"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8458200"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295400"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091267"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87134"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683001"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4478868"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5274735"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6070602"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6866469"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7662336"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8458200"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295400"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091267"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2887134"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3683001"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4478868"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274735"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6070602"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6866469"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662336"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8458200"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1295400"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2091267"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2887134"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3683001"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478868"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274735"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6070602"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866469"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2554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t>7 dependencies</a:t>
            </a:r>
          </a:p>
          <a:p>
            <a:pPr algn="ctr"/>
            <a:r>
              <a:rPr lang="en-US" sz="5400" dirty="0" smtClean="0"/>
              <a:t>1 chance in 128</a:t>
            </a:r>
            <a:endParaRPr lang="en-US" sz="5400" dirty="0"/>
          </a:p>
        </p:txBody>
      </p:sp>
      <p:sp>
        <p:nvSpPr>
          <p:cNvPr id="132" name="Footer Placeholder 131"/>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23116408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45</a:t>
            </a:fld>
            <a:endParaRPr lang="en-US" dirty="0"/>
          </a:p>
        </p:txBody>
      </p:sp>
      <p:sp>
        <p:nvSpPr>
          <p:cNvPr id="3" name="Rectangle 2"/>
          <p:cNvSpPr/>
          <p:nvPr/>
        </p:nvSpPr>
        <p:spPr>
          <a:xfrm>
            <a:off x="1295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091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87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83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478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74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70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66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62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458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8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94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0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685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81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277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73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69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65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61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95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091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887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683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78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74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70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866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62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458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295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91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887134"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683001"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478868"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274735"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070602"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866469"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662336"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4582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2954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091267"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887134"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683001"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478868"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274735"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070602"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866469"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662336"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4582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2954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091267"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887134"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683001"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478868"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274735"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070602"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866469"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662336"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4582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2983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2094255"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890122"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3685989"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554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t>6 dependencies</a:t>
            </a:r>
          </a:p>
          <a:p>
            <a:pPr algn="ctr"/>
            <a:r>
              <a:rPr lang="en-US" sz="5400" dirty="0" smtClean="0"/>
              <a:t>1 chance in 64</a:t>
            </a:r>
            <a:endParaRPr lang="en-US" sz="5400" dirty="0"/>
          </a:p>
        </p:txBody>
      </p:sp>
      <p:sp>
        <p:nvSpPr>
          <p:cNvPr id="68" name="Footer Placeholder 67"/>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31968088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46</a:t>
            </a:fld>
            <a:endParaRPr lang="en-US" dirty="0"/>
          </a:p>
        </p:txBody>
      </p:sp>
      <p:sp>
        <p:nvSpPr>
          <p:cNvPr id="3" name="Rectangle 2"/>
          <p:cNvSpPr/>
          <p:nvPr/>
        </p:nvSpPr>
        <p:spPr>
          <a:xfrm>
            <a:off x="1295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091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87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83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478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74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70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66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62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458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8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94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0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685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81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277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73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69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65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61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95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091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887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683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78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74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70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866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62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458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295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91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554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t>5 dependencies</a:t>
            </a:r>
          </a:p>
          <a:p>
            <a:pPr algn="ctr"/>
            <a:r>
              <a:rPr lang="en-US" sz="5400" dirty="0" smtClean="0"/>
              <a:t>1 chance in 32</a:t>
            </a:r>
            <a:endParaRPr lang="en-US" sz="5400" dirty="0"/>
          </a:p>
        </p:txBody>
      </p:sp>
      <p:sp>
        <p:nvSpPr>
          <p:cNvPr id="36" name="Footer Placeholder 35"/>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17438267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Probabilistic forecasting</a:t>
            </a:r>
            <a:endParaRPr lang="en-US" dirty="0"/>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5F8E5861-E65C-4BE8-8BCB-9B255B5A3C3D}" type="slidenum">
              <a:rPr lang="en-US" smtClean="0"/>
              <a:t>47</a:t>
            </a:fld>
            <a:endParaRPr lang="en-US" dirty="0"/>
          </a:p>
        </p:txBody>
      </p:sp>
    </p:spTree>
    <p:extLst>
      <p:ext uri="{BB962C8B-B14F-4D97-AF65-F5344CB8AC3E}">
        <p14:creationId xmlns:p14="http://schemas.microsoft.com/office/powerpoint/2010/main" val="3055161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Commercial in confidence</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48</a:t>
            </a:fld>
            <a:endParaRPr lang="en-US" dirty="0"/>
          </a:p>
        </p:txBody>
      </p:sp>
      <p:sp>
        <p:nvSpPr>
          <p:cNvPr id="4" name="TextBox 3"/>
          <p:cNvSpPr txBox="1"/>
          <p:nvPr/>
        </p:nvSpPr>
        <p:spPr>
          <a:xfrm>
            <a:off x="457200" y="343373"/>
            <a:ext cx="8077200" cy="5632311"/>
          </a:xfrm>
          <a:prstGeom prst="rect">
            <a:avLst/>
          </a:prstGeom>
          <a:noFill/>
        </p:spPr>
        <p:txBody>
          <a:bodyPr wrap="square" rtlCol="0">
            <a:spAutoFit/>
          </a:bodyPr>
          <a:lstStyle/>
          <a:p>
            <a:pPr algn="ctr"/>
            <a:r>
              <a:rPr lang="en-US" sz="4000" dirty="0" smtClean="0"/>
              <a:t>Forecasting Myths</a:t>
            </a:r>
          </a:p>
          <a:p>
            <a:pPr algn="ctr"/>
            <a:endParaRPr lang="en-US" sz="4000" dirty="0"/>
          </a:p>
          <a:p>
            <a:pPr algn="ctr"/>
            <a:r>
              <a:rPr lang="en-US" sz="4000" dirty="0" smtClean="0"/>
              <a:t>1. You need lots of data to forecast</a:t>
            </a:r>
          </a:p>
          <a:p>
            <a:pPr algn="ctr"/>
            <a:endParaRPr lang="en-US" sz="4000" dirty="0"/>
          </a:p>
          <a:p>
            <a:pPr algn="ctr"/>
            <a:r>
              <a:rPr lang="en-US" sz="4000" dirty="0" smtClean="0"/>
              <a:t>2. Statistical forecasting requires complex mathematics</a:t>
            </a:r>
          </a:p>
          <a:p>
            <a:pPr algn="ctr"/>
            <a:endParaRPr lang="en-US" sz="4000" dirty="0"/>
          </a:p>
          <a:p>
            <a:pPr algn="ctr"/>
            <a:r>
              <a:rPr lang="en-US" sz="4000" dirty="0" smtClean="0"/>
              <a:t>3. If we have no data we can’t statistically forecast</a:t>
            </a:r>
            <a:endParaRPr lang="en-US" sz="4000" dirty="0"/>
          </a:p>
        </p:txBody>
      </p:sp>
      <p:sp>
        <p:nvSpPr>
          <p:cNvPr id="6" name="Cloud Callout 5"/>
          <p:cNvSpPr/>
          <p:nvPr/>
        </p:nvSpPr>
        <p:spPr>
          <a:xfrm>
            <a:off x="3156284" y="3994483"/>
            <a:ext cx="5530516" cy="2345991"/>
          </a:xfrm>
          <a:prstGeom prst="cloudCallout">
            <a:avLst>
              <a:gd name="adj1" fmla="val -36709"/>
              <a:gd name="adj2" fmla="val -508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False. Everything you see today uses nothing more than the + and / operations!</a:t>
            </a:r>
            <a:endParaRPr lang="en-US" sz="2800" b="1" dirty="0"/>
          </a:p>
        </p:txBody>
      </p:sp>
      <p:sp>
        <p:nvSpPr>
          <p:cNvPr id="7" name="Cloud Callout 6"/>
          <p:cNvSpPr/>
          <p:nvPr/>
        </p:nvSpPr>
        <p:spPr>
          <a:xfrm>
            <a:off x="1752600" y="1270669"/>
            <a:ext cx="6019800" cy="3309352"/>
          </a:xfrm>
          <a:prstGeom prst="cloudCallout">
            <a:avLst>
              <a:gd name="adj1" fmla="val -40115"/>
              <a:gd name="adj2" fmla="val 51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False, if we understand the behavior of a domain (cycle time for example) we can be confident with no initial data</a:t>
            </a:r>
            <a:endParaRPr lang="en-US" sz="2800" b="1" dirty="0"/>
          </a:p>
        </p:txBody>
      </p:sp>
      <p:sp>
        <p:nvSpPr>
          <p:cNvPr id="5" name="Cloud Callout 4"/>
          <p:cNvSpPr/>
          <p:nvPr/>
        </p:nvSpPr>
        <p:spPr>
          <a:xfrm>
            <a:off x="3124200" y="2286000"/>
            <a:ext cx="5867400" cy="2286000"/>
          </a:xfrm>
          <a:prstGeom prst="cloudCallout">
            <a:avLst>
              <a:gd name="adj1" fmla="val -36709"/>
              <a:gd name="adj2" fmla="val -508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False. Most uncertainty is reduced within the first few samples</a:t>
            </a:r>
            <a:endParaRPr lang="en-US" sz="2800" b="1" dirty="0"/>
          </a:p>
        </p:txBody>
      </p:sp>
    </p:spTree>
    <p:extLst>
      <p:ext uri="{BB962C8B-B14F-4D97-AF65-F5344CB8AC3E}">
        <p14:creationId xmlns:p14="http://schemas.microsoft.com/office/powerpoint/2010/main" val="2642170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F8E5861-E65C-4BE8-8BCB-9B255B5A3C3D}" type="slidenum">
              <a:rPr lang="en-US" smtClean="0"/>
              <a:t>49</a:t>
            </a:fld>
            <a:endParaRPr lang="en-US" dirty="0"/>
          </a:p>
        </p:txBody>
      </p:sp>
      <p:pic>
        <p:nvPicPr>
          <p:cNvPr id="4" name="Picture 3"/>
          <p:cNvPicPr>
            <a:picLocks noChangeAspect="1"/>
          </p:cNvPicPr>
          <p:nvPr/>
        </p:nvPicPr>
        <p:blipFill>
          <a:blip r:embed="rId3"/>
          <a:stretch>
            <a:fillRect/>
          </a:stretch>
        </p:blipFill>
        <p:spPr>
          <a:xfrm>
            <a:off x="-914400" y="-76200"/>
            <a:ext cx="11506200" cy="6785165"/>
          </a:xfrm>
          <a:prstGeom prst="rect">
            <a:avLst/>
          </a:prstGeom>
        </p:spPr>
      </p:pic>
      <p:sp>
        <p:nvSpPr>
          <p:cNvPr id="5" name="Rectangle 4"/>
          <p:cNvSpPr/>
          <p:nvPr/>
        </p:nvSpPr>
        <p:spPr>
          <a:xfrm>
            <a:off x="152400" y="304799"/>
            <a:ext cx="10439400" cy="1187452"/>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4"/>
          <a:stretch>
            <a:fillRect/>
          </a:stretch>
        </p:blipFill>
        <p:spPr>
          <a:xfrm>
            <a:off x="2667000" y="924242"/>
            <a:ext cx="3852862" cy="6086158"/>
          </a:xfrm>
          <a:prstGeom prst="rect">
            <a:avLst/>
          </a:prstGeom>
        </p:spPr>
      </p:pic>
      <p:sp>
        <p:nvSpPr>
          <p:cNvPr id="8" name="Rectangle 7"/>
          <p:cNvSpPr/>
          <p:nvPr/>
        </p:nvSpPr>
        <p:spPr>
          <a:xfrm>
            <a:off x="2667000" y="990600"/>
            <a:ext cx="3852862" cy="586740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flipH="1">
            <a:off x="990600" y="1981200"/>
            <a:ext cx="18288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295400" y="2514600"/>
            <a:ext cx="1524000" cy="1524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838200" y="2895600"/>
            <a:ext cx="1981200" cy="826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295400" y="3505200"/>
            <a:ext cx="152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1295400" y="4572000"/>
            <a:ext cx="1524000" cy="8382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143000" y="4032125"/>
            <a:ext cx="1676400" cy="93674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143000" y="4435475"/>
            <a:ext cx="1676400" cy="9747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143000" y="4968874"/>
            <a:ext cx="1676400" cy="93027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447800" y="5950076"/>
            <a:ext cx="1371600" cy="38703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5"/>
          <a:stretch>
            <a:fillRect/>
          </a:stretch>
        </p:blipFill>
        <p:spPr>
          <a:xfrm>
            <a:off x="228599" y="381000"/>
            <a:ext cx="10210801" cy="1078038"/>
          </a:xfrm>
          <a:prstGeom prst="rect">
            <a:avLst/>
          </a:prstGeom>
        </p:spPr>
      </p:pic>
    </p:spTree>
    <p:extLst>
      <p:ext uri="{BB962C8B-B14F-4D97-AF65-F5344CB8AC3E}">
        <p14:creationId xmlns:p14="http://schemas.microsoft.com/office/powerpoint/2010/main" val="159161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Strategies</a:t>
            </a:r>
            <a:endParaRPr lang="en-US" dirty="0"/>
          </a:p>
        </p:txBody>
      </p:sp>
      <p:sp>
        <p:nvSpPr>
          <p:cNvPr id="3" name="Content Placeholder 2"/>
          <p:cNvSpPr>
            <a:spLocks noGrp="1"/>
          </p:cNvSpPr>
          <p:nvPr>
            <p:ph idx="1"/>
          </p:nvPr>
        </p:nvSpPr>
        <p:spPr/>
        <p:txBody>
          <a:bodyPr>
            <a:normAutofit lnSpcReduction="10000"/>
          </a:bodyPr>
          <a:lstStyle/>
          <a:p>
            <a:r>
              <a:rPr lang="en-US" dirty="0" smtClean="0"/>
              <a:t>Fix the solution and find the date</a:t>
            </a:r>
          </a:p>
          <a:p>
            <a:pPr lvl="1"/>
            <a:r>
              <a:rPr lang="en-US" dirty="0" smtClean="0"/>
              <a:t>Dangerous territory, many un-stated assumptions</a:t>
            </a:r>
          </a:p>
          <a:p>
            <a:r>
              <a:rPr lang="en-US" dirty="0" smtClean="0"/>
              <a:t>Fix the date and find the solution</a:t>
            </a:r>
          </a:p>
          <a:p>
            <a:pPr lvl="1"/>
            <a:r>
              <a:rPr lang="en-US" dirty="0" smtClean="0"/>
              <a:t>Staffing solutions</a:t>
            </a:r>
          </a:p>
          <a:p>
            <a:pPr lvl="1"/>
            <a:r>
              <a:rPr lang="en-US" dirty="0" smtClean="0"/>
              <a:t>Scope solutions (cut lines at various costs)</a:t>
            </a:r>
          </a:p>
          <a:p>
            <a:r>
              <a:rPr lang="en-US" dirty="0" smtClean="0"/>
              <a:t>For both strategies –</a:t>
            </a:r>
          </a:p>
          <a:p>
            <a:pPr lvl="1"/>
            <a:r>
              <a:rPr lang="en-US" dirty="0" smtClean="0"/>
              <a:t>State all assumptions required to hit the determined date and track</a:t>
            </a:r>
          </a:p>
          <a:p>
            <a:pPr lvl="1"/>
            <a:r>
              <a:rPr lang="en-US" dirty="0" smtClean="0"/>
              <a:t>Constantly compare forecast against reality</a:t>
            </a:r>
          </a:p>
        </p:txBody>
      </p:sp>
      <p:sp>
        <p:nvSpPr>
          <p:cNvPr id="4" name="Slide Number Placeholder 3"/>
          <p:cNvSpPr>
            <a:spLocks noGrp="1"/>
          </p:cNvSpPr>
          <p:nvPr>
            <p:ph type="sldNum" sz="quarter" idx="12"/>
          </p:nvPr>
        </p:nvSpPr>
        <p:spPr/>
        <p:txBody>
          <a:bodyPr/>
          <a:lstStyle/>
          <a:p>
            <a:fld id="{5F8E5861-E65C-4BE8-8BCB-9B255B5A3C3D}" type="slidenum">
              <a:rPr lang="en-US" smtClean="0"/>
              <a:t>5</a:t>
            </a:fld>
            <a:endParaRPr lang="en-US" dirty="0"/>
          </a:p>
        </p:txBody>
      </p:sp>
    </p:spTree>
    <p:extLst>
      <p:ext uri="{BB962C8B-B14F-4D97-AF65-F5344CB8AC3E}">
        <p14:creationId xmlns:p14="http://schemas.microsoft.com/office/powerpoint/2010/main" val="633662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431423"/>
            <a:ext cx="8610600" cy="5816977"/>
          </a:xfrm>
          <a:prstGeom prst="rect">
            <a:avLst/>
          </a:prstGeom>
          <a:solidFill>
            <a:schemeClr val="bg2">
              <a:alpha val="88000"/>
            </a:schemeClr>
          </a:solidFill>
          <a:ln w="76200">
            <a:noFill/>
          </a:ln>
        </p:spPr>
        <p:txBody>
          <a:bodyPr wrap="square" rtlCol="0">
            <a:spAutoFit/>
          </a:bodyPr>
          <a:lstStyle>
            <a:defPPr>
              <a:defRPr lang="en-US"/>
            </a:defPPr>
            <a:lvl1pPr algn="ctr">
              <a:defRPr sz="7200" b="1"/>
            </a:lvl1pPr>
          </a:lstStyle>
          <a:p>
            <a:r>
              <a:rPr lang="en-US" sz="8000" dirty="0"/>
              <a:t>A model is a tool used to mimic a real world process</a:t>
            </a:r>
          </a:p>
          <a:p>
            <a:endParaRPr lang="en-US" sz="1800" dirty="0"/>
          </a:p>
          <a:p>
            <a:r>
              <a:rPr lang="en-US" sz="5400" dirty="0"/>
              <a:t>A tool for low-cost experimentation</a:t>
            </a:r>
          </a:p>
        </p:txBody>
      </p:sp>
    </p:spTree>
    <p:extLst>
      <p:ext uri="{BB962C8B-B14F-4D97-AF65-F5344CB8AC3E}">
        <p14:creationId xmlns:p14="http://schemas.microsoft.com/office/powerpoint/2010/main" val="417407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59042"/>
            <a:ext cx="8229600" cy="1143000"/>
          </a:xfrm>
        </p:spPr>
        <p:txBody>
          <a:bodyPr>
            <a:normAutofit/>
          </a:bodyPr>
          <a:lstStyle/>
          <a:p>
            <a:r>
              <a:rPr lang="en-US" b="1" dirty="0"/>
              <a:t>Monte Carlo </a:t>
            </a:r>
            <a:r>
              <a:rPr lang="en-US" b="1" dirty="0" smtClean="0"/>
              <a:t>Simulation</a:t>
            </a:r>
            <a:endParaRPr lang="en-US" dirty="0"/>
          </a:p>
        </p:txBody>
      </p:sp>
      <p:sp>
        <p:nvSpPr>
          <p:cNvPr id="5" name="TextBox 4"/>
          <p:cNvSpPr txBox="1"/>
          <p:nvPr/>
        </p:nvSpPr>
        <p:spPr>
          <a:xfrm>
            <a:off x="304800" y="539889"/>
            <a:ext cx="8610600" cy="5632311"/>
          </a:xfrm>
          <a:prstGeom prst="rect">
            <a:avLst/>
          </a:prstGeom>
          <a:solidFill>
            <a:schemeClr val="bg2">
              <a:alpha val="88000"/>
            </a:schemeClr>
          </a:solidFill>
          <a:ln w="76200">
            <a:noFill/>
          </a:ln>
        </p:spPr>
        <p:txBody>
          <a:bodyPr wrap="square" rtlCol="0">
            <a:spAutoFit/>
          </a:bodyPr>
          <a:lstStyle>
            <a:defPPr>
              <a:defRPr lang="en-US"/>
            </a:defPPr>
            <a:lvl1pPr algn="ctr">
              <a:defRPr sz="7200" b="1"/>
            </a:lvl1pPr>
          </a:lstStyle>
          <a:p>
            <a:r>
              <a:rPr lang="en-US" sz="5400" dirty="0" smtClean="0"/>
              <a:t>Monte Carlo Simulation</a:t>
            </a:r>
          </a:p>
          <a:p>
            <a:endParaRPr lang="en-US" sz="2400" dirty="0"/>
          </a:p>
          <a:p>
            <a:r>
              <a:rPr lang="en-US" sz="5400" dirty="0" smtClean="0"/>
              <a:t>Performing </a:t>
            </a:r>
            <a:r>
              <a:rPr lang="en-US" sz="5400" dirty="0"/>
              <a:t>a simulation of a model multiple times using random input conditions and recording the frequency of each result occurrence</a:t>
            </a:r>
          </a:p>
        </p:txBody>
      </p:sp>
    </p:spTree>
    <p:extLst>
      <p:ext uri="{BB962C8B-B14F-4D97-AF65-F5344CB8AC3E}">
        <p14:creationId xmlns:p14="http://schemas.microsoft.com/office/powerpoint/2010/main" val="360298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a:t>
            </a:r>
            <a:endParaRPr lang="en-US" dirty="0"/>
          </a:p>
        </p:txBody>
      </p:sp>
      <p:cxnSp>
        <p:nvCxnSpPr>
          <p:cNvPr id="7" name="Straight Connector 6"/>
          <p:cNvCxnSpPr/>
          <p:nvPr/>
        </p:nvCxnSpPr>
        <p:spPr>
          <a:xfrm>
            <a:off x="457200" y="2743200"/>
            <a:ext cx="5985164"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2514600" y="2060601"/>
            <a:ext cx="2" cy="374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724399" y="2095500"/>
            <a:ext cx="2" cy="3640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89766" y="2190690"/>
            <a:ext cx="1052945" cy="400110"/>
          </a:xfrm>
          <a:prstGeom prst="rect">
            <a:avLst/>
          </a:prstGeom>
          <a:noFill/>
        </p:spPr>
        <p:txBody>
          <a:bodyPr wrap="square" rtlCol="0">
            <a:spAutoFit/>
          </a:bodyPr>
          <a:lstStyle/>
          <a:p>
            <a:pPr algn="ctr"/>
            <a:r>
              <a:rPr lang="en-US" sz="2000" b="1" dirty="0" smtClean="0"/>
              <a:t>Backlog</a:t>
            </a:r>
            <a:endParaRPr lang="en-US" sz="1400" b="1" dirty="0"/>
          </a:p>
        </p:txBody>
      </p:sp>
      <p:sp>
        <p:nvSpPr>
          <p:cNvPr id="13" name="TextBox 12"/>
          <p:cNvSpPr txBox="1"/>
          <p:nvPr/>
        </p:nvSpPr>
        <p:spPr>
          <a:xfrm>
            <a:off x="2743200" y="2190690"/>
            <a:ext cx="1828800" cy="400110"/>
          </a:xfrm>
          <a:prstGeom prst="rect">
            <a:avLst/>
          </a:prstGeom>
          <a:noFill/>
        </p:spPr>
        <p:txBody>
          <a:bodyPr wrap="square" rtlCol="0">
            <a:spAutoFit/>
          </a:bodyPr>
          <a:lstStyle/>
          <a:p>
            <a:pPr algn="ctr"/>
            <a:r>
              <a:rPr lang="en-US" sz="2000" b="1" dirty="0" smtClean="0"/>
              <a:t>This Iteration</a:t>
            </a:r>
            <a:endParaRPr lang="en-US" sz="1400" b="1" dirty="0"/>
          </a:p>
        </p:txBody>
      </p:sp>
      <p:sp>
        <p:nvSpPr>
          <p:cNvPr id="15" name="TextBox 14"/>
          <p:cNvSpPr txBox="1"/>
          <p:nvPr/>
        </p:nvSpPr>
        <p:spPr>
          <a:xfrm>
            <a:off x="4953000" y="2190690"/>
            <a:ext cx="1219201" cy="400110"/>
          </a:xfrm>
          <a:prstGeom prst="rect">
            <a:avLst/>
          </a:prstGeom>
          <a:noFill/>
        </p:spPr>
        <p:txBody>
          <a:bodyPr wrap="square" rtlCol="0">
            <a:spAutoFit/>
          </a:bodyPr>
          <a:lstStyle/>
          <a:p>
            <a:pPr algn="ctr"/>
            <a:r>
              <a:rPr lang="en-US" sz="2000" b="1" dirty="0" smtClean="0"/>
              <a:t>Deployed</a:t>
            </a:r>
            <a:endParaRPr lang="en-US" sz="1400" b="1" dirty="0"/>
          </a:p>
        </p:txBody>
      </p:sp>
      <p:grpSp>
        <p:nvGrpSpPr>
          <p:cNvPr id="3" name="Group 2"/>
          <p:cNvGrpSpPr/>
          <p:nvPr/>
        </p:nvGrpSpPr>
        <p:grpSpPr>
          <a:xfrm>
            <a:off x="1376090" y="2971800"/>
            <a:ext cx="681310" cy="2011211"/>
            <a:chOff x="472022" y="2918460"/>
            <a:chExt cx="936801" cy="2765415"/>
          </a:xfrm>
        </p:grpSpPr>
        <p:sp>
          <p:nvSpPr>
            <p:cNvPr id="5" name="Rectangle 4"/>
            <p:cNvSpPr/>
            <p:nvPr/>
          </p:nvSpPr>
          <p:spPr>
            <a:xfrm rot="21203497">
              <a:off x="557462" y="2918460"/>
              <a:ext cx="847665" cy="790542"/>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1</a:t>
              </a:r>
              <a:endParaRPr lang="en-US" sz="2000" b="1" dirty="0">
                <a:solidFill>
                  <a:schemeClr val="tx1"/>
                </a:solidFill>
              </a:endParaRPr>
            </a:p>
          </p:txBody>
        </p:sp>
        <p:sp>
          <p:nvSpPr>
            <p:cNvPr id="29" name="Rectangle 28"/>
            <p:cNvSpPr/>
            <p:nvPr/>
          </p:nvSpPr>
          <p:spPr>
            <a:xfrm>
              <a:off x="533400" y="3962400"/>
              <a:ext cx="875423" cy="762000"/>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2</a:t>
              </a:r>
              <a:endParaRPr lang="en-US" sz="2800" b="1" dirty="0">
                <a:solidFill>
                  <a:schemeClr val="tx1"/>
                </a:solidFill>
              </a:endParaRPr>
            </a:p>
          </p:txBody>
        </p:sp>
        <p:sp>
          <p:nvSpPr>
            <p:cNvPr id="30" name="Rectangle 29"/>
            <p:cNvSpPr/>
            <p:nvPr/>
          </p:nvSpPr>
          <p:spPr>
            <a:xfrm rot="763712">
              <a:off x="472022" y="4959330"/>
              <a:ext cx="829955" cy="724545"/>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3</a:t>
              </a:r>
              <a:endParaRPr lang="en-US" sz="2400" b="1" dirty="0">
                <a:solidFill>
                  <a:schemeClr val="tx1"/>
                </a:solidFill>
              </a:endParaRPr>
            </a:p>
          </p:txBody>
        </p:sp>
      </p:grpSp>
      <p:grpSp>
        <p:nvGrpSpPr>
          <p:cNvPr id="4" name="Group 3"/>
          <p:cNvGrpSpPr/>
          <p:nvPr/>
        </p:nvGrpSpPr>
        <p:grpSpPr>
          <a:xfrm>
            <a:off x="609600" y="2995090"/>
            <a:ext cx="681310" cy="2011211"/>
            <a:chOff x="1593623" y="2941750"/>
            <a:chExt cx="936801" cy="2765415"/>
          </a:xfrm>
        </p:grpSpPr>
        <p:sp>
          <p:nvSpPr>
            <p:cNvPr id="23" name="Rectangle 22"/>
            <p:cNvSpPr/>
            <p:nvPr/>
          </p:nvSpPr>
          <p:spPr>
            <a:xfrm rot="21203497">
              <a:off x="1679063" y="2941750"/>
              <a:ext cx="847665" cy="790542"/>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4</a:t>
              </a:r>
            </a:p>
          </p:txBody>
        </p:sp>
        <p:sp>
          <p:nvSpPr>
            <p:cNvPr id="24" name="Rectangle 23"/>
            <p:cNvSpPr/>
            <p:nvPr/>
          </p:nvSpPr>
          <p:spPr>
            <a:xfrm>
              <a:off x="1655001" y="3985690"/>
              <a:ext cx="875423" cy="762000"/>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5</a:t>
              </a:r>
              <a:endParaRPr lang="en-US" sz="2800" b="1" dirty="0">
                <a:solidFill>
                  <a:schemeClr val="tx1"/>
                </a:solidFill>
              </a:endParaRPr>
            </a:p>
          </p:txBody>
        </p:sp>
        <p:sp>
          <p:nvSpPr>
            <p:cNvPr id="27" name="Rectangle 26"/>
            <p:cNvSpPr/>
            <p:nvPr/>
          </p:nvSpPr>
          <p:spPr>
            <a:xfrm rot="763712">
              <a:off x="1593623" y="4982620"/>
              <a:ext cx="829955" cy="724545"/>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6</a:t>
              </a:r>
              <a:endParaRPr lang="en-US" sz="2400" b="1" dirty="0">
                <a:solidFill>
                  <a:schemeClr val="tx1"/>
                </a:solidFill>
              </a:endParaRPr>
            </a:p>
          </p:txBody>
        </p:sp>
      </p:grpSp>
      <p:grpSp>
        <p:nvGrpSpPr>
          <p:cNvPr id="16" name="Group 15"/>
          <p:cNvGrpSpPr/>
          <p:nvPr/>
        </p:nvGrpSpPr>
        <p:grpSpPr>
          <a:xfrm>
            <a:off x="304800" y="5181600"/>
            <a:ext cx="1968804" cy="603327"/>
            <a:chOff x="374423" y="5840001"/>
            <a:chExt cx="2707105" cy="829574"/>
          </a:xfrm>
        </p:grpSpPr>
        <p:sp>
          <p:nvSpPr>
            <p:cNvPr id="28" name="Rectangle 27"/>
            <p:cNvSpPr/>
            <p:nvPr/>
          </p:nvSpPr>
          <p:spPr>
            <a:xfrm rot="21203497">
              <a:off x="2233863" y="5879033"/>
              <a:ext cx="847665" cy="790542"/>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9</a:t>
              </a:r>
              <a:endParaRPr lang="en-US" sz="2000" b="1" dirty="0">
                <a:solidFill>
                  <a:schemeClr val="tx1"/>
                </a:solidFill>
              </a:endParaRPr>
            </a:p>
          </p:txBody>
        </p:sp>
        <p:sp>
          <p:nvSpPr>
            <p:cNvPr id="36" name="Rectangle 35"/>
            <p:cNvSpPr/>
            <p:nvPr/>
          </p:nvSpPr>
          <p:spPr>
            <a:xfrm>
              <a:off x="1198678" y="5840001"/>
              <a:ext cx="875423" cy="762000"/>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8</a:t>
              </a:r>
              <a:endParaRPr lang="en-US" sz="2800" b="1" dirty="0">
                <a:solidFill>
                  <a:schemeClr val="tx1"/>
                </a:solidFill>
              </a:endParaRPr>
            </a:p>
          </p:txBody>
        </p:sp>
        <p:sp>
          <p:nvSpPr>
            <p:cNvPr id="37" name="Rectangle 36"/>
            <p:cNvSpPr/>
            <p:nvPr/>
          </p:nvSpPr>
          <p:spPr>
            <a:xfrm rot="763712">
              <a:off x="374423" y="5897020"/>
              <a:ext cx="829955" cy="724545"/>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7</a:t>
              </a:r>
              <a:endParaRPr lang="en-US" sz="2400" b="1" dirty="0">
                <a:solidFill>
                  <a:schemeClr val="tx1"/>
                </a:solidFill>
              </a:endParaRPr>
            </a:p>
          </p:txBody>
        </p:sp>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927" y="1493310"/>
            <a:ext cx="932873" cy="699655"/>
          </a:xfrm>
          <a:prstGeom prst="rect">
            <a:avLst/>
          </a:prstGeom>
        </p:spPr>
      </p:pic>
      <p:graphicFrame>
        <p:nvGraphicFramePr>
          <p:cNvPr id="20" name="Table 19"/>
          <p:cNvGraphicFramePr>
            <a:graphicFrameLocks noGrp="1"/>
          </p:cNvGraphicFramePr>
          <p:nvPr>
            <p:extLst/>
          </p:nvPr>
        </p:nvGraphicFramePr>
        <p:xfrm>
          <a:off x="6705600" y="1767840"/>
          <a:ext cx="2286000" cy="4023360"/>
        </p:xfrm>
        <a:graphic>
          <a:graphicData uri="http://schemas.openxmlformats.org/drawingml/2006/table">
            <a:tbl>
              <a:tblPr firstRow="1" bandRow="1">
                <a:tableStyleId>{5C22544A-7EE6-4342-B048-85BDC9FD1C3A}</a:tableStyleId>
              </a:tblPr>
              <a:tblGrid>
                <a:gridCol w="698500"/>
                <a:gridCol w="1587500"/>
              </a:tblGrid>
              <a:tr h="396240">
                <a:tc>
                  <a:txBody>
                    <a:bodyPr/>
                    <a:lstStyle/>
                    <a:p>
                      <a:pPr algn="ctr"/>
                      <a:r>
                        <a:rPr lang="en-US" sz="2400" b="1" dirty="0" smtClean="0"/>
                        <a:t>Run</a:t>
                      </a:r>
                      <a:endParaRPr lang="en-US" sz="2400" b="1" dirty="0"/>
                    </a:p>
                  </a:txBody>
                  <a:tcPr/>
                </a:tc>
                <a:tc>
                  <a:txBody>
                    <a:bodyPr/>
                    <a:lstStyle/>
                    <a:p>
                      <a:pPr algn="ctr"/>
                      <a:r>
                        <a:rPr lang="en-US" sz="2400" b="1" dirty="0" err="1" smtClean="0"/>
                        <a:t>Sim</a:t>
                      </a:r>
                      <a:r>
                        <a:rPr lang="en-US" sz="2400" b="1" dirty="0" smtClean="0"/>
                        <a:t> Total Iterations</a:t>
                      </a:r>
                      <a:endParaRPr lang="en-US" sz="2400" b="1" dirty="0"/>
                    </a:p>
                  </a:txBody>
                  <a:tcPr/>
                </a:tc>
              </a:tr>
              <a:tr h="370840">
                <a:tc>
                  <a:txBody>
                    <a:bodyPr/>
                    <a:lstStyle/>
                    <a:p>
                      <a:pPr algn="ctr"/>
                      <a:r>
                        <a:rPr lang="en-US" sz="2400" b="1" dirty="0" smtClean="0"/>
                        <a:t>1</a:t>
                      </a:r>
                      <a:endParaRPr lang="en-US" sz="2400" b="1" dirty="0"/>
                    </a:p>
                  </a:txBody>
                  <a:tcPr/>
                </a:tc>
                <a:tc>
                  <a:txBody>
                    <a:bodyPr/>
                    <a:lstStyle/>
                    <a:p>
                      <a:pPr algn="ctr"/>
                      <a:r>
                        <a:rPr lang="en-US" sz="2400" b="1" dirty="0" smtClean="0"/>
                        <a:t>3</a:t>
                      </a:r>
                      <a:endParaRPr lang="en-US" sz="2400" b="1" dirty="0"/>
                    </a:p>
                  </a:txBody>
                  <a:tcPr/>
                </a:tc>
              </a:tr>
              <a:tr h="370840">
                <a:tc>
                  <a:txBody>
                    <a:bodyPr/>
                    <a:lstStyle/>
                    <a:p>
                      <a:pPr algn="ctr"/>
                      <a:r>
                        <a:rPr lang="en-US" sz="2400" b="1" dirty="0" smtClean="0"/>
                        <a:t>2</a:t>
                      </a:r>
                      <a:endParaRPr lang="en-US" sz="2400" b="1" dirty="0"/>
                    </a:p>
                  </a:txBody>
                  <a:tcPr/>
                </a:tc>
                <a:tc>
                  <a:txBody>
                    <a:bodyPr/>
                    <a:lstStyle/>
                    <a:p>
                      <a:pPr algn="ctr"/>
                      <a:r>
                        <a:rPr lang="en-US" sz="2400" b="1" dirty="0" smtClean="0"/>
                        <a:t>2</a:t>
                      </a:r>
                      <a:endParaRPr lang="en-US" sz="2400" b="1" dirty="0"/>
                    </a:p>
                  </a:txBody>
                  <a:tcPr/>
                </a:tc>
              </a:tr>
              <a:tr h="370840">
                <a:tc>
                  <a:txBody>
                    <a:bodyPr/>
                    <a:lstStyle/>
                    <a:p>
                      <a:pPr algn="ctr"/>
                      <a:r>
                        <a:rPr lang="en-US" sz="2400" b="1" dirty="0" smtClean="0"/>
                        <a:t>3</a:t>
                      </a:r>
                      <a:endParaRPr lang="en-US" sz="2400" b="1" dirty="0"/>
                    </a:p>
                  </a:txBody>
                  <a:tcPr/>
                </a:tc>
                <a:tc>
                  <a:txBody>
                    <a:bodyPr/>
                    <a:lstStyle/>
                    <a:p>
                      <a:pPr algn="ctr"/>
                      <a:r>
                        <a:rPr lang="en-US" sz="2400" b="1" dirty="0" smtClean="0"/>
                        <a:t>5</a:t>
                      </a:r>
                      <a:endParaRPr lang="en-US" sz="2400" b="1" dirty="0"/>
                    </a:p>
                  </a:txBody>
                  <a:tcPr/>
                </a:tc>
              </a:tr>
              <a:tr h="370840">
                <a:tc>
                  <a:txBody>
                    <a:bodyPr/>
                    <a:lstStyle/>
                    <a:p>
                      <a:pPr algn="ctr"/>
                      <a:r>
                        <a:rPr lang="en-US" sz="2400" b="1" dirty="0" smtClean="0"/>
                        <a:t>4</a:t>
                      </a:r>
                      <a:endParaRPr lang="en-US" sz="2400" b="1" dirty="0"/>
                    </a:p>
                  </a:txBody>
                  <a:tcPr/>
                </a:tc>
                <a:tc>
                  <a:txBody>
                    <a:bodyPr/>
                    <a:lstStyle/>
                    <a:p>
                      <a:pPr algn="ctr"/>
                      <a:r>
                        <a:rPr lang="en-US" sz="2400" b="1" dirty="0" smtClean="0"/>
                        <a:t>3</a:t>
                      </a:r>
                      <a:endParaRPr lang="en-US" sz="2400" b="1" dirty="0"/>
                    </a:p>
                  </a:txBody>
                  <a:tcPr/>
                </a:tc>
              </a:tr>
              <a:tr h="370840">
                <a:tc>
                  <a:txBody>
                    <a:bodyPr/>
                    <a:lstStyle/>
                    <a:p>
                      <a:pPr algn="ctr"/>
                      <a:r>
                        <a:rPr lang="en-US" sz="2400" b="1" dirty="0" smtClean="0"/>
                        <a:t>5</a:t>
                      </a:r>
                      <a:endParaRPr lang="en-US" sz="2400" b="1" dirty="0"/>
                    </a:p>
                  </a:txBody>
                  <a:tcPr/>
                </a:tc>
                <a:tc>
                  <a:txBody>
                    <a:bodyPr/>
                    <a:lstStyle/>
                    <a:p>
                      <a:pPr algn="ctr"/>
                      <a:r>
                        <a:rPr lang="en-US" sz="2400" b="1" dirty="0" smtClean="0"/>
                        <a:t>4</a:t>
                      </a:r>
                      <a:endParaRPr lang="en-US" sz="2400" b="1" dirty="0"/>
                    </a:p>
                  </a:txBody>
                  <a:tcPr/>
                </a:tc>
              </a:tr>
              <a:tr h="370840">
                <a:tc>
                  <a:txBody>
                    <a:bodyPr/>
                    <a:lstStyle/>
                    <a:p>
                      <a:pPr algn="ctr"/>
                      <a:r>
                        <a:rPr lang="en-US" sz="2400" b="1" dirty="0" smtClean="0"/>
                        <a:t>6</a:t>
                      </a:r>
                      <a:endParaRPr lang="en-US" sz="2400" b="1" dirty="0"/>
                    </a:p>
                  </a:txBody>
                  <a:tcPr/>
                </a:tc>
                <a:tc>
                  <a:txBody>
                    <a:bodyPr/>
                    <a:lstStyle/>
                    <a:p>
                      <a:pPr algn="ctr"/>
                      <a:r>
                        <a:rPr lang="en-US" sz="2400" b="1" dirty="0" smtClean="0"/>
                        <a:t>2</a:t>
                      </a:r>
                      <a:endParaRPr lang="en-US" sz="2400" b="1" dirty="0"/>
                    </a:p>
                  </a:txBody>
                  <a:tcPr/>
                </a:tc>
              </a:tr>
              <a:tr h="370840">
                <a:tc>
                  <a:txBody>
                    <a:bodyPr/>
                    <a:lstStyle/>
                    <a:p>
                      <a:pPr algn="ctr"/>
                      <a:r>
                        <a:rPr lang="en-US" sz="2400" b="1" dirty="0" smtClean="0"/>
                        <a:t>…</a:t>
                      </a:r>
                      <a:endParaRPr lang="en-US" sz="2400" b="1" dirty="0"/>
                    </a:p>
                  </a:txBody>
                  <a:tcPr/>
                </a:tc>
                <a:tc>
                  <a:txBody>
                    <a:bodyPr/>
                    <a:lstStyle/>
                    <a:p>
                      <a:pPr algn="ctr"/>
                      <a:r>
                        <a:rPr lang="en-US" sz="2400" b="1" dirty="0" smtClean="0"/>
                        <a:t>…</a:t>
                      </a:r>
                      <a:endParaRPr lang="en-US" sz="2400" b="1" dirty="0"/>
                    </a:p>
                  </a:txBody>
                  <a:tcPr/>
                </a:tc>
              </a:tr>
            </a:tbl>
          </a:graphicData>
        </a:graphic>
      </p:graphicFrame>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756" y="1493310"/>
            <a:ext cx="932873" cy="699655"/>
          </a:xfrm>
          <a:prstGeom prst="rect">
            <a:avLst/>
          </a:prstGeom>
        </p:spPr>
      </p:pic>
    </p:spTree>
    <p:extLst>
      <p:ext uri="{BB962C8B-B14F-4D97-AF65-F5344CB8AC3E}">
        <p14:creationId xmlns:p14="http://schemas.microsoft.com/office/powerpoint/2010/main" val="297637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childTnLst>
                                    <p:animMotion origin="layout" path="M 1.38889E-6 -4.69935E-6 L 0.30486 -0.00531 L 0.4842 -0.01318 " pathEditMode="relative" rAng="0" ptsTypes="AAA">
                                      <p:cBhvr>
                                        <p:cTn id="6" dur="5000" fill="hold"/>
                                        <p:tgtEl>
                                          <p:spTgt spid="3"/>
                                        </p:tgtEl>
                                        <p:attrNameLst>
                                          <p:attrName>ppt_x</p:attrName>
                                          <p:attrName>ppt_y</p:attrName>
                                        </p:attrNameLst>
                                      </p:cBhvr>
                                      <p:rCtr x="24201" y="-671"/>
                                    </p:animMotion>
                                  </p:childTnLst>
                                </p:cTn>
                              </p:par>
                              <p:par>
                                <p:cTn id="7" presetID="0" presetClass="path" presetSubtype="0" repeatCount="indefinite" accel="50000" decel="50000" fill="hold" nodeType="withEffect">
                                  <p:stCondLst>
                                    <p:cond delay="2000"/>
                                  </p:stCondLst>
                                  <p:childTnLst>
                                    <p:animMotion origin="layout" path="M -2.77778E-6 -3.70953E-6 L 0.20087 -3.70953E-6 L 0.46285 0.01087 " pathEditMode="relative" rAng="0" ptsTypes="AAA">
                                      <p:cBhvr>
                                        <p:cTn id="8" dur="4900" fill="hold"/>
                                        <p:tgtEl>
                                          <p:spTgt spid="4"/>
                                        </p:tgtEl>
                                        <p:attrNameLst>
                                          <p:attrName>ppt_x</p:attrName>
                                          <p:attrName>ppt_y</p:attrName>
                                        </p:attrNameLst>
                                      </p:cBhvr>
                                      <p:rCtr x="23142" y="532"/>
                                    </p:animMotion>
                                  </p:childTnLst>
                                </p:cTn>
                              </p:par>
                              <p:par>
                                <p:cTn id="9" presetID="0" presetClass="path" presetSubtype="0" repeatCount="indefinite" accel="50000" decel="50000" fill="hold" nodeType="withEffect">
                                  <p:stCondLst>
                                    <p:cond delay="4000"/>
                                  </p:stCondLst>
                                  <p:childTnLst>
                                    <p:animMotion origin="layout" path="M -2.22222E-6 0.02266 L 0.22604 -0.33257 L 0.49236 -0.00856 " pathEditMode="relative" rAng="0" ptsTypes="AAA">
                                      <p:cBhvr>
                                        <p:cTn id="10" dur="5000" fill="hold"/>
                                        <p:tgtEl>
                                          <p:spTgt spid="16"/>
                                        </p:tgtEl>
                                        <p:attrNameLst>
                                          <p:attrName>ppt_x</p:attrName>
                                          <p:attrName>ppt_y</p:attrName>
                                        </p:attrNameLst>
                                      </p:cBhvr>
                                      <p:rCtr x="24618" y="-17761"/>
                                    </p:animMotion>
                                  </p:childTnLst>
                                </p:cTn>
                              </p:par>
                              <p:par>
                                <p:cTn id="11" presetID="22" presetClass="entr" presetSubtype="1" fill="hold" nodeType="withEffect">
                                  <p:stCondLst>
                                    <p:cond delay="500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Kanban</a:t>
            </a:r>
            <a:endParaRPr lang="en-US" dirty="0"/>
          </a:p>
        </p:txBody>
      </p:sp>
      <p:sp>
        <p:nvSpPr>
          <p:cNvPr id="5" name="Rectangle 4"/>
          <p:cNvSpPr/>
          <p:nvPr/>
        </p:nvSpPr>
        <p:spPr>
          <a:xfrm rot="21203497">
            <a:off x="594105" y="2937084"/>
            <a:ext cx="762000" cy="711200"/>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1</a:t>
            </a:r>
            <a:endParaRPr lang="en-US" sz="1400" b="1" dirty="0">
              <a:solidFill>
                <a:schemeClr val="tx1"/>
              </a:solidFill>
            </a:endParaRPr>
          </a:p>
        </p:txBody>
      </p:sp>
      <p:cxnSp>
        <p:nvCxnSpPr>
          <p:cNvPr id="6" name="Straight Connector 5"/>
          <p:cNvCxnSpPr/>
          <p:nvPr/>
        </p:nvCxnSpPr>
        <p:spPr>
          <a:xfrm>
            <a:off x="1600200" y="2257787"/>
            <a:ext cx="0" cy="261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57200" y="2743200"/>
            <a:ext cx="548640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19400" y="2257787"/>
            <a:ext cx="0" cy="261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114800" y="2257787"/>
            <a:ext cx="0" cy="261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10200" y="2286000"/>
            <a:ext cx="0" cy="261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200" y="2221468"/>
            <a:ext cx="965200" cy="369332"/>
          </a:xfrm>
          <a:prstGeom prst="rect">
            <a:avLst/>
          </a:prstGeom>
          <a:noFill/>
        </p:spPr>
        <p:txBody>
          <a:bodyPr wrap="square" rtlCol="0">
            <a:spAutoFit/>
          </a:bodyPr>
          <a:lstStyle/>
          <a:p>
            <a:pPr algn="ctr"/>
            <a:r>
              <a:rPr lang="en-US" b="1" dirty="0" smtClean="0"/>
              <a:t>Backlog</a:t>
            </a:r>
            <a:endParaRPr lang="en-US" sz="1200" b="1" dirty="0"/>
          </a:p>
        </p:txBody>
      </p:sp>
      <p:sp>
        <p:nvSpPr>
          <p:cNvPr id="12" name="TextBox 11"/>
          <p:cNvSpPr txBox="1"/>
          <p:nvPr/>
        </p:nvSpPr>
        <p:spPr>
          <a:xfrm>
            <a:off x="1676400" y="2145268"/>
            <a:ext cx="965200" cy="369332"/>
          </a:xfrm>
          <a:prstGeom prst="rect">
            <a:avLst/>
          </a:prstGeom>
          <a:noFill/>
        </p:spPr>
        <p:txBody>
          <a:bodyPr wrap="square" rtlCol="0">
            <a:spAutoFit/>
          </a:bodyPr>
          <a:lstStyle/>
          <a:p>
            <a:pPr algn="ctr"/>
            <a:r>
              <a:rPr lang="en-US" b="1" dirty="0" smtClean="0"/>
              <a:t>Design</a:t>
            </a:r>
            <a:endParaRPr lang="en-US" sz="1200" b="1" dirty="0"/>
          </a:p>
        </p:txBody>
      </p:sp>
      <p:sp>
        <p:nvSpPr>
          <p:cNvPr id="13" name="TextBox 12"/>
          <p:cNvSpPr txBox="1"/>
          <p:nvPr/>
        </p:nvSpPr>
        <p:spPr>
          <a:xfrm>
            <a:off x="2997200" y="2145268"/>
            <a:ext cx="965200" cy="369332"/>
          </a:xfrm>
          <a:prstGeom prst="rect">
            <a:avLst/>
          </a:prstGeom>
          <a:noFill/>
        </p:spPr>
        <p:txBody>
          <a:bodyPr wrap="square" rtlCol="0">
            <a:spAutoFit/>
          </a:bodyPr>
          <a:lstStyle/>
          <a:p>
            <a:pPr algn="ctr"/>
            <a:r>
              <a:rPr lang="en-US" b="1" dirty="0" smtClean="0"/>
              <a:t>Develop</a:t>
            </a:r>
            <a:endParaRPr lang="en-US" sz="1200" b="1" dirty="0"/>
          </a:p>
        </p:txBody>
      </p:sp>
      <p:sp>
        <p:nvSpPr>
          <p:cNvPr id="14" name="TextBox 13"/>
          <p:cNvSpPr txBox="1"/>
          <p:nvPr/>
        </p:nvSpPr>
        <p:spPr>
          <a:xfrm>
            <a:off x="4114800" y="2133600"/>
            <a:ext cx="1066800" cy="369332"/>
          </a:xfrm>
          <a:prstGeom prst="rect">
            <a:avLst/>
          </a:prstGeom>
          <a:noFill/>
        </p:spPr>
        <p:txBody>
          <a:bodyPr wrap="square" rtlCol="0">
            <a:spAutoFit/>
          </a:bodyPr>
          <a:lstStyle/>
          <a:p>
            <a:pPr algn="ctr"/>
            <a:r>
              <a:rPr lang="en-US" b="1" dirty="0" smtClean="0"/>
              <a:t>Test</a:t>
            </a:r>
            <a:endParaRPr lang="en-US" sz="1200" b="1" dirty="0"/>
          </a:p>
        </p:txBody>
      </p:sp>
      <p:sp>
        <p:nvSpPr>
          <p:cNvPr id="15" name="TextBox 14"/>
          <p:cNvSpPr txBox="1"/>
          <p:nvPr/>
        </p:nvSpPr>
        <p:spPr>
          <a:xfrm>
            <a:off x="5435599" y="2297668"/>
            <a:ext cx="1117601" cy="369332"/>
          </a:xfrm>
          <a:prstGeom prst="rect">
            <a:avLst/>
          </a:prstGeom>
          <a:noFill/>
        </p:spPr>
        <p:txBody>
          <a:bodyPr wrap="square" rtlCol="0">
            <a:spAutoFit/>
          </a:bodyPr>
          <a:lstStyle/>
          <a:p>
            <a:pPr algn="ctr"/>
            <a:r>
              <a:rPr lang="en-US" b="1" dirty="0" smtClean="0"/>
              <a:t>Deployed</a:t>
            </a:r>
            <a:endParaRPr lang="en-US" sz="1200" b="1" dirty="0"/>
          </a:p>
        </p:txBody>
      </p:sp>
      <p:sp>
        <p:nvSpPr>
          <p:cNvPr id="25" name="Rounded Rectangle 24"/>
          <p:cNvSpPr/>
          <p:nvPr/>
        </p:nvSpPr>
        <p:spPr>
          <a:xfrm>
            <a:off x="2971800" y="2895600"/>
            <a:ext cx="940384" cy="863600"/>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ounded Rectangle 25"/>
          <p:cNvSpPr/>
          <p:nvPr/>
        </p:nvSpPr>
        <p:spPr>
          <a:xfrm>
            <a:off x="3022016" y="3962400"/>
            <a:ext cx="940384" cy="863600"/>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Rectangle 28"/>
          <p:cNvSpPr/>
          <p:nvPr/>
        </p:nvSpPr>
        <p:spPr>
          <a:xfrm>
            <a:off x="572377" y="3937000"/>
            <a:ext cx="762000" cy="711200"/>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2</a:t>
            </a:r>
            <a:endParaRPr lang="en-US" b="1" dirty="0">
              <a:solidFill>
                <a:schemeClr val="tx1"/>
              </a:solidFill>
            </a:endParaRPr>
          </a:p>
        </p:txBody>
      </p:sp>
      <p:sp>
        <p:nvSpPr>
          <p:cNvPr id="30" name="Rectangle 29"/>
          <p:cNvSpPr/>
          <p:nvPr/>
        </p:nvSpPr>
        <p:spPr>
          <a:xfrm rot="763712">
            <a:off x="540613" y="4952008"/>
            <a:ext cx="762000" cy="711200"/>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FFFF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3</a:t>
            </a:r>
            <a:endParaRPr lang="en-US" b="1" dirty="0">
              <a:solidFill>
                <a:schemeClr val="tx1"/>
              </a:solidFill>
            </a:endParaRPr>
          </a:p>
        </p:txBody>
      </p:sp>
      <p:sp>
        <p:nvSpPr>
          <p:cNvPr id="31" name="TextBox 30"/>
          <p:cNvSpPr txBox="1"/>
          <p:nvPr/>
        </p:nvSpPr>
        <p:spPr>
          <a:xfrm>
            <a:off x="1752600" y="2438400"/>
            <a:ext cx="842177" cy="276999"/>
          </a:xfrm>
          <a:prstGeom prst="rect">
            <a:avLst/>
          </a:prstGeom>
          <a:noFill/>
        </p:spPr>
        <p:txBody>
          <a:bodyPr wrap="square" rtlCol="0">
            <a:spAutoFit/>
          </a:bodyPr>
          <a:lstStyle/>
          <a:p>
            <a:pPr algn="ctr"/>
            <a:r>
              <a:rPr lang="en-US" sz="1200" b="1" dirty="0" smtClean="0"/>
              <a:t>1 – 2 days</a:t>
            </a:r>
            <a:endParaRPr lang="en-US" sz="1200" b="1" dirty="0"/>
          </a:p>
        </p:txBody>
      </p:sp>
      <p:sp>
        <p:nvSpPr>
          <p:cNvPr id="32" name="TextBox 31"/>
          <p:cNvSpPr txBox="1"/>
          <p:nvPr/>
        </p:nvSpPr>
        <p:spPr>
          <a:xfrm>
            <a:off x="3048000" y="2390001"/>
            <a:ext cx="842177" cy="276999"/>
          </a:xfrm>
          <a:prstGeom prst="rect">
            <a:avLst/>
          </a:prstGeom>
          <a:noFill/>
        </p:spPr>
        <p:txBody>
          <a:bodyPr wrap="square" rtlCol="0">
            <a:spAutoFit/>
          </a:bodyPr>
          <a:lstStyle/>
          <a:p>
            <a:pPr algn="ctr"/>
            <a:r>
              <a:rPr lang="en-US" sz="1200" b="1" dirty="0" smtClean="0"/>
              <a:t>1 – 5 days</a:t>
            </a:r>
            <a:endParaRPr lang="en-US" sz="1200" b="1" dirty="0"/>
          </a:p>
        </p:txBody>
      </p:sp>
      <p:sp>
        <p:nvSpPr>
          <p:cNvPr id="33" name="TextBox 32"/>
          <p:cNvSpPr txBox="1"/>
          <p:nvPr/>
        </p:nvSpPr>
        <p:spPr>
          <a:xfrm>
            <a:off x="4191000" y="2390001"/>
            <a:ext cx="842177" cy="276999"/>
          </a:xfrm>
          <a:prstGeom prst="rect">
            <a:avLst/>
          </a:prstGeom>
          <a:noFill/>
        </p:spPr>
        <p:txBody>
          <a:bodyPr wrap="square" rtlCol="0">
            <a:spAutoFit/>
          </a:bodyPr>
          <a:lstStyle/>
          <a:p>
            <a:pPr algn="ctr"/>
            <a:r>
              <a:rPr lang="en-US" sz="1200" b="1" dirty="0" smtClean="0"/>
              <a:t>1 – 2 days</a:t>
            </a:r>
            <a:endParaRPr lang="en-US" sz="1200" b="1" dirty="0"/>
          </a:p>
        </p:txBody>
      </p:sp>
      <p:sp>
        <p:nvSpPr>
          <p:cNvPr id="34" name="Rounded Rectangle 33"/>
          <p:cNvSpPr/>
          <p:nvPr/>
        </p:nvSpPr>
        <p:spPr>
          <a:xfrm>
            <a:off x="1726616" y="2895600"/>
            <a:ext cx="940384" cy="863600"/>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Rounded Rectangle 34"/>
          <p:cNvSpPr/>
          <p:nvPr/>
        </p:nvSpPr>
        <p:spPr>
          <a:xfrm>
            <a:off x="4267200" y="2946400"/>
            <a:ext cx="940384" cy="863600"/>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927" y="1493310"/>
            <a:ext cx="932873" cy="699655"/>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4127" y="1493310"/>
            <a:ext cx="932873" cy="699655"/>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9527" y="1493310"/>
            <a:ext cx="932873" cy="699655"/>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8727" y="1493310"/>
            <a:ext cx="932873" cy="699655"/>
          </a:xfrm>
          <a:prstGeom prst="rect">
            <a:avLst/>
          </a:prstGeom>
        </p:spPr>
      </p:pic>
      <p:graphicFrame>
        <p:nvGraphicFramePr>
          <p:cNvPr id="40" name="Table 39"/>
          <p:cNvGraphicFramePr>
            <a:graphicFrameLocks noGrp="1"/>
          </p:cNvGraphicFramePr>
          <p:nvPr>
            <p:extLst/>
          </p:nvPr>
        </p:nvGraphicFramePr>
        <p:xfrm>
          <a:off x="6705600" y="1767840"/>
          <a:ext cx="2286000" cy="3657600"/>
        </p:xfrm>
        <a:graphic>
          <a:graphicData uri="http://schemas.openxmlformats.org/drawingml/2006/table">
            <a:tbl>
              <a:tblPr firstRow="1" bandRow="1">
                <a:tableStyleId>{5C22544A-7EE6-4342-B048-85BDC9FD1C3A}</a:tableStyleId>
              </a:tblPr>
              <a:tblGrid>
                <a:gridCol w="698500"/>
                <a:gridCol w="1587500"/>
              </a:tblGrid>
              <a:tr h="396240">
                <a:tc>
                  <a:txBody>
                    <a:bodyPr/>
                    <a:lstStyle/>
                    <a:p>
                      <a:pPr algn="ctr"/>
                      <a:r>
                        <a:rPr lang="en-US" sz="2400" b="1" dirty="0" smtClean="0"/>
                        <a:t>Run</a:t>
                      </a:r>
                      <a:endParaRPr lang="en-US" sz="2400" b="1" dirty="0"/>
                    </a:p>
                  </a:txBody>
                  <a:tcPr/>
                </a:tc>
                <a:tc>
                  <a:txBody>
                    <a:bodyPr/>
                    <a:lstStyle/>
                    <a:p>
                      <a:pPr algn="ctr"/>
                      <a:r>
                        <a:rPr lang="en-US" sz="2400" b="1" dirty="0" smtClean="0"/>
                        <a:t>Time Total</a:t>
                      </a:r>
                      <a:endParaRPr lang="en-US" sz="2400" b="1" dirty="0"/>
                    </a:p>
                  </a:txBody>
                  <a:tcPr/>
                </a:tc>
              </a:tr>
              <a:tr h="370840">
                <a:tc>
                  <a:txBody>
                    <a:bodyPr/>
                    <a:lstStyle/>
                    <a:p>
                      <a:pPr algn="ctr"/>
                      <a:r>
                        <a:rPr lang="en-US" sz="2400" b="1" dirty="0" smtClean="0"/>
                        <a:t>1</a:t>
                      </a:r>
                      <a:endParaRPr lang="en-US" sz="2400" b="1" dirty="0"/>
                    </a:p>
                  </a:txBody>
                  <a:tcPr/>
                </a:tc>
                <a:tc>
                  <a:txBody>
                    <a:bodyPr/>
                    <a:lstStyle/>
                    <a:p>
                      <a:pPr algn="ctr"/>
                      <a:r>
                        <a:rPr lang="en-US" sz="2400" b="1" dirty="0" smtClean="0"/>
                        <a:t>5</a:t>
                      </a:r>
                      <a:endParaRPr lang="en-US" sz="2400" b="1" dirty="0"/>
                    </a:p>
                  </a:txBody>
                  <a:tcPr/>
                </a:tc>
              </a:tr>
              <a:tr h="370840">
                <a:tc>
                  <a:txBody>
                    <a:bodyPr/>
                    <a:lstStyle/>
                    <a:p>
                      <a:pPr algn="ctr"/>
                      <a:r>
                        <a:rPr lang="en-US" sz="2400" b="1" dirty="0" smtClean="0"/>
                        <a:t>2</a:t>
                      </a:r>
                      <a:endParaRPr lang="en-US" sz="2400" b="1" dirty="0"/>
                    </a:p>
                  </a:txBody>
                  <a:tcPr/>
                </a:tc>
                <a:tc>
                  <a:txBody>
                    <a:bodyPr/>
                    <a:lstStyle/>
                    <a:p>
                      <a:pPr algn="ctr"/>
                      <a:r>
                        <a:rPr lang="en-US" sz="2400" b="1" dirty="0" smtClean="0"/>
                        <a:t>4</a:t>
                      </a:r>
                      <a:endParaRPr lang="en-US" sz="2400" b="1" dirty="0"/>
                    </a:p>
                  </a:txBody>
                  <a:tcPr/>
                </a:tc>
              </a:tr>
              <a:tr h="370840">
                <a:tc>
                  <a:txBody>
                    <a:bodyPr/>
                    <a:lstStyle/>
                    <a:p>
                      <a:pPr algn="ctr"/>
                      <a:r>
                        <a:rPr lang="en-US" sz="2400" b="1" dirty="0" smtClean="0"/>
                        <a:t>3</a:t>
                      </a:r>
                      <a:endParaRPr lang="en-US" sz="2400" b="1" dirty="0"/>
                    </a:p>
                  </a:txBody>
                  <a:tcPr/>
                </a:tc>
                <a:tc>
                  <a:txBody>
                    <a:bodyPr/>
                    <a:lstStyle/>
                    <a:p>
                      <a:pPr algn="ctr"/>
                      <a:r>
                        <a:rPr lang="en-US" sz="2400" b="1" dirty="0" smtClean="0"/>
                        <a:t>3</a:t>
                      </a:r>
                      <a:endParaRPr lang="en-US" sz="2400" b="1" dirty="0"/>
                    </a:p>
                  </a:txBody>
                  <a:tcPr/>
                </a:tc>
              </a:tr>
              <a:tr h="370840">
                <a:tc>
                  <a:txBody>
                    <a:bodyPr/>
                    <a:lstStyle/>
                    <a:p>
                      <a:pPr algn="ctr"/>
                      <a:r>
                        <a:rPr lang="en-US" sz="2400" b="1" dirty="0" smtClean="0"/>
                        <a:t>4</a:t>
                      </a:r>
                      <a:endParaRPr lang="en-US" sz="2400" b="1" dirty="0"/>
                    </a:p>
                  </a:txBody>
                  <a:tcPr/>
                </a:tc>
                <a:tc>
                  <a:txBody>
                    <a:bodyPr/>
                    <a:lstStyle/>
                    <a:p>
                      <a:pPr algn="ctr"/>
                      <a:r>
                        <a:rPr lang="en-US" sz="2400" b="1" dirty="0" smtClean="0"/>
                        <a:t>9</a:t>
                      </a:r>
                      <a:endParaRPr lang="en-US" sz="2400" b="1" dirty="0"/>
                    </a:p>
                  </a:txBody>
                  <a:tcPr/>
                </a:tc>
              </a:tr>
              <a:tr h="370840">
                <a:tc>
                  <a:txBody>
                    <a:bodyPr/>
                    <a:lstStyle/>
                    <a:p>
                      <a:pPr algn="ctr"/>
                      <a:r>
                        <a:rPr lang="en-US" sz="2400" b="1" dirty="0" smtClean="0"/>
                        <a:t>5</a:t>
                      </a:r>
                      <a:endParaRPr lang="en-US" sz="2400" b="1" dirty="0"/>
                    </a:p>
                  </a:txBody>
                  <a:tcPr/>
                </a:tc>
                <a:tc>
                  <a:txBody>
                    <a:bodyPr/>
                    <a:lstStyle/>
                    <a:p>
                      <a:pPr algn="ctr"/>
                      <a:r>
                        <a:rPr lang="en-US" sz="2400" b="1" dirty="0" smtClean="0"/>
                        <a:t>5</a:t>
                      </a:r>
                      <a:endParaRPr lang="en-US" sz="2400" b="1" dirty="0"/>
                    </a:p>
                  </a:txBody>
                  <a:tcPr/>
                </a:tc>
              </a:tr>
              <a:tr h="370840">
                <a:tc>
                  <a:txBody>
                    <a:bodyPr/>
                    <a:lstStyle/>
                    <a:p>
                      <a:pPr algn="ctr"/>
                      <a:r>
                        <a:rPr lang="en-US" sz="2400" b="1" dirty="0" smtClean="0"/>
                        <a:t>6</a:t>
                      </a:r>
                      <a:endParaRPr lang="en-US" sz="2400" b="1" dirty="0"/>
                    </a:p>
                  </a:txBody>
                  <a:tcPr/>
                </a:tc>
                <a:tc>
                  <a:txBody>
                    <a:bodyPr/>
                    <a:lstStyle/>
                    <a:p>
                      <a:pPr algn="ctr"/>
                      <a:r>
                        <a:rPr lang="en-US" sz="2400" b="1" dirty="0" smtClean="0"/>
                        <a:t>6</a:t>
                      </a:r>
                      <a:endParaRPr lang="en-US" sz="2400" b="1" dirty="0"/>
                    </a:p>
                  </a:txBody>
                  <a:tcPr/>
                </a:tc>
              </a:tr>
              <a:tr h="370840">
                <a:tc>
                  <a:txBody>
                    <a:bodyPr/>
                    <a:lstStyle/>
                    <a:p>
                      <a:pPr algn="ctr"/>
                      <a:r>
                        <a:rPr lang="en-US" sz="2400" b="1" dirty="0" smtClean="0"/>
                        <a:t>…</a:t>
                      </a:r>
                      <a:endParaRPr lang="en-US" sz="2400" b="1" dirty="0"/>
                    </a:p>
                  </a:txBody>
                  <a:tcPr/>
                </a:tc>
                <a:tc>
                  <a:txBody>
                    <a:bodyPr/>
                    <a:lstStyle/>
                    <a:p>
                      <a:pPr algn="ctr"/>
                      <a:r>
                        <a:rPr lang="en-US" sz="2400" b="1" dirty="0" smtClean="0"/>
                        <a:t>…</a:t>
                      </a:r>
                      <a:endParaRPr lang="en-US" sz="2400" b="1" dirty="0"/>
                    </a:p>
                  </a:txBody>
                  <a:tcPr/>
                </a:tc>
              </a:tr>
            </a:tbl>
          </a:graphicData>
        </a:graphic>
      </p:graphicFrame>
    </p:spTree>
    <p:extLst>
      <p:ext uri="{BB962C8B-B14F-4D97-AF65-F5344CB8AC3E}">
        <p14:creationId xmlns:p14="http://schemas.microsoft.com/office/powerpoint/2010/main" val="352041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childTnLst>
                                    <p:animMotion origin="layout" path="M 2.77778E-6 -0.00116 C 0.0342 -0.02452 0.07222 0.00694 0.10712 -0.01156 C 0.11857 -0.01087 0.13021 -0.00902 0.14166 -0.00902 L 0.27968 -0.00902 L 0.41128 -0.01156 L 0.55173 -0.01688 " pathEditMode="relative" rAng="0" ptsTypes="ffAAAA">
                                      <p:cBhvr>
                                        <p:cTn id="6" dur="5000" fill="hold"/>
                                        <p:tgtEl>
                                          <p:spTgt spid="5"/>
                                        </p:tgtEl>
                                        <p:attrNameLst>
                                          <p:attrName>ppt_x</p:attrName>
                                          <p:attrName>ppt_y</p:attrName>
                                        </p:attrNameLst>
                                      </p:cBhvr>
                                      <p:rCtr x="27587" y="-763"/>
                                    </p:animMotion>
                                  </p:childTnLst>
                                </p:cTn>
                              </p:par>
                              <p:par>
                                <p:cTn id="7" presetID="0" presetClass="path" presetSubtype="0" repeatCount="indefinite" accel="50000" decel="50000" fill="hold" grpId="0" nodeType="withEffect">
                                  <p:stCondLst>
                                    <p:cond delay="600"/>
                                  </p:stCondLst>
                                  <p:childTnLst>
                                    <p:animMotion origin="layout" path="M 0 1.11008E-7 L 0.14948 -0.16212 L 0.28611 0.03423 L 0.41111 -0.18016 L 0.55833 -0.0303 " pathEditMode="relative" rAng="0" ptsTypes="AAAAA">
                                      <p:cBhvr>
                                        <p:cTn id="8" dur="5000" fill="hold"/>
                                        <p:tgtEl>
                                          <p:spTgt spid="29"/>
                                        </p:tgtEl>
                                        <p:attrNameLst>
                                          <p:attrName>ppt_x</p:attrName>
                                          <p:attrName>ppt_y</p:attrName>
                                        </p:attrNameLst>
                                      </p:cBhvr>
                                      <p:rCtr x="27917" y="-7308"/>
                                    </p:animMotion>
                                  </p:childTnLst>
                                </p:cTn>
                              </p:par>
                              <p:par>
                                <p:cTn id="9" presetID="0" presetClass="path" presetSubtype="0" repeatCount="indefinite" accel="50000" decel="50000" fill="hold" grpId="0" nodeType="withEffect">
                                  <p:stCondLst>
                                    <p:cond delay="2000"/>
                                  </p:stCondLst>
                                  <p:childTnLst>
                                    <p:animMotion origin="layout" path="M 1.94444E-6 3.26549E-6 L 0.16319 -0.31499 L 0.29496 -0.31291 L 0.42673 -0.318 L 0.57048 -0.05481 " pathEditMode="relative" rAng="0" ptsTypes="AAAAA">
                                      <p:cBhvr>
                                        <p:cTn id="10" dur="4900" fill="hold"/>
                                        <p:tgtEl>
                                          <p:spTgt spid="30"/>
                                        </p:tgtEl>
                                        <p:attrNameLst>
                                          <p:attrName>ppt_x</p:attrName>
                                          <p:attrName>ppt_y</p:attrName>
                                        </p:attrNameLst>
                                      </p:cBhvr>
                                      <p:rCtr x="28524" y="-15911"/>
                                    </p:animMotion>
                                  </p:childTnLst>
                                </p:cTn>
                              </p:par>
                              <p:par>
                                <p:cTn id="11" presetID="22" presetClass="entr" presetSubtype="1" fill="hold" nodeType="withEffect">
                                  <p:stCondLst>
                                    <p:cond delay="5000"/>
                                  </p:stCondLst>
                                  <p:childTnLst>
                                    <p:set>
                                      <p:cBhvr>
                                        <p:cTn id="12" dur="1" fill="hold">
                                          <p:stCondLst>
                                            <p:cond delay="0"/>
                                          </p:stCondLst>
                                        </p:cTn>
                                        <p:tgtEl>
                                          <p:spTgt spid="40"/>
                                        </p:tgtEl>
                                        <p:attrNameLst>
                                          <p:attrName>style.visibility</p:attrName>
                                        </p:attrNameLst>
                                      </p:cBhvr>
                                      <p:to>
                                        <p:strVal val="visible"/>
                                      </p:to>
                                    </p:set>
                                    <p:animEffect transition="in" filter="wipe(up)">
                                      <p:cBhvr>
                                        <p:cTn id="13" dur="5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Result versus Frequency (50 runs)</a:t>
            </a:r>
            <a:endParaRPr lang="en-US" sz="4000" dirty="0"/>
          </a:p>
        </p:txBody>
      </p:sp>
      <p:cxnSp>
        <p:nvCxnSpPr>
          <p:cNvPr id="5" name="Straight Connector 4"/>
          <p:cNvCxnSpPr/>
          <p:nvPr/>
        </p:nvCxnSpPr>
        <p:spPr>
          <a:xfrm flipV="1">
            <a:off x="3962399" y="4933950"/>
            <a:ext cx="1"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1148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267200" y="3886200"/>
            <a:ext cx="0" cy="1295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505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657600" y="4445988"/>
            <a:ext cx="0" cy="7356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572000" y="4933950"/>
            <a:ext cx="0" cy="2476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724400" y="4933950"/>
            <a:ext cx="0" cy="2476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00400" y="4533900"/>
            <a:ext cx="0" cy="6477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029200" y="4533900"/>
            <a:ext cx="0" cy="6477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74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3340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4864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1336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1" name="Up-Down Arrow 130"/>
          <p:cNvSpPr/>
          <p:nvPr/>
        </p:nvSpPr>
        <p:spPr>
          <a:xfrm>
            <a:off x="7886700" y="2322731"/>
            <a:ext cx="533400" cy="28956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p:cNvSpPr txBox="1"/>
          <p:nvPr/>
        </p:nvSpPr>
        <p:spPr>
          <a:xfrm>
            <a:off x="7315200" y="1861066"/>
            <a:ext cx="1676400" cy="461665"/>
          </a:xfrm>
          <a:prstGeom prst="rect">
            <a:avLst/>
          </a:prstGeom>
          <a:noFill/>
        </p:spPr>
        <p:txBody>
          <a:bodyPr wrap="square" rtlCol="0">
            <a:spAutoFit/>
          </a:bodyPr>
          <a:lstStyle/>
          <a:p>
            <a:r>
              <a:rPr lang="en-US" sz="2400" b="1" dirty="0" smtClean="0"/>
              <a:t>More Often</a:t>
            </a:r>
            <a:endParaRPr lang="en-US" sz="2400" b="1" dirty="0"/>
          </a:p>
        </p:txBody>
      </p:sp>
      <p:sp>
        <p:nvSpPr>
          <p:cNvPr id="133" name="TextBox 132"/>
          <p:cNvSpPr txBox="1"/>
          <p:nvPr/>
        </p:nvSpPr>
        <p:spPr>
          <a:xfrm>
            <a:off x="7391400" y="5405735"/>
            <a:ext cx="1562100" cy="461665"/>
          </a:xfrm>
          <a:prstGeom prst="rect">
            <a:avLst/>
          </a:prstGeom>
          <a:noFill/>
        </p:spPr>
        <p:txBody>
          <a:bodyPr wrap="square" rtlCol="0">
            <a:spAutoFit/>
          </a:bodyPr>
          <a:lstStyle/>
          <a:p>
            <a:r>
              <a:rPr lang="en-US" sz="2400" b="1" dirty="0" smtClean="0"/>
              <a:t>Less Often</a:t>
            </a:r>
            <a:endParaRPr lang="en-US" sz="2400" b="1" dirty="0"/>
          </a:p>
        </p:txBody>
      </p:sp>
      <p:sp>
        <p:nvSpPr>
          <p:cNvPr id="134" name="TextBox 133"/>
          <p:cNvSpPr txBox="1"/>
          <p:nvPr/>
        </p:nvSpPr>
        <p:spPr>
          <a:xfrm>
            <a:off x="1860698" y="5715000"/>
            <a:ext cx="4724400" cy="461665"/>
          </a:xfrm>
          <a:prstGeom prst="rect">
            <a:avLst/>
          </a:prstGeom>
          <a:noFill/>
        </p:spPr>
        <p:txBody>
          <a:bodyPr wrap="square" rtlCol="0">
            <a:spAutoFit/>
          </a:bodyPr>
          <a:lstStyle/>
          <a:p>
            <a:r>
              <a:rPr lang="en-US" sz="2400" b="1" dirty="0" smtClean="0"/>
              <a:t>Result Values – For example, Days</a:t>
            </a:r>
            <a:endParaRPr lang="en-US" sz="2400" b="1" dirty="0"/>
          </a:p>
        </p:txBody>
      </p:sp>
      <p:cxnSp>
        <p:nvCxnSpPr>
          <p:cNvPr id="136" name="Straight Connector 135"/>
          <p:cNvCxnSpPr/>
          <p:nvPr/>
        </p:nvCxnSpPr>
        <p:spPr>
          <a:xfrm>
            <a:off x="1447800" y="2322731"/>
            <a:ext cx="0" cy="289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1447800" y="5218332"/>
            <a:ext cx="5257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3994297" y="5311353"/>
            <a:ext cx="457201" cy="369332"/>
          </a:xfrm>
          <a:prstGeom prst="rect">
            <a:avLst/>
          </a:prstGeom>
          <a:noFill/>
        </p:spPr>
        <p:txBody>
          <a:bodyPr wrap="square" rtlCol="0">
            <a:spAutoFit/>
          </a:bodyPr>
          <a:lstStyle/>
          <a:p>
            <a:r>
              <a:rPr lang="en-US" dirty="0" smtClean="0"/>
              <a:t>15</a:t>
            </a:r>
            <a:endParaRPr lang="en-US" dirty="0"/>
          </a:p>
        </p:txBody>
      </p:sp>
      <p:sp>
        <p:nvSpPr>
          <p:cNvPr id="142" name="TextBox 141"/>
          <p:cNvSpPr txBox="1"/>
          <p:nvPr/>
        </p:nvSpPr>
        <p:spPr>
          <a:xfrm>
            <a:off x="1669311" y="5328060"/>
            <a:ext cx="457201" cy="369332"/>
          </a:xfrm>
          <a:prstGeom prst="rect">
            <a:avLst/>
          </a:prstGeom>
          <a:noFill/>
        </p:spPr>
        <p:txBody>
          <a:bodyPr wrap="square" rtlCol="0">
            <a:spAutoFit/>
          </a:bodyPr>
          <a:lstStyle/>
          <a:p>
            <a:r>
              <a:rPr lang="en-US" dirty="0" smtClean="0"/>
              <a:t>10</a:t>
            </a:r>
            <a:endParaRPr lang="en-US" dirty="0"/>
          </a:p>
        </p:txBody>
      </p:sp>
      <p:sp>
        <p:nvSpPr>
          <p:cNvPr id="143" name="TextBox 142"/>
          <p:cNvSpPr txBox="1"/>
          <p:nvPr/>
        </p:nvSpPr>
        <p:spPr>
          <a:xfrm>
            <a:off x="6476999" y="5267235"/>
            <a:ext cx="457201" cy="369332"/>
          </a:xfrm>
          <a:prstGeom prst="rect">
            <a:avLst/>
          </a:prstGeom>
          <a:noFill/>
        </p:spPr>
        <p:txBody>
          <a:bodyPr wrap="square" rtlCol="0">
            <a:spAutoFit/>
          </a:bodyPr>
          <a:lstStyle/>
          <a:p>
            <a:r>
              <a:rPr lang="en-US" dirty="0" smtClean="0"/>
              <a:t>20</a:t>
            </a:r>
            <a:endParaRPr lang="en-US" dirty="0"/>
          </a:p>
        </p:txBody>
      </p:sp>
      <p:sp>
        <p:nvSpPr>
          <p:cNvPr id="144" name="TextBox 143"/>
          <p:cNvSpPr txBox="1"/>
          <p:nvPr/>
        </p:nvSpPr>
        <p:spPr>
          <a:xfrm rot="16200000">
            <a:off x="-834156" y="3571172"/>
            <a:ext cx="2832655" cy="461665"/>
          </a:xfrm>
          <a:prstGeom prst="rect">
            <a:avLst/>
          </a:prstGeom>
          <a:noFill/>
        </p:spPr>
        <p:txBody>
          <a:bodyPr wrap="square" rtlCol="0">
            <a:spAutoFit/>
          </a:bodyPr>
          <a:lstStyle/>
          <a:p>
            <a:r>
              <a:rPr lang="en-US" sz="2400" b="1" dirty="0" smtClean="0"/>
              <a:t>Frequency of Result</a:t>
            </a:r>
            <a:endParaRPr lang="en-US" sz="2400" b="1" dirty="0"/>
          </a:p>
        </p:txBody>
      </p:sp>
      <p:sp>
        <p:nvSpPr>
          <p:cNvPr id="145" name="TextBox 144"/>
          <p:cNvSpPr txBox="1"/>
          <p:nvPr/>
        </p:nvSpPr>
        <p:spPr>
          <a:xfrm>
            <a:off x="914400" y="4844534"/>
            <a:ext cx="457201" cy="369332"/>
          </a:xfrm>
          <a:prstGeom prst="rect">
            <a:avLst/>
          </a:prstGeom>
          <a:noFill/>
        </p:spPr>
        <p:txBody>
          <a:bodyPr wrap="square" rtlCol="0">
            <a:spAutoFit/>
          </a:bodyPr>
          <a:lstStyle/>
          <a:p>
            <a:r>
              <a:rPr lang="en-US" dirty="0" smtClean="0"/>
              <a:t>1</a:t>
            </a:r>
            <a:endParaRPr lang="en-US" dirty="0"/>
          </a:p>
        </p:txBody>
      </p:sp>
      <p:sp>
        <p:nvSpPr>
          <p:cNvPr id="146" name="TextBox 145"/>
          <p:cNvSpPr txBox="1"/>
          <p:nvPr/>
        </p:nvSpPr>
        <p:spPr>
          <a:xfrm>
            <a:off x="914400" y="4267200"/>
            <a:ext cx="457201" cy="369332"/>
          </a:xfrm>
          <a:prstGeom prst="rect">
            <a:avLst/>
          </a:prstGeom>
          <a:noFill/>
        </p:spPr>
        <p:txBody>
          <a:bodyPr wrap="square" rtlCol="0">
            <a:spAutoFit/>
          </a:bodyPr>
          <a:lstStyle/>
          <a:p>
            <a:r>
              <a:rPr lang="en-US" dirty="0" smtClean="0"/>
              <a:t>5</a:t>
            </a:r>
            <a:endParaRPr lang="en-US" dirty="0"/>
          </a:p>
        </p:txBody>
      </p:sp>
      <p:sp>
        <p:nvSpPr>
          <p:cNvPr id="147" name="TextBox 146"/>
          <p:cNvSpPr txBox="1"/>
          <p:nvPr/>
        </p:nvSpPr>
        <p:spPr>
          <a:xfrm>
            <a:off x="914400" y="3733800"/>
            <a:ext cx="457201" cy="369332"/>
          </a:xfrm>
          <a:prstGeom prst="rect">
            <a:avLst/>
          </a:prstGeom>
          <a:noFill/>
        </p:spPr>
        <p:txBody>
          <a:bodyPr wrap="square" rtlCol="0">
            <a:spAutoFit/>
          </a:bodyPr>
          <a:lstStyle/>
          <a:p>
            <a:r>
              <a:rPr lang="en-US" dirty="0" smtClean="0"/>
              <a:t>10</a:t>
            </a:r>
            <a:endParaRPr lang="en-US" dirty="0"/>
          </a:p>
        </p:txBody>
      </p:sp>
      <p:sp>
        <p:nvSpPr>
          <p:cNvPr id="148" name="TextBox 147"/>
          <p:cNvSpPr txBox="1"/>
          <p:nvPr/>
        </p:nvSpPr>
        <p:spPr>
          <a:xfrm>
            <a:off x="914400" y="3200400"/>
            <a:ext cx="457201" cy="369332"/>
          </a:xfrm>
          <a:prstGeom prst="rect">
            <a:avLst/>
          </a:prstGeom>
          <a:noFill/>
        </p:spPr>
        <p:txBody>
          <a:bodyPr wrap="square" rtlCol="0">
            <a:spAutoFit/>
          </a:bodyPr>
          <a:lstStyle/>
          <a:p>
            <a:r>
              <a:rPr lang="en-US" dirty="0" smtClean="0"/>
              <a:t>15</a:t>
            </a:r>
            <a:endParaRPr lang="en-US" dirty="0"/>
          </a:p>
        </p:txBody>
      </p:sp>
      <p:sp>
        <p:nvSpPr>
          <p:cNvPr id="149" name="TextBox 148"/>
          <p:cNvSpPr txBox="1"/>
          <p:nvPr/>
        </p:nvSpPr>
        <p:spPr>
          <a:xfrm>
            <a:off x="914400" y="2667000"/>
            <a:ext cx="457201" cy="369332"/>
          </a:xfrm>
          <a:prstGeom prst="rect">
            <a:avLst/>
          </a:prstGeom>
          <a:noFill/>
        </p:spPr>
        <p:txBody>
          <a:bodyPr wrap="square" rtlCol="0">
            <a:spAutoFit/>
          </a:bodyPr>
          <a:lstStyle/>
          <a:p>
            <a:r>
              <a:rPr lang="en-US" dirty="0" smtClean="0"/>
              <a:t>20</a:t>
            </a:r>
            <a:endParaRPr lang="en-US" dirty="0"/>
          </a:p>
        </p:txBody>
      </p:sp>
      <p:sp>
        <p:nvSpPr>
          <p:cNvPr id="150" name="TextBox 149"/>
          <p:cNvSpPr txBox="1"/>
          <p:nvPr/>
        </p:nvSpPr>
        <p:spPr>
          <a:xfrm>
            <a:off x="914400" y="2133600"/>
            <a:ext cx="457201" cy="369332"/>
          </a:xfrm>
          <a:prstGeom prst="rect">
            <a:avLst/>
          </a:prstGeom>
          <a:noFill/>
        </p:spPr>
        <p:txBody>
          <a:bodyPr wrap="square" rtlCol="0">
            <a:spAutoFit/>
          </a:bodyPr>
          <a:lstStyle/>
          <a:p>
            <a:r>
              <a:rPr lang="en-US" dirty="0" smtClean="0"/>
              <a:t>25</a:t>
            </a:r>
            <a:endParaRPr lang="en-US" dirty="0"/>
          </a:p>
        </p:txBody>
      </p:sp>
    </p:spTree>
    <p:extLst>
      <p:ext uri="{BB962C8B-B14F-4D97-AF65-F5344CB8AC3E}">
        <p14:creationId xmlns:p14="http://schemas.microsoft.com/office/powerpoint/2010/main" val="29096862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 versus Frequency (250 runs)</a:t>
            </a:r>
            <a:endParaRPr lang="en-US" dirty="0"/>
          </a:p>
        </p:txBody>
      </p:sp>
      <p:cxnSp>
        <p:nvCxnSpPr>
          <p:cNvPr id="5" name="Straight Connector 4"/>
          <p:cNvCxnSpPr/>
          <p:nvPr/>
        </p:nvCxnSpPr>
        <p:spPr>
          <a:xfrm flipV="1">
            <a:off x="3962399" y="2743200"/>
            <a:ext cx="0" cy="2438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114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267200" y="3845442"/>
            <a:ext cx="0" cy="133615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5052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657600" y="4445988"/>
            <a:ext cx="0" cy="7356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8100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419600" y="2514600"/>
            <a:ext cx="0" cy="266168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572000" y="3962400"/>
            <a:ext cx="0" cy="121920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724400" y="4495800"/>
            <a:ext cx="0" cy="68580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0480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004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3528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876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0292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181600" y="4445988"/>
            <a:ext cx="0" cy="7356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590800" y="4914900"/>
            <a:ext cx="0" cy="2667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743200" y="4267200"/>
            <a:ext cx="0" cy="914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95600" y="4076700"/>
            <a:ext cx="0" cy="11049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334000" y="4762500"/>
            <a:ext cx="0" cy="419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486400" y="4513521"/>
            <a:ext cx="0" cy="66807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638800" y="4914900"/>
            <a:ext cx="0" cy="2667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4384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9436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096000" y="4445988"/>
            <a:ext cx="0" cy="7356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8" name="Up-Down Arrow 67"/>
          <p:cNvSpPr/>
          <p:nvPr/>
        </p:nvSpPr>
        <p:spPr>
          <a:xfrm>
            <a:off x="7886700" y="2322731"/>
            <a:ext cx="533400" cy="28956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7315200" y="1861066"/>
            <a:ext cx="1676400" cy="461665"/>
          </a:xfrm>
          <a:prstGeom prst="rect">
            <a:avLst/>
          </a:prstGeom>
          <a:noFill/>
        </p:spPr>
        <p:txBody>
          <a:bodyPr wrap="square" rtlCol="0">
            <a:spAutoFit/>
          </a:bodyPr>
          <a:lstStyle/>
          <a:p>
            <a:r>
              <a:rPr lang="en-US" sz="2400" b="1" dirty="0" smtClean="0"/>
              <a:t>More Often</a:t>
            </a:r>
            <a:endParaRPr lang="en-US" sz="2400" b="1" dirty="0"/>
          </a:p>
        </p:txBody>
      </p:sp>
      <p:sp>
        <p:nvSpPr>
          <p:cNvPr id="70" name="TextBox 69"/>
          <p:cNvSpPr txBox="1"/>
          <p:nvPr/>
        </p:nvSpPr>
        <p:spPr>
          <a:xfrm>
            <a:off x="7391400" y="5405735"/>
            <a:ext cx="1562100" cy="461665"/>
          </a:xfrm>
          <a:prstGeom prst="rect">
            <a:avLst/>
          </a:prstGeom>
          <a:noFill/>
        </p:spPr>
        <p:txBody>
          <a:bodyPr wrap="square" rtlCol="0">
            <a:spAutoFit/>
          </a:bodyPr>
          <a:lstStyle/>
          <a:p>
            <a:r>
              <a:rPr lang="en-US" sz="2400" b="1" dirty="0" smtClean="0"/>
              <a:t>Less Often</a:t>
            </a:r>
            <a:endParaRPr lang="en-US" sz="2400" b="1" dirty="0"/>
          </a:p>
        </p:txBody>
      </p:sp>
      <p:sp>
        <p:nvSpPr>
          <p:cNvPr id="71" name="TextBox 70"/>
          <p:cNvSpPr txBox="1"/>
          <p:nvPr/>
        </p:nvSpPr>
        <p:spPr>
          <a:xfrm>
            <a:off x="1860698" y="5715000"/>
            <a:ext cx="4724400" cy="461665"/>
          </a:xfrm>
          <a:prstGeom prst="rect">
            <a:avLst/>
          </a:prstGeom>
          <a:noFill/>
        </p:spPr>
        <p:txBody>
          <a:bodyPr wrap="square" rtlCol="0">
            <a:spAutoFit/>
          </a:bodyPr>
          <a:lstStyle/>
          <a:p>
            <a:r>
              <a:rPr lang="en-US" sz="2400" b="1" dirty="0" smtClean="0"/>
              <a:t>Result Values – For example, Days</a:t>
            </a:r>
            <a:endParaRPr lang="en-US" sz="2400" b="1" dirty="0"/>
          </a:p>
        </p:txBody>
      </p:sp>
      <p:cxnSp>
        <p:nvCxnSpPr>
          <p:cNvPr id="72" name="Straight Connector 71"/>
          <p:cNvCxnSpPr/>
          <p:nvPr/>
        </p:nvCxnSpPr>
        <p:spPr>
          <a:xfrm>
            <a:off x="1447800" y="2322731"/>
            <a:ext cx="0" cy="289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1447800" y="5218332"/>
            <a:ext cx="5257800"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994297" y="5311353"/>
            <a:ext cx="457201" cy="369332"/>
          </a:xfrm>
          <a:prstGeom prst="rect">
            <a:avLst/>
          </a:prstGeom>
          <a:noFill/>
        </p:spPr>
        <p:txBody>
          <a:bodyPr wrap="square" rtlCol="0">
            <a:spAutoFit/>
          </a:bodyPr>
          <a:lstStyle/>
          <a:p>
            <a:r>
              <a:rPr lang="en-US" dirty="0" smtClean="0"/>
              <a:t>15</a:t>
            </a:r>
            <a:endParaRPr lang="en-US" dirty="0"/>
          </a:p>
        </p:txBody>
      </p:sp>
      <p:sp>
        <p:nvSpPr>
          <p:cNvPr id="75" name="TextBox 74"/>
          <p:cNvSpPr txBox="1"/>
          <p:nvPr/>
        </p:nvSpPr>
        <p:spPr>
          <a:xfrm>
            <a:off x="1669311" y="5328060"/>
            <a:ext cx="457201" cy="369332"/>
          </a:xfrm>
          <a:prstGeom prst="rect">
            <a:avLst/>
          </a:prstGeom>
          <a:noFill/>
        </p:spPr>
        <p:txBody>
          <a:bodyPr wrap="square" rtlCol="0">
            <a:spAutoFit/>
          </a:bodyPr>
          <a:lstStyle/>
          <a:p>
            <a:r>
              <a:rPr lang="en-US" dirty="0" smtClean="0"/>
              <a:t>10</a:t>
            </a:r>
            <a:endParaRPr lang="en-US" dirty="0"/>
          </a:p>
        </p:txBody>
      </p:sp>
      <p:sp>
        <p:nvSpPr>
          <p:cNvPr id="76" name="TextBox 75"/>
          <p:cNvSpPr txBox="1"/>
          <p:nvPr/>
        </p:nvSpPr>
        <p:spPr>
          <a:xfrm>
            <a:off x="6476999" y="5267235"/>
            <a:ext cx="457201" cy="369332"/>
          </a:xfrm>
          <a:prstGeom prst="rect">
            <a:avLst/>
          </a:prstGeom>
          <a:noFill/>
        </p:spPr>
        <p:txBody>
          <a:bodyPr wrap="square" rtlCol="0">
            <a:spAutoFit/>
          </a:bodyPr>
          <a:lstStyle/>
          <a:p>
            <a:r>
              <a:rPr lang="en-US" dirty="0" smtClean="0"/>
              <a:t>20</a:t>
            </a:r>
            <a:endParaRPr lang="en-US" dirty="0"/>
          </a:p>
        </p:txBody>
      </p:sp>
      <p:sp>
        <p:nvSpPr>
          <p:cNvPr id="77" name="TextBox 76"/>
          <p:cNvSpPr txBox="1"/>
          <p:nvPr/>
        </p:nvSpPr>
        <p:spPr>
          <a:xfrm rot="16200000">
            <a:off x="-834156" y="3571172"/>
            <a:ext cx="2832655" cy="461665"/>
          </a:xfrm>
          <a:prstGeom prst="rect">
            <a:avLst/>
          </a:prstGeom>
          <a:noFill/>
        </p:spPr>
        <p:txBody>
          <a:bodyPr wrap="square" rtlCol="0">
            <a:spAutoFit/>
          </a:bodyPr>
          <a:lstStyle/>
          <a:p>
            <a:r>
              <a:rPr lang="en-US" sz="2400" b="1" dirty="0" smtClean="0"/>
              <a:t>Frequency of Result</a:t>
            </a:r>
            <a:endParaRPr lang="en-US" sz="2400" b="1" dirty="0"/>
          </a:p>
        </p:txBody>
      </p:sp>
      <p:sp>
        <p:nvSpPr>
          <p:cNvPr id="78" name="TextBox 77"/>
          <p:cNvSpPr txBox="1"/>
          <p:nvPr/>
        </p:nvSpPr>
        <p:spPr>
          <a:xfrm>
            <a:off x="914400" y="4844534"/>
            <a:ext cx="457201" cy="369332"/>
          </a:xfrm>
          <a:prstGeom prst="rect">
            <a:avLst/>
          </a:prstGeom>
          <a:noFill/>
        </p:spPr>
        <p:txBody>
          <a:bodyPr wrap="square" rtlCol="0">
            <a:spAutoFit/>
          </a:bodyPr>
          <a:lstStyle/>
          <a:p>
            <a:r>
              <a:rPr lang="en-US" dirty="0" smtClean="0"/>
              <a:t>1</a:t>
            </a:r>
            <a:endParaRPr lang="en-US" dirty="0"/>
          </a:p>
        </p:txBody>
      </p:sp>
      <p:sp>
        <p:nvSpPr>
          <p:cNvPr id="79" name="TextBox 78"/>
          <p:cNvSpPr txBox="1"/>
          <p:nvPr/>
        </p:nvSpPr>
        <p:spPr>
          <a:xfrm>
            <a:off x="914400" y="4267200"/>
            <a:ext cx="457201" cy="369332"/>
          </a:xfrm>
          <a:prstGeom prst="rect">
            <a:avLst/>
          </a:prstGeom>
          <a:noFill/>
        </p:spPr>
        <p:txBody>
          <a:bodyPr wrap="square" rtlCol="0">
            <a:spAutoFit/>
          </a:bodyPr>
          <a:lstStyle/>
          <a:p>
            <a:r>
              <a:rPr lang="en-US" dirty="0" smtClean="0"/>
              <a:t>5</a:t>
            </a:r>
            <a:endParaRPr lang="en-US" dirty="0"/>
          </a:p>
        </p:txBody>
      </p:sp>
      <p:sp>
        <p:nvSpPr>
          <p:cNvPr id="80" name="TextBox 79"/>
          <p:cNvSpPr txBox="1"/>
          <p:nvPr/>
        </p:nvSpPr>
        <p:spPr>
          <a:xfrm>
            <a:off x="914400" y="3733800"/>
            <a:ext cx="457201" cy="369332"/>
          </a:xfrm>
          <a:prstGeom prst="rect">
            <a:avLst/>
          </a:prstGeom>
          <a:noFill/>
        </p:spPr>
        <p:txBody>
          <a:bodyPr wrap="square" rtlCol="0">
            <a:spAutoFit/>
          </a:bodyPr>
          <a:lstStyle/>
          <a:p>
            <a:r>
              <a:rPr lang="en-US" dirty="0" smtClean="0"/>
              <a:t>10</a:t>
            </a:r>
            <a:endParaRPr lang="en-US" dirty="0"/>
          </a:p>
        </p:txBody>
      </p:sp>
      <p:sp>
        <p:nvSpPr>
          <p:cNvPr id="81" name="TextBox 80"/>
          <p:cNvSpPr txBox="1"/>
          <p:nvPr/>
        </p:nvSpPr>
        <p:spPr>
          <a:xfrm>
            <a:off x="914400" y="3200400"/>
            <a:ext cx="457201" cy="369332"/>
          </a:xfrm>
          <a:prstGeom prst="rect">
            <a:avLst/>
          </a:prstGeom>
          <a:noFill/>
        </p:spPr>
        <p:txBody>
          <a:bodyPr wrap="square" rtlCol="0">
            <a:spAutoFit/>
          </a:bodyPr>
          <a:lstStyle/>
          <a:p>
            <a:r>
              <a:rPr lang="en-US" dirty="0" smtClean="0"/>
              <a:t>15</a:t>
            </a:r>
            <a:endParaRPr lang="en-US" dirty="0"/>
          </a:p>
        </p:txBody>
      </p:sp>
      <p:sp>
        <p:nvSpPr>
          <p:cNvPr id="82" name="TextBox 81"/>
          <p:cNvSpPr txBox="1"/>
          <p:nvPr/>
        </p:nvSpPr>
        <p:spPr>
          <a:xfrm>
            <a:off x="914400" y="2667000"/>
            <a:ext cx="457201" cy="369332"/>
          </a:xfrm>
          <a:prstGeom prst="rect">
            <a:avLst/>
          </a:prstGeom>
          <a:noFill/>
        </p:spPr>
        <p:txBody>
          <a:bodyPr wrap="square" rtlCol="0">
            <a:spAutoFit/>
          </a:bodyPr>
          <a:lstStyle/>
          <a:p>
            <a:r>
              <a:rPr lang="en-US" dirty="0" smtClean="0"/>
              <a:t>20</a:t>
            </a:r>
            <a:endParaRPr lang="en-US" dirty="0"/>
          </a:p>
        </p:txBody>
      </p:sp>
      <p:sp>
        <p:nvSpPr>
          <p:cNvPr id="83" name="TextBox 82"/>
          <p:cNvSpPr txBox="1"/>
          <p:nvPr/>
        </p:nvSpPr>
        <p:spPr>
          <a:xfrm>
            <a:off x="914400" y="2133600"/>
            <a:ext cx="457201" cy="369332"/>
          </a:xfrm>
          <a:prstGeom prst="rect">
            <a:avLst/>
          </a:prstGeom>
          <a:noFill/>
        </p:spPr>
        <p:txBody>
          <a:bodyPr wrap="square" rtlCol="0">
            <a:spAutoFit/>
          </a:bodyPr>
          <a:lstStyle/>
          <a:p>
            <a:r>
              <a:rPr lang="en-US" dirty="0" smtClean="0"/>
              <a:t>25</a:t>
            </a:r>
            <a:endParaRPr lang="en-US" dirty="0"/>
          </a:p>
        </p:txBody>
      </p:sp>
    </p:spTree>
    <p:extLst>
      <p:ext uri="{BB962C8B-B14F-4D97-AF65-F5344CB8AC3E}">
        <p14:creationId xmlns:p14="http://schemas.microsoft.com/office/powerpoint/2010/main" val="30251213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 versus Frequency (1000+ runs)</a:t>
            </a:r>
            <a:endParaRPr lang="en-US" dirty="0"/>
          </a:p>
        </p:txBody>
      </p:sp>
      <p:grpSp>
        <p:nvGrpSpPr>
          <p:cNvPr id="3" name="Group 2"/>
          <p:cNvGrpSpPr/>
          <p:nvPr/>
        </p:nvGrpSpPr>
        <p:grpSpPr>
          <a:xfrm>
            <a:off x="351339" y="1861066"/>
            <a:ext cx="8640261" cy="4315599"/>
            <a:chOff x="351339" y="1861066"/>
            <a:chExt cx="8640261" cy="4315599"/>
          </a:xfrm>
        </p:grpSpPr>
        <p:cxnSp>
          <p:nvCxnSpPr>
            <p:cNvPr id="5" name="Straight Connector 4"/>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Up-Down Arrow 37"/>
            <p:cNvSpPr/>
            <p:nvPr/>
          </p:nvSpPr>
          <p:spPr>
            <a:xfrm>
              <a:off x="7886700" y="2322731"/>
              <a:ext cx="533400" cy="28956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315200" y="1861066"/>
              <a:ext cx="1676400" cy="461665"/>
            </a:xfrm>
            <a:prstGeom prst="rect">
              <a:avLst/>
            </a:prstGeom>
            <a:noFill/>
          </p:spPr>
          <p:txBody>
            <a:bodyPr wrap="square" rtlCol="0">
              <a:spAutoFit/>
            </a:bodyPr>
            <a:lstStyle/>
            <a:p>
              <a:r>
                <a:rPr lang="en-US" sz="2400" b="1" dirty="0" smtClean="0"/>
                <a:t>More Often</a:t>
              </a:r>
              <a:endParaRPr lang="en-US" sz="2400" b="1" dirty="0"/>
            </a:p>
          </p:txBody>
        </p:sp>
        <p:sp>
          <p:nvSpPr>
            <p:cNvPr id="40" name="TextBox 39"/>
            <p:cNvSpPr txBox="1"/>
            <p:nvPr/>
          </p:nvSpPr>
          <p:spPr>
            <a:xfrm>
              <a:off x="7391400" y="5405735"/>
              <a:ext cx="1562100" cy="461665"/>
            </a:xfrm>
            <a:prstGeom prst="rect">
              <a:avLst/>
            </a:prstGeom>
            <a:noFill/>
          </p:spPr>
          <p:txBody>
            <a:bodyPr wrap="square" rtlCol="0">
              <a:spAutoFit/>
            </a:bodyPr>
            <a:lstStyle/>
            <a:p>
              <a:r>
                <a:rPr lang="en-US" sz="2400" b="1" dirty="0" smtClean="0"/>
                <a:t>Less Often</a:t>
              </a:r>
              <a:endParaRPr lang="en-US" sz="2400" b="1" dirty="0"/>
            </a:p>
          </p:txBody>
        </p:sp>
        <p:sp>
          <p:nvSpPr>
            <p:cNvPr id="41" name="TextBox 40"/>
            <p:cNvSpPr txBox="1"/>
            <p:nvPr/>
          </p:nvSpPr>
          <p:spPr>
            <a:xfrm>
              <a:off x="1860698" y="5715000"/>
              <a:ext cx="4724400" cy="461665"/>
            </a:xfrm>
            <a:prstGeom prst="rect">
              <a:avLst/>
            </a:prstGeom>
            <a:noFill/>
          </p:spPr>
          <p:txBody>
            <a:bodyPr wrap="square" rtlCol="0">
              <a:spAutoFit/>
            </a:bodyPr>
            <a:lstStyle/>
            <a:p>
              <a:r>
                <a:rPr lang="en-US" sz="2400" b="1" dirty="0" smtClean="0"/>
                <a:t>Result Values – For example, Days</a:t>
              </a:r>
              <a:endParaRPr lang="en-US" sz="2400" b="1" dirty="0"/>
            </a:p>
          </p:txBody>
        </p:sp>
        <p:cxnSp>
          <p:nvCxnSpPr>
            <p:cNvPr id="42" name="Straight Connector 41"/>
            <p:cNvCxnSpPr/>
            <p:nvPr/>
          </p:nvCxnSpPr>
          <p:spPr>
            <a:xfrm>
              <a:off x="1447800" y="2322731"/>
              <a:ext cx="0" cy="289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1447800" y="5218332"/>
              <a:ext cx="525780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94297" y="5311353"/>
              <a:ext cx="457201" cy="369332"/>
            </a:xfrm>
            <a:prstGeom prst="rect">
              <a:avLst/>
            </a:prstGeom>
            <a:noFill/>
          </p:spPr>
          <p:txBody>
            <a:bodyPr wrap="square" rtlCol="0">
              <a:spAutoFit/>
            </a:bodyPr>
            <a:lstStyle/>
            <a:p>
              <a:r>
                <a:rPr lang="en-US" dirty="0" smtClean="0"/>
                <a:t>15</a:t>
              </a:r>
              <a:endParaRPr lang="en-US" dirty="0"/>
            </a:p>
          </p:txBody>
        </p:sp>
        <p:sp>
          <p:nvSpPr>
            <p:cNvPr id="45" name="TextBox 44"/>
            <p:cNvSpPr txBox="1"/>
            <p:nvPr/>
          </p:nvSpPr>
          <p:spPr>
            <a:xfrm>
              <a:off x="1669311" y="5328060"/>
              <a:ext cx="457201" cy="369332"/>
            </a:xfrm>
            <a:prstGeom prst="rect">
              <a:avLst/>
            </a:prstGeom>
            <a:noFill/>
          </p:spPr>
          <p:txBody>
            <a:bodyPr wrap="square" rtlCol="0">
              <a:spAutoFit/>
            </a:bodyPr>
            <a:lstStyle/>
            <a:p>
              <a:r>
                <a:rPr lang="en-US" dirty="0" smtClean="0"/>
                <a:t>10</a:t>
              </a:r>
              <a:endParaRPr lang="en-US" dirty="0"/>
            </a:p>
          </p:txBody>
        </p:sp>
        <p:sp>
          <p:nvSpPr>
            <p:cNvPr id="46" name="TextBox 45"/>
            <p:cNvSpPr txBox="1"/>
            <p:nvPr/>
          </p:nvSpPr>
          <p:spPr>
            <a:xfrm>
              <a:off x="6476999" y="5267235"/>
              <a:ext cx="457201" cy="369332"/>
            </a:xfrm>
            <a:prstGeom prst="rect">
              <a:avLst/>
            </a:prstGeom>
            <a:noFill/>
          </p:spPr>
          <p:txBody>
            <a:bodyPr wrap="square" rtlCol="0">
              <a:spAutoFit/>
            </a:bodyPr>
            <a:lstStyle/>
            <a:p>
              <a:r>
                <a:rPr lang="en-US" dirty="0" smtClean="0"/>
                <a:t>20</a:t>
              </a:r>
              <a:endParaRPr lang="en-US" dirty="0"/>
            </a:p>
          </p:txBody>
        </p:sp>
        <p:sp>
          <p:nvSpPr>
            <p:cNvPr id="47" name="TextBox 46"/>
            <p:cNvSpPr txBox="1"/>
            <p:nvPr/>
          </p:nvSpPr>
          <p:spPr>
            <a:xfrm rot="16200000">
              <a:off x="-834156" y="3571172"/>
              <a:ext cx="2832655" cy="461665"/>
            </a:xfrm>
            <a:prstGeom prst="rect">
              <a:avLst/>
            </a:prstGeom>
            <a:noFill/>
          </p:spPr>
          <p:txBody>
            <a:bodyPr wrap="square" rtlCol="0">
              <a:spAutoFit/>
            </a:bodyPr>
            <a:lstStyle/>
            <a:p>
              <a:r>
                <a:rPr lang="en-US" sz="2400" b="1" dirty="0" smtClean="0"/>
                <a:t>Frequency of Result</a:t>
              </a:r>
              <a:endParaRPr lang="en-US" sz="2400" b="1" dirty="0"/>
            </a:p>
          </p:txBody>
        </p:sp>
        <p:sp>
          <p:nvSpPr>
            <p:cNvPr id="48" name="TextBox 47"/>
            <p:cNvSpPr txBox="1"/>
            <p:nvPr/>
          </p:nvSpPr>
          <p:spPr>
            <a:xfrm>
              <a:off x="914400" y="4844534"/>
              <a:ext cx="457201" cy="369332"/>
            </a:xfrm>
            <a:prstGeom prst="rect">
              <a:avLst/>
            </a:prstGeom>
            <a:noFill/>
          </p:spPr>
          <p:txBody>
            <a:bodyPr wrap="square" rtlCol="0">
              <a:spAutoFit/>
            </a:bodyPr>
            <a:lstStyle/>
            <a:p>
              <a:r>
                <a:rPr lang="en-US" dirty="0" smtClean="0"/>
                <a:t>1</a:t>
              </a:r>
              <a:endParaRPr lang="en-US" dirty="0"/>
            </a:p>
          </p:txBody>
        </p:sp>
        <p:sp>
          <p:nvSpPr>
            <p:cNvPr id="49" name="TextBox 48"/>
            <p:cNvSpPr txBox="1"/>
            <p:nvPr/>
          </p:nvSpPr>
          <p:spPr>
            <a:xfrm>
              <a:off x="914400" y="4267200"/>
              <a:ext cx="457201" cy="369332"/>
            </a:xfrm>
            <a:prstGeom prst="rect">
              <a:avLst/>
            </a:prstGeom>
            <a:noFill/>
          </p:spPr>
          <p:txBody>
            <a:bodyPr wrap="square" rtlCol="0">
              <a:spAutoFit/>
            </a:bodyPr>
            <a:lstStyle/>
            <a:p>
              <a:r>
                <a:rPr lang="en-US" dirty="0" smtClean="0"/>
                <a:t>5</a:t>
              </a:r>
              <a:endParaRPr lang="en-US" dirty="0"/>
            </a:p>
          </p:txBody>
        </p:sp>
        <p:sp>
          <p:nvSpPr>
            <p:cNvPr id="50" name="TextBox 49"/>
            <p:cNvSpPr txBox="1"/>
            <p:nvPr/>
          </p:nvSpPr>
          <p:spPr>
            <a:xfrm>
              <a:off x="914400" y="3733800"/>
              <a:ext cx="457201" cy="369332"/>
            </a:xfrm>
            <a:prstGeom prst="rect">
              <a:avLst/>
            </a:prstGeom>
            <a:noFill/>
          </p:spPr>
          <p:txBody>
            <a:bodyPr wrap="square" rtlCol="0">
              <a:spAutoFit/>
            </a:bodyPr>
            <a:lstStyle/>
            <a:p>
              <a:r>
                <a:rPr lang="en-US" dirty="0" smtClean="0"/>
                <a:t>10</a:t>
              </a:r>
              <a:endParaRPr lang="en-US" dirty="0"/>
            </a:p>
          </p:txBody>
        </p:sp>
        <p:sp>
          <p:nvSpPr>
            <p:cNvPr id="51" name="TextBox 50"/>
            <p:cNvSpPr txBox="1"/>
            <p:nvPr/>
          </p:nvSpPr>
          <p:spPr>
            <a:xfrm>
              <a:off x="914400" y="3200400"/>
              <a:ext cx="457201" cy="369332"/>
            </a:xfrm>
            <a:prstGeom prst="rect">
              <a:avLst/>
            </a:prstGeom>
            <a:noFill/>
          </p:spPr>
          <p:txBody>
            <a:bodyPr wrap="square" rtlCol="0">
              <a:spAutoFit/>
            </a:bodyPr>
            <a:lstStyle/>
            <a:p>
              <a:r>
                <a:rPr lang="en-US" dirty="0" smtClean="0"/>
                <a:t>15</a:t>
              </a:r>
              <a:endParaRPr lang="en-US" dirty="0"/>
            </a:p>
          </p:txBody>
        </p:sp>
        <p:sp>
          <p:nvSpPr>
            <p:cNvPr id="52" name="TextBox 51"/>
            <p:cNvSpPr txBox="1"/>
            <p:nvPr/>
          </p:nvSpPr>
          <p:spPr>
            <a:xfrm>
              <a:off x="914400" y="2667000"/>
              <a:ext cx="457201" cy="369332"/>
            </a:xfrm>
            <a:prstGeom prst="rect">
              <a:avLst/>
            </a:prstGeom>
            <a:noFill/>
          </p:spPr>
          <p:txBody>
            <a:bodyPr wrap="square" rtlCol="0">
              <a:spAutoFit/>
            </a:bodyPr>
            <a:lstStyle/>
            <a:p>
              <a:r>
                <a:rPr lang="en-US" dirty="0" smtClean="0"/>
                <a:t>20</a:t>
              </a:r>
              <a:endParaRPr lang="en-US" dirty="0"/>
            </a:p>
          </p:txBody>
        </p:sp>
        <p:sp>
          <p:nvSpPr>
            <p:cNvPr id="53" name="TextBox 52"/>
            <p:cNvSpPr txBox="1"/>
            <p:nvPr/>
          </p:nvSpPr>
          <p:spPr>
            <a:xfrm>
              <a:off x="914400" y="2133600"/>
              <a:ext cx="457201" cy="369332"/>
            </a:xfrm>
            <a:prstGeom prst="rect">
              <a:avLst/>
            </a:prstGeom>
            <a:noFill/>
          </p:spPr>
          <p:txBody>
            <a:bodyPr wrap="square" rtlCol="0">
              <a:spAutoFit/>
            </a:bodyPr>
            <a:lstStyle/>
            <a:p>
              <a:r>
                <a:rPr lang="en-US" dirty="0" smtClean="0"/>
                <a:t>25</a:t>
              </a:r>
              <a:endParaRPr lang="en-US" dirty="0"/>
            </a:p>
          </p:txBody>
        </p:sp>
      </p:grpSp>
    </p:spTree>
    <p:extLst>
      <p:ext uri="{BB962C8B-B14F-4D97-AF65-F5344CB8AC3E}">
        <p14:creationId xmlns:p14="http://schemas.microsoft.com/office/powerpoint/2010/main" val="20572143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685800"/>
            <a:ext cx="8610600" cy="5262979"/>
          </a:xfrm>
          <a:prstGeom prst="rect">
            <a:avLst/>
          </a:prstGeom>
          <a:solidFill>
            <a:schemeClr val="bg2">
              <a:alpha val="88000"/>
            </a:schemeClr>
          </a:solidFill>
          <a:ln w="76200">
            <a:noFill/>
          </a:ln>
        </p:spPr>
        <p:txBody>
          <a:bodyPr wrap="square" rtlCol="0">
            <a:spAutoFit/>
          </a:bodyPr>
          <a:lstStyle>
            <a:defPPr>
              <a:defRPr lang="en-US"/>
            </a:defPPr>
            <a:lvl1pPr algn="ctr">
              <a:defRPr sz="7200" b="1"/>
            </a:lvl1pPr>
          </a:lstStyle>
          <a:p>
            <a:r>
              <a:rPr lang="en-US" dirty="0" smtClean="0"/>
              <a:t>Key Point</a:t>
            </a:r>
          </a:p>
          <a:p>
            <a:r>
              <a:rPr lang="en-US" sz="8800" dirty="0" smtClean="0"/>
              <a:t>There is NO single forecast result</a:t>
            </a:r>
          </a:p>
          <a:p>
            <a:r>
              <a:rPr lang="en-US" sz="4400" dirty="0" smtClean="0"/>
              <a:t>There will </a:t>
            </a:r>
            <a:r>
              <a:rPr lang="en-US" sz="4400" u="sng" dirty="0" smtClean="0"/>
              <a:t>always</a:t>
            </a:r>
            <a:r>
              <a:rPr lang="en-US" sz="4400" dirty="0" smtClean="0"/>
              <a:t> be many</a:t>
            </a:r>
          </a:p>
          <a:p>
            <a:r>
              <a:rPr lang="en-US" sz="4400" dirty="0" smtClean="0"/>
              <a:t>possible results, some </a:t>
            </a:r>
            <a:r>
              <a:rPr lang="en-US" sz="4400" u="sng" dirty="0" smtClean="0"/>
              <a:t>more likely</a:t>
            </a:r>
            <a:endParaRPr lang="en-US" sz="4400" u="sng" dirty="0"/>
          </a:p>
        </p:txBody>
      </p:sp>
    </p:spTree>
    <p:extLst>
      <p:ext uri="{BB962C8B-B14F-4D97-AF65-F5344CB8AC3E}">
        <p14:creationId xmlns:p14="http://schemas.microsoft.com/office/powerpoint/2010/main" val="15805922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0" y="1219200"/>
            <a:ext cx="6095999" cy="3187699"/>
            <a:chOff x="1524000" y="1983784"/>
            <a:chExt cx="5181600" cy="3197816"/>
          </a:xfrm>
        </p:grpSpPr>
        <p:cxnSp>
          <p:nvCxnSpPr>
            <p:cNvPr id="4" name="Straight Connector 3"/>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43" name="Straight Connector 42"/>
          <p:cNvCxnSpPr/>
          <p:nvPr/>
        </p:nvCxnSpPr>
        <p:spPr>
          <a:xfrm>
            <a:off x="1447800" y="1548031"/>
            <a:ext cx="0" cy="289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1447800" y="4443632"/>
            <a:ext cx="71628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47801" y="4572179"/>
            <a:ext cx="6400800" cy="523220"/>
          </a:xfrm>
          <a:prstGeom prst="rect">
            <a:avLst/>
          </a:prstGeom>
          <a:noFill/>
        </p:spPr>
        <p:txBody>
          <a:bodyPr wrap="square" rtlCol="0">
            <a:spAutoFit/>
          </a:bodyPr>
          <a:lstStyle/>
          <a:p>
            <a:pPr algn="ctr"/>
            <a:r>
              <a:rPr lang="en-US" sz="2800" b="1" dirty="0" smtClean="0"/>
              <a:t>Time to Complete Backlog</a:t>
            </a:r>
            <a:endParaRPr lang="en-US" sz="2800" b="1" dirty="0"/>
          </a:p>
        </p:txBody>
      </p:sp>
      <p:cxnSp>
        <p:nvCxnSpPr>
          <p:cNvPr id="40" name="Straight Connector 39"/>
          <p:cNvCxnSpPr/>
          <p:nvPr/>
        </p:nvCxnSpPr>
        <p:spPr>
          <a:xfrm>
            <a:off x="4732245" y="752665"/>
            <a:ext cx="0" cy="366244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1537854" y="803354"/>
            <a:ext cx="3034146" cy="3611751"/>
            <a:chOff x="4814455" y="1569849"/>
            <a:chExt cx="4114800" cy="3611751"/>
          </a:xfrm>
        </p:grpSpPr>
        <p:sp>
          <p:nvSpPr>
            <p:cNvPr id="139" name="Rectangle 138"/>
            <p:cNvSpPr/>
            <p:nvPr/>
          </p:nvSpPr>
          <p:spPr>
            <a:xfrm>
              <a:off x="4814455" y="1569849"/>
              <a:ext cx="4114800" cy="3611751"/>
            </a:xfrm>
            <a:prstGeom prst="rect">
              <a:avLst/>
            </a:prstGeom>
            <a:solidFill>
              <a:srgbClr val="00B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p:cNvSpPr txBox="1"/>
            <p:nvPr/>
          </p:nvSpPr>
          <p:spPr>
            <a:xfrm>
              <a:off x="5562599" y="2107651"/>
              <a:ext cx="3056634" cy="1569660"/>
            </a:xfrm>
            <a:prstGeom prst="rect">
              <a:avLst/>
            </a:prstGeom>
            <a:noFill/>
          </p:spPr>
          <p:txBody>
            <a:bodyPr wrap="square" rtlCol="0">
              <a:spAutoFit/>
            </a:bodyPr>
            <a:lstStyle/>
            <a:p>
              <a:r>
                <a:rPr lang="en-US" sz="3200" b="1" dirty="0" smtClean="0"/>
                <a:t>50% Possible Outcomes</a:t>
              </a:r>
              <a:endParaRPr lang="en-US" sz="3200" b="1" dirty="0"/>
            </a:p>
          </p:txBody>
        </p:sp>
      </p:grpSp>
      <p:grpSp>
        <p:nvGrpSpPr>
          <p:cNvPr id="143" name="Group 142"/>
          <p:cNvGrpSpPr/>
          <p:nvPr/>
        </p:nvGrpSpPr>
        <p:grpSpPr>
          <a:xfrm>
            <a:off x="4865593" y="800100"/>
            <a:ext cx="3181350" cy="3611751"/>
            <a:chOff x="699655" y="1569849"/>
            <a:chExt cx="4114800" cy="3611751"/>
          </a:xfrm>
        </p:grpSpPr>
        <p:sp>
          <p:nvSpPr>
            <p:cNvPr id="144" name="Rectangle 143"/>
            <p:cNvSpPr/>
            <p:nvPr/>
          </p:nvSpPr>
          <p:spPr>
            <a:xfrm>
              <a:off x="699655" y="1569849"/>
              <a:ext cx="4114800" cy="3611751"/>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p:cNvSpPr txBox="1"/>
            <p:nvPr/>
          </p:nvSpPr>
          <p:spPr>
            <a:xfrm>
              <a:off x="1364196" y="2124351"/>
              <a:ext cx="2802559" cy="1569660"/>
            </a:xfrm>
            <a:prstGeom prst="rect">
              <a:avLst/>
            </a:prstGeom>
            <a:noFill/>
          </p:spPr>
          <p:txBody>
            <a:bodyPr wrap="square" rtlCol="0">
              <a:spAutoFit/>
            </a:bodyPr>
            <a:lstStyle/>
            <a:p>
              <a:r>
                <a:rPr lang="en-US" sz="3200" b="1" dirty="0" smtClean="0"/>
                <a:t>50% Possible Outcomes</a:t>
              </a:r>
              <a:endParaRPr lang="en-US" sz="3200" b="1" dirty="0"/>
            </a:p>
          </p:txBody>
        </p:sp>
      </p:grpSp>
      <p:sp>
        <p:nvSpPr>
          <p:cNvPr id="39" name="Isosceles Triangle 38"/>
          <p:cNvSpPr/>
          <p:nvPr/>
        </p:nvSpPr>
        <p:spPr>
          <a:xfrm rot="10800000">
            <a:off x="4419600" y="152400"/>
            <a:ext cx="629770" cy="457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479264" y="5244405"/>
            <a:ext cx="7880671" cy="1323439"/>
          </a:xfrm>
          <a:prstGeom prst="rect">
            <a:avLst/>
          </a:prstGeom>
          <a:solidFill>
            <a:schemeClr val="bg2">
              <a:alpha val="88000"/>
            </a:schemeClr>
          </a:solidFill>
          <a:ln w="76200">
            <a:solidFill>
              <a:schemeClr val="accent1"/>
            </a:solidFill>
          </a:ln>
        </p:spPr>
        <p:txBody>
          <a:bodyPr wrap="square" rtlCol="0">
            <a:spAutoFit/>
          </a:bodyPr>
          <a:lstStyle>
            <a:defPPr>
              <a:defRPr lang="en-US"/>
            </a:defPPr>
            <a:lvl1pPr algn="ctr">
              <a:defRPr sz="7200" b="1"/>
            </a:lvl1pPr>
          </a:lstStyle>
          <a:p>
            <a:r>
              <a:rPr lang="en-US" sz="4000" dirty="0"/>
              <a:t>When pressed for a single number, </a:t>
            </a:r>
          </a:p>
          <a:p>
            <a:r>
              <a:rPr lang="en-US" sz="4000" dirty="0"/>
              <a:t>we often give the average.</a:t>
            </a:r>
          </a:p>
        </p:txBody>
      </p:sp>
      <p:sp>
        <p:nvSpPr>
          <p:cNvPr id="146" name="TextBox 145"/>
          <p:cNvSpPr txBox="1"/>
          <p:nvPr/>
        </p:nvSpPr>
        <p:spPr>
          <a:xfrm rot="16200000">
            <a:off x="-435605" y="2523735"/>
            <a:ext cx="3091190" cy="523220"/>
          </a:xfrm>
          <a:prstGeom prst="rect">
            <a:avLst/>
          </a:prstGeom>
          <a:noFill/>
        </p:spPr>
        <p:txBody>
          <a:bodyPr wrap="square" rtlCol="0">
            <a:spAutoFit/>
          </a:bodyPr>
          <a:lstStyle/>
          <a:p>
            <a:pPr algn="ctr"/>
            <a:r>
              <a:rPr lang="en-US" sz="2800" b="1" dirty="0" smtClean="0"/>
              <a:t>Likelihood</a:t>
            </a:r>
            <a:endParaRPr lang="en-US" sz="2800" b="1" dirty="0"/>
          </a:p>
        </p:txBody>
      </p:sp>
    </p:spTree>
    <p:extLst>
      <p:ext uri="{BB962C8B-B14F-4D97-AF65-F5344CB8AC3E}">
        <p14:creationId xmlns:p14="http://schemas.microsoft.com/office/powerpoint/2010/main" val="1227736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fade">
                                      <p:cBhvr>
                                        <p:cTn id="15" dur="500"/>
                                        <p:tgtEl>
                                          <p:spTgt spid="143"/>
                                        </p:tgtEl>
                                      </p:cBhvr>
                                    </p:animEffect>
                                  </p:childTnLst>
                                </p:cTn>
                              </p:par>
                              <p:par>
                                <p:cTn id="16" presetID="10" presetClass="entr" presetSubtype="0" fill="hold" nodeType="withEffect">
                                  <p:stCondLst>
                                    <p:cond delay="0"/>
                                  </p:stCondLst>
                                  <p:childTnLst>
                                    <p:set>
                                      <p:cBhvr>
                                        <p:cTn id="17" dur="1" fill="hold">
                                          <p:stCondLst>
                                            <p:cond delay="0"/>
                                          </p:stCondLst>
                                        </p:cTn>
                                        <p:tgtEl>
                                          <p:spTgt spid="138"/>
                                        </p:tgtEl>
                                        <p:attrNameLst>
                                          <p:attrName>style.visibility</p:attrName>
                                        </p:attrNameLst>
                                      </p:cBhvr>
                                      <p:to>
                                        <p:strVal val="visible"/>
                                      </p:to>
                                    </p:set>
                                    <p:animEffect transition="in" filter="fade">
                                      <p:cBhvr>
                                        <p:cTn id="18" dur="500"/>
                                        <p:tgtEl>
                                          <p:spTgt spid="138"/>
                                        </p:tgtEl>
                                      </p:cBhvr>
                                    </p:animEffect>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0" y="1219200"/>
            <a:ext cx="6095999" cy="3187699"/>
            <a:chOff x="1524000" y="1983784"/>
            <a:chExt cx="5181600" cy="3197816"/>
          </a:xfrm>
        </p:grpSpPr>
        <p:cxnSp>
          <p:nvCxnSpPr>
            <p:cNvPr id="4" name="Straight Connector 3"/>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43" name="Straight Connector 42"/>
          <p:cNvCxnSpPr/>
          <p:nvPr/>
        </p:nvCxnSpPr>
        <p:spPr>
          <a:xfrm>
            <a:off x="1447800" y="1548031"/>
            <a:ext cx="0" cy="289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1447800" y="4443632"/>
            <a:ext cx="71628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47801" y="4572179"/>
            <a:ext cx="6400800" cy="523220"/>
          </a:xfrm>
          <a:prstGeom prst="rect">
            <a:avLst/>
          </a:prstGeom>
          <a:noFill/>
        </p:spPr>
        <p:txBody>
          <a:bodyPr wrap="square" rtlCol="0">
            <a:spAutoFit/>
          </a:bodyPr>
          <a:lstStyle/>
          <a:p>
            <a:pPr algn="ctr"/>
            <a:r>
              <a:rPr lang="en-US" sz="2800" b="1" dirty="0" smtClean="0"/>
              <a:t>Time to Complete Backlog</a:t>
            </a:r>
            <a:endParaRPr lang="en-US" sz="2800" b="1" dirty="0"/>
          </a:p>
        </p:txBody>
      </p:sp>
      <p:cxnSp>
        <p:nvCxnSpPr>
          <p:cNvPr id="40" name="Straight Connector 39"/>
          <p:cNvCxnSpPr/>
          <p:nvPr/>
        </p:nvCxnSpPr>
        <p:spPr>
          <a:xfrm>
            <a:off x="6858000" y="752665"/>
            <a:ext cx="0" cy="366244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1537853" y="803354"/>
            <a:ext cx="5185675" cy="3611751"/>
            <a:chOff x="4814455" y="1569849"/>
            <a:chExt cx="4114800" cy="3611751"/>
          </a:xfrm>
        </p:grpSpPr>
        <p:sp>
          <p:nvSpPr>
            <p:cNvPr id="139" name="Rectangle 138"/>
            <p:cNvSpPr/>
            <p:nvPr/>
          </p:nvSpPr>
          <p:spPr>
            <a:xfrm>
              <a:off x="4814455" y="1569849"/>
              <a:ext cx="4114800" cy="3611751"/>
            </a:xfrm>
            <a:prstGeom prst="rect">
              <a:avLst/>
            </a:prstGeom>
            <a:solidFill>
              <a:srgbClr val="00B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p:cNvSpPr txBox="1"/>
            <p:nvPr/>
          </p:nvSpPr>
          <p:spPr>
            <a:xfrm>
              <a:off x="5562599" y="2107651"/>
              <a:ext cx="3056634" cy="584775"/>
            </a:xfrm>
            <a:prstGeom prst="rect">
              <a:avLst/>
            </a:prstGeom>
            <a:noFill/>
          </p:spPr>
          <p:txBody>
            <a:bodyPr wrap="square" rtlCol="0">
              <a:spAutoFit/>
            </a:bodyPr>
            <a:lstStyle/>
            <a:p>
              <a:r>
                <a:rPr lang="en-US" sz="3200" b="1" dirty="0" smtClean="0"/>
                <a:t>95% Outcomes</a:t>
              </a:r>
              <a:endParaRPr lang="en-US" sz="3200" b="1" dirty="0"/>
            </a:p>
          </p:txBody>
        </p:sp>
      </p:grpSp>
      <p:grpSp>
        <p:nvGrpSpPr>
          <p:cNvPr id="143" name="Group 142"/>
          <p:cNvGrpSpPr/>
          <p:nvPr/>
        </p:nvGrpSpPr>
        <p:grpSpPr>
          <a:xfrm>
            <a:off x="7010399" y="800100"/>
            <a:ext cx="1036543" cy="3611751"/>
            <a:chOff x="699655" y="1569849"/>
            <a:chExt cx="4114800" cy="3611751"/>
          </a:xfrm>
        </p:grpSpPr>
        <p:sp>
          <p:nvSpPr>
            <p:cNvPr id="144" name="Rectangle 143"/>
            <p:cNvSpPr/>
            <p:nvPr/>
          </p:nvSpPr>
          <p:spPr>
            <a:xfrm>
              <a:off x="699655" y="1569849"/>
              <a:ext cx="4114800" cy="3611751"/>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p:cNvSpPr txBox="1"/>
            <p:nvPr/>
          </p:nvSpPr>
          <p:spPr>
            <a:xfrm>
              <a:off x="1364197" y="2124351"/>
              <a:ext cx="2802557" cy="584775"/>
            </a:xfrm>
            <a:prstGeom prst="rect">
              <a:avLst/>
            </a:prstGeom>
            <a:noFill/>
          </p:spPr>
          <p:txBody>
            <a:bodyPr wrap="square" rtlCol="0">
              <a:spAutoFit/>
            </a:bodyPr>
            <a:lstStyle/>
            <a:p>
              <a:r>
                <a:rPr lang="en-US" sz="3200" b="1" dirty="0" smtClean="0"/>
                <a:t>5%</a:t>
              </a:r>
              <a:endParaRPr lang="en-US" sz="3200" b="1" dirty="0"/>
            </a:p>
          </p:txBody>
        </p:sp>
      </p:grpSp>
      <p:sp>
        <p:nvSpPr>
          <p:cNvPr id="39" name="Isosceles Triangle 38"/>
          <p:cNvSpPr/>
          <p:nvPr/>
        </p:nvSpPr>
        <p:spPr>
          <a:xfrm rot="10800000">
            <a:off x="6553200" y="152400"/>
            <a:ext cx="629770" cy="457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479264" y="5244405"/>
            <a:ext cx="7880671" cy="1323439"/>
          </a:xfrm>
          <a:prstGeom prst="rect">
            <a:avLst/>
          </a:prstGeom>
          <a:solidFill>
            <a:schemeClr val="bg2">
              <a:alpha val="88000"/>
            </a:schemeClr>
          </a:solidFill>
          <a:ln w="76200">
            <a:solidFill>
              <a:schemeClr val="accent1"/>
            </a:solidFill>
          </a:ln>
        </p:spPr>
        <p:txBody>
          <a:bodyPr wrap="square" rtlCol="0">
            <a:spAutoFit/>
          </a:bodyPr>
          <a:lstStyle>
            <a:defPPr>
              <a:defRPr lang="en-US"/>
            </a:defPPr>
            <a:lvl1pPr algn="ctr">
              <a:defRPr sz="7200" b="1"/>
            </a:lvl1pPr>
          </a:lstStyle>
          <a:p>
            <a:r>
              <a:rPr lang="en-US" sz="4000" dirty="0" smtClean="0"/>
              <a:t>Monte Carlo Simulation Yields More Information – For example 95%</a:t>
            </a:r>
            <a:endParaRPr lang="en-US" sz="4000" dirty="0"/>
          </a:p>
        </p:txBody>
      </p:sp>
      <p:sp>
        <p:nvSpPr>
          <p:cNvPr id="146" name="TextBox 145"/>
          <p:cNvSpPr txBox="1"/>
          <p:nvPr/>
        </p:nvSpPr>
        <p:spPr>
          <a:xfrm rot="16200000">
            <a:off x="-435605" y="2523735"/>
            <a:ext cx="3091190" cy="523220"/>
          </a:xfrm>
          <a:prstGeom prst="rect">
            <a:avLst/>
          </a:prstGeom>
          <a:noFill/>
        </p:spPr>
        <p:txBody>
          <a:bodyPr wrap="square" rtlCol="0">
            <a:spAutoFit/>
          </a:bodyPr>
          <a:lstStyle/>
          <a:p>
            <a:pPr algn="ctr"/>
            <a:r>
              <a:rPr lang="en-US" sz="2800" b="1" dirty="0" smtClean="0"/>
              <a:t>Likelihood</a:t>
            </a:r>
            <a:endParaRPr lang="en-US" sz="2800" b="1" dirty="0"/>
          </a:p>
        </p:txBody>
      </p:sp>
    </p:spTree>
    <p:extLst>
      <p:ext uri="{BB962C8B-B14F-4D97-AF65-F5344CB8AC3E}">
        <p14:creationId xmlns:p14="http://schemas.microsoft.com/office/powerpoint/2010/main" val="655265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mtClean="0"/>
              <a:t>Forecasting Time Based</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6</a:t>
            </a:fld>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4113" b="100000" l="5000" r="98182">
                        <a14:foregroundMark x1="55909" y1="31602" x2="55909" y2="31602"/>
                        <a14:backgroundMark x1="24545" y1="16450" x2="24545" y2="16450"/>
                        <a14:backgroundMark x1="60909" y1="51515" x2="60909" y2="51515"/>
                        <a14:backgroundMark x1="27273" y1="83117" x2="27273" y2="83117"/>
                      </a14:backgroundRemoval>
                    </a14:imgEffect>
                  </a14:imgLayer>
                </a14:imgProps>
              </a:ext>
            </a:extLst>
          </a:blip>
          <a:stretch>
            <a:fillRect/>
          </a:stretch>
        </p:blipFill>
        <p:spPr>
          <a:xfrm>
            <a:off x="1847850" y="1530686"/>
            <a:ext cx="4191000" cy="4400550"/>
          </a:xfrm>
          <a:prstGeom prst="rect">
            <a:avLst/>
          </a:prstGeom>
        </p:spPr>
      </p:pic>
      <p:sp>
        <p:nvSpPr>
          <p:cNvPr id="7" name="TextBox 6"/>
          <p:cNvSpPr txBox="1"/>
          <p:nvPr/>
        </p:nvSpPr>
        <p:spPr>
          <a:xfrm>
            <a:off x="6553200" y="1605901"/>
            <a:ext cx="2857500" cy="707886"/>
          </a:xfrm>
          <a:prstGeom prst="rect">
            <a:avLst/>
          </a:prstGeom>
          <a:noFill/>
        </p:spPr>
        <p:txBody>
          <a:bodyPr wrap="square" rtlCol="0">
            <a:spAutoFit/>
          </a:bodyPr>
          <a:lstStyle/>
          <a:p>
            <a:r>
              <a:rPr lang="en-US" sz="4000" b="1" dirty="0" smtClean="0"/>
              <a:t>“Work”</a:t>
            </a:r>
          </a:p>
        </p:txBody>
      </p:sp>
      <p:sp>
        <p:nvSpPr>
          <p:cNvPr id="8" name="TextBox 7"/>
          <p:cNvSpPr txBox="1"/>
          <p:nvPr/>
        </p:nvSpPr>
        <p:spPr>
          <a:xfrm>
            <a:off x="304800" y="3209936"/>
            <a:ext cx="1609726" cy="1938992"/>
          </a:xfrm>
          <a:prstGeom prst="rect">
            <a:avLst/>
          </a:prstGeom>
          <a:noFill/>
        </p:spPr>
        <p:txBody>
          <a:bodyPr wrap="square" rtlCol="0">
            <a:spAutoFit/>
          </a:bodyPr>
          <a:lstStyle/>
          <a:p>
            <a:pPr algn="ctr"/>
            <a:r>
              <a:rPr lang="en-US" sz="4000" b="1" dirty="0" smtClean="0"/>
              <a:t>“Rate” or “Pace”</a:t>
            </a:r>
            <a:endParaRPr lang="en-US" sz="4000" b="1" dirty="0"/>
          </a:p>
        </p:txBody>
      </p:sp>
      <p:sp>
        <p:nvSpPr>
          <p:cNvPr id="9" name="TextBox 8"/>
          <p:cNvSpPr txBox="1"/>
          <p:nvPr/>
        </p:nvSpPr>
        <p:spPr>
          <a:xfrm>
            <a:off x="5867400" y="4267200"/>
            <a:ext cx="3295650" cy="1938992"/>
          </a:xfrm>
          <a:prstGeom prst="rect">
            <a:avLst/>
          </a:prstGeom>
          <a:noFill/>
        </p:spPr>
        <p:txBody>
          <a:bodyPr wrap="square" rtlCol="0">
            <a:spAutoFit/>
          </a:bodyPr>
          <a:lstStyle/>
          <a:p>
            <a:pPr algn="ctr"/>
            <a:r>
              <a:rPr lang="en-US" sz="4000" b="1" dirty="0" smtClean="0"/>
              <a:t>“Concurrency”</a:t>
            </a:r>
          </a:p>
          <a:p>
            <a:pPr algn="ctr"/>
            <a:r>
              <a:rPr lang="en-US" sz="4000" b="1" dirty="0"/>
              <a:t>o</a:t>
            </a:r>
            <a:r>
              <a:rPr lang="en-US" sz="4000" b="1" dirty="0" smtClean="0"/>
              <a:t>r “Parallelism”</a:t>
            </a:r>
            <a:endParaRPr lang="en-US" sz="4000" b="1" dirty="0"/>
          </a:p>
        </p:txBody>
      </p:sp>
    </p:spTree>
    <p:extLst>
      <p:ext uri="{BB962C8B-B14F-4D97-AF65-F5344CB8AC3E}">
        <p14:creationId xmlns:p14="http://schemas.microsoft.com/office/powerpoint/2010/main" val="29213960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914400"/>
            <a:ext cx="8610600" cy="5570756"/>
          </a:xfrm>
          <a:prstGeom prst="rect">
            <a:avLst/>
          </a:prstGeom>
          <a:solidFill>
            <a:schemeClr val="bg2">
              <a:alpha val="88000"/>
            </a:schemeClr>
          </a:solidFill>
          <a:ln w="76200">
            <a:noFill/>
          </a:ln>
        </p:spPr>
        <p:txBody>
          <a:bodyPr wrap="square" rtlCol="0">
            <a:spAutoFit/>
          </a:bodyPr>
          <a:lstStyle>
            <a:defPPr>
              <a:defRPr lang="en-US"/>
            </a:defPPr>
            <a:lvl1pPr algn="ctr">
              <a:defRPr sz="7200" b="1"/>
            </a:lvl1pPr>
          </a:lstStyle>
          <a:p>
            <a:r>
              <a:rPr lang="en-US" dirty="0" smtClean="0"/>
              <a:t>Key Point</a:t>
            </a:r>
          </a:p>
          <a:p>
            <a:r>
              <a:rPr lang="en-US" sz="8800" dirty="0" smtClean="0"/>
              <a:t>“Average” is NEVER an option</a:t>
            </a:r>
          </a:p>
          <a:p>
            <a:r>
              <a:rPr lang="en-US" sz="5400" dirty="0" smtClean="0"/>
              <a:t>WARNING: Regression lines are most often “average”</a:t>
            </a:r>
            <a:endParaRPr lang="en-US" sz="5400" dirty="0"/>
          </a:p>
        </p:txBody>
      </p:sp>
    </p:spTree>
    <p:extLst>
      <p:ext uri="{BB962C8B-B14F-4D97-AF65-F5344CB8AC3E}">
        <p14:creationId xmlns:p14="http://schemas.microsoft.com/office/powerpoint/2010/main" val="34411664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cdn.morguefile.com/imageData/public/files/i/imelenchon/preview/fldr_2009_09_13/file12312528944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82"/>
            <a:ext cx="10303680" cy="68635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19200" y="533400"/>
            <a:ext cx="8610600" cy="1200329"/>
          </a:xfrm>
          <a:prstGeom prst="rect">
            <a:avLst/>
          </a:prstGeom>
          <a:solidFill>
            <a:schemeClr val="bg2">
              <a:alpha val="88000"/>
            </a:schemeClr>
          </a:solidFill>
          <a:ln w="76200">
            <a:noFill/>
          </a:ln>
        </p:spPr>
        <p:txBody>
          <a:bodyPr wrap="square" rtlCol="0">
            <a:spAutoFit/>
          </a:bodyPr>
          <a:lstStyle>
            <a:defPPr>
              <a:defRPr lang="en-US"/>
            </a:defPPr>
            <a:lvl1pPr algn="ctr">
              <a:defRPr sz="7200" b="1"/>
            </a:lvl1pPr>
          </a:lstStyle>
          <a:p>
            <a:r>
              <a:rPr lang="en-US" dirty="0" smtClean="0"/>
              <a:t>But, I.T. gets worse</a:t>
            </a:r>
            <a:endParaRPr lang="en-US" dirty="0"/>
          </a:p>
        </p:txBody>
      </p:sp>
    </p:spTree>
    <p:extLst>
      <p:ext uri="{BB962C8B-B14F-4D97-AF65-F5344CB8AC3E}">
        <p14:creationId xmlns:p14="http://schemas.microsoft.com/office/powerpoint/2010/main" val="27790491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1" y="3212474"/>
            <a:ext cx="1714500" cy="1194425"/>
            <a:chOff x="1524000" y="1983784"/>
            <a:chExt cx="5181600" cy="3197816"/>
          </a:xfrm>
        </p:grpSpPr>
        <p:cxnSp>
          <p:nvCxnSpPr>
            <p:cNvPr id="4" name="Straight Connector 3"/>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43" name="Straight Connector 42"/>
          <p:cNvCxnSpPr/>
          <p:nvPr/>
        </p:nvCxnSpPr>
        <p:spPr>
          <a:xfrm>
            <a:off x="1447800" y="1548031"/>
            <a:ext cx="0" cy="289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1447800" y="4443632"/>
            <a:ext cx="71628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888959" y="2457686"/>
            <a:ext cx="1889148" cy="1956025"/>
            <a:chOff x="1524000" y="1983784"/>
            <a:chExt cx="5181600" cy="3197816"/>
          </a:xfrm>
        </p:grpSpPr>
        <p:cxnSp>
          <p:nvCxnSpPr>
            <p:cNvPr id="62" name="Straight Connector 61"/>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352799"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3535007" y="1548031"/>
            <a:ext cx="1911325" cy="2883434"/>
            <a:chOff x="1524000" y="1983784"/>
            <a:chExt cx="5181600" cy="3197816"/>
          </a:xfrm>
        </p:grpSpPr>
        <p:cxnSp>
          <p:nvCxnSpPr>
            <p:cNvPr id="103" name="Straight Connector 102"/>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46" name="Left Brace 45"/>
          <p:cNvSpPr/>
          <p:nvPr/>
        </p:nvSpPr>
        <p:spPr>
          <a:xfrm rot="5400000">
            <a:off x="2171689" y="2447271"/>
            <a:ext cx="352986" cy="9754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Left Brace 137"/>
          <p:cNvSpPr/>
          <p:nvPr/>
        </p:nvSpPr>
        <p:spPr>
          <a:xfrm rot="5400000">
            <a:off x="3259467" y="203897"/>
            <a:ext cx="352986" cy="21094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Left Brace 138"/>
          <p:cNvSpPr/>
          <p:nvPr/>
        </p:nvSpPr>
        <p:spPr>
          <a:xfrm rot="5400000">
            <a:off x="5518984" y="64991"/>
            <a:ext cx="352988" cy="23872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562848" y="2007969"/>
            <a:ext cx="2197021" cy="646331"/>
          </a:xfrm>
          <a:prstGeom prst="rect">
            <a:avLst/>
          </a:prstGeom>
          <a:noFill/>
        </p:spPr>
        <p:txBody>
          <a:bodyPr wrap="square" rtlCol="0">
            <a:spAutoFit/>
          </a:bodyPr>
          <a:lstStyle/>
          <a:p>
            <a:pPr algn="ctr"/>
            <a:r>
              <a:rPr lang="en-US" dirty="0" smtClean="0"/>
              <a:t>We spend all our time estimating here</a:t>
            </a:r>
            <a:endParaRPr lang="en-US" dirty="0"/>
          </a:p>
        </p:txBody>
      </p:sp>
      <p:sp>
        <p:nvSpPr>
          <p:cNvPr id="55" name="Oval 54"/>
          <p:cNvSpPr/>
          <p:nvPr/>
        </p:nvSpPr>
        <p:spPr>
          <a:xfrm>
            <a:off x="2026294" y="5962471"/>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1</a:t>
            </a:r>
            <a:endParaRPr lang="en-US" sz="4000" b="1" dirty="0"/>
          </a:p>
        </p:txBody>
      </p:sp>
      <p:sp>
        <p:nvSpPr>
          <p:cNvPr id="140" name="Oval 139"/>
          <p:cNvSpPr/>
          <p:nvPr/>
        </p:nvSpPr>
        <p:spPr>
          <a:xfrm>
            <a:off x="4183996" y="5943600"/>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2</a:t>
            </a:r>
            <a:endParaRPr lang="en-US" sz="4000" b="1" dirty="0"/>
          </a:p>
        </p:txBody>
      </p:sp>
      <p:sp>
        <p:nvSpPr>
          <p:cNvPr id="141" name="Oval 140"/>
          <p:cNvSpPr/>
          <p:nvPr/>
        </p:nvSpPr>
        <p:spPr>
          <a:xfrm>
            <a:off x="6611280" y="591082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3</a:t>
            </a:r>
            <a:endParaRPr lang="en-US" sz="4000" b="1" dirty="0"/>
          </a:p>
        </p:txBody>
      </p:sp>
      <p:sp>
        <p:nvSpPr>
          <p:cNvPr id="142" name="TextBox 141"/>
          <p:cNvSpPr txBox="1"/>
          <p:nvPr/>
        </p:nvSpPr>
        <p:spPr>
          <a:xfrm>
            <a:off x="2229972" y="435782"/>
            <a:ext cx="5214756" cy="707886"/>
          </a:xfrm>
          <a:prstGeom prst="rect">
            <a:avLst/>
          </a:prstGeom>
          <a:noFill/>
          <a:ln>
            <a:noFill/>
          </a:ln>
        </p:spPr>
        <p:txBody>
          <a:bodyPr wrap="square" rtlCol="0">
            <a:spAutoFit/>
          </a:bodyPr>
          <a:lstStyle/>
          <a:p>
            <a:pPr algn="ctr"/>
            <a:r>
              <a:rPr lang="en-US" sz="2000" b="1" dirty="0" smtClean="0"/>
              <a:t>**Major risk events have the predominate role in deciding where deliver actually occurs **</a:t>
            </a:r>
            <a:endParaRPr lang="en-US" sz="2000" b="1" dirty="0"/>
          </a:p>
        </p:txBody>
      </p:sp>
      <p:sp>
        <p:nvSpPr>
          <p:cNvPr id="3" name="TextBox 2"/>
          <p:cNvSpPr txBox="1"/>
          <p:nvPr/>
        </p:nvSpPr>
        <p:spPr>
          <a:xfrm>
            <a:off x="1860447" y="4572000"/>
            <a:ext cx="1088092" cy="646331"/>
          </a:xfrm>
          <a:prstGeom prst="rect">
            <a:avLst/>
          </a:prstGeom>
          <a:noFill/>
        </p:spPr>
        <p:txBody>
          <a:bodyPr wrap="square" rtlCol="0">
            <a:spAutoFit/>
          </a:bodyPr>
          <a:lstStyle/>
          <a:p>
            <a:r>
              <a:rPr lang="en-US" sz="3600" b="1" dirty="0" smtClean="0"/>
              <a:t>Plan</a:t>
            </a:r>
            <a:endParaRPr lang="en-US" sz="3600" b="1" dirty="0"/>
          </a:p>
        </p:txBody>
      </p:sp>
      <p:sp>
        <p:nvSpPr>
          <p:cNvPr id="41" name="TextBox 40"/>
          <p:cNvSpPr txBox="1"/>
          <p:nvPr/>
        </p:nvSpPr>
        <p:spPr>
          <a:xfrm>
            <a:off x="3227563" y="4571821"/>
            <a:ext cx="2751074" cy="1200329"/>
          </a:xfrm>
          <a:prstGeom prst="rect">
            <a:avLst/>
          </a:prstGeom>
          <a:noFill/>
        </p:spPr>
        <p:txBody>
          <a:bodyPr wrap="none" rtlCol="0">
            <a:spAutoFit/>
          </a:bodyPr>
          <a:lstStyle/>
          <a:p>
            <a:pPr algn="ctr"/>
            <a:r>
              <a:rPr lang="en-US" sz="3600" b="1" dirty="0" smtClean="0"/>
              <a:t>Performance </a:t>
            </a:r>
            <a:br>
              <a:rPr lang="en-US" sz="3600" b="1" dirty="0" smtClean="0"/>
            </a:br>
            <a:r>
              <a:rPr lang="en-US" sz="3600" b="1" dirty="0" smtClean="0"/>
              <a:t>Issues</a:t>
            </a:r>
            <a:endParaRPr lang="en-US" sz="3600" b="1" dirty="0"/>
          </a:p>
        </p:txBody>
      </p:sp>
      <p:sp>
        <p:nvSpPr>
          <p:cNvPr id="45" name="TextBox 44"/>
          <p:cNvSpPr txBox="1"/>
          <p:nvPr/>
        </p:nvSpPr>
        <p:spPr>
          <a:xfrm>
            <a:off x="5867400" y="4618166"/>
            <a:ext cx="3255571" cy="1200329"/>
          </a:xfrm>
          <a:prstGeom prst="rect">
            <a:avLst/>
          </a:prstGeom>
          <a:noFill/>
        </p:spPr>
        <p:txBody>
          <a:bodyPr wrap="none" rtlCol="0">
            <a:spAutoFit/>
          </a:bodyPr>
          <a:lstStyle/>
          <a:p>
            <a:pPr algn="ctr"/>
            <a:r>
              <a:rPr lang="en-US" sz="3600" b="1" dirty="0" smtClean="0"/>
              <a:t>External Vendor</a:t>
            </a:r>
            <a:br>
              <a:rPr lang="en-US" sz="3600" b="1" dirty="0" smtClean="0"/>
            </a:br>
            <a:r>
              <a:rPr lang="en-US" sz="3600" b="1" dirty="0" smtClean="0"/>
              <a:t> Delay</a:t>
            </a:r>
            <a:endParaRPr lang="en-US" sz="3600" b="1" dirty="0"/>
          </a:p>
        </p:txBody>
      </p:sp>
    </p:spTree>
    <p:extLst>
      <p:ext uri="{BB962C8B-B14F-4D97-AF65-F5344CB8AC3E}">
        <p14:creationId xmlns:p14="http://schemas.microsoft.com/office/powerpoint/2010/main" val="3466623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1" y="4224492"/>
            <a:ext cx="1714500" cy="1194425"/>
            <a:chOff x="1524000" y="1983784"/>
            <a:chExt cx="5181600" cy="3197816"/>
          </a:xfrm>
        </p:grpSpPr>
        <p:cxnSp>
          <p:nvCxnSpPr>
            <p:cNvPr id="4" name="Straight Connector 3"/>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43" name="Straight Connector 42"/>
          <p:cNvCxnSpPr/>
          <p:nvPr/>
        </p:nvCxnSpPr>
        <p:spPr>
          <a:xfrm>
            <a:off x="1447800" y="2560049"/>
            <a:ext cx="0" cy="289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1447800" y="5455650"/>
            <a:ext cx="71628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888959" y="3469704"/>
            <a:ext cx="1889148" cy="1956025"/>
            <a:chOff x="1524000" y="1983784"/>
            <a:chExt cx="5181600" cy="3197816"/>
          </a:xfrm>
        </p:grpSpPr>
        <p:cxnSp>
          <p:nvCxnSpPr>
            <p:cNvPr id="62" name="Straight Connector 61"/>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352799"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3535007" y="2560049"/>
            <a:ext cx="1911325" cy="2883434"/>
            <a:chOff x="1524000" y="1983784"/>
            <a:chExt cx="5181600" cy="3197816"/>
          </a:xfrm>
        </p:grpSpPr>
        <p:cxnSp>
          <p:nvCxnSpPr>
            <p:cNvPr id="103" name="Straight Connector 102"/>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42" name="Title 41"/>
          <p:cNvSpPr>
            <a:spLocks noGrp="1"/>
          </p:cNvSpPr>
          <p:nvPr>
            <p:ph type="title"/>
          </p:nvPr>
        </p:nvSpPr>
        <p:spPr/>
        <p:txBody>
          <a:bodyPr/>
          <a:lstStyle/>
          <a:p>
            <a:r>
              <a:rPr lang="en-US" dirty="0" smtClean="0"/>
              <a:t>Risk likelihood changes constantly</a:t>
            </a:r>
            <a:endParaRPr lang="en-US" dirty="0"/>
          </a:p>
        </p:txBody>
      </p:sp>
      <p:sp>
        <p:nvSpPr>
          <p:cNvPr id="55" name="Oval 54"/>
          <p:cNvSpPr/>
          <p:nvPr/>
        </p:nvSpPr>
        <p:spPr>
          <a:xfrm>
            <a:off x="1995022"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1</a:t>
            </a:r>
            <a:endParaRPr lang="en-US" sz="4000" b="1" dirty="0"/>
          </a:p>
        </p:txBody>
      </p:sp>
      <p:sp>
        <p:nvSpPr>
          <p:cNvPr id="140" name="Oval 139"/>
          <p:cNvSpPr/>
          <p:nvPr/>
        </p:nvSpPr>
        <p:spPr>
          <a:xfrm>
            <a:off x="4209592"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2</a:t>
            </a:r>
            <a:endParaRPr lang="en-US" sz="4000" b="1" dirty="0"/>
          </a:p>
        </p:txBody>
      </p:sp>
      <p:sp>
        <p:nvSpPr>
          <p:cNvPr id="141" name="Oval 140"/>
          <p:cNvSpPr/>
          <p:nvPr/>
        </p:nvSpPr>
        <p:spPr>
          <a:xfrm>
            <a:off x="6545259"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3</a:t>
            </a:r>
            <a:endParaRPr lang="en-US" sz="4000" b="1" dirty="0"/>
          </a:p>
        </p:txBody>
      </p:sp>
      <p:grpSp>
        <p:nvGrpSpPr>
          <p:cNvPr id="49" name="Group 48"/>
          <p:cNvGrpSpPr/>
          <p:nvPr/>
        </p:nvGrpSpPr>
        <p:grpSpPr>
          <a:xfrm>
            <a:off x="6666843" y="1295400"/>
            <a:ext cx="1688219" cy="4160250"/>
            <a:chOff x="6666843" y="1295400"/>
            <a:chExt cx="1688219" cy="4160250"/>
          </a:xfrm>
        </p:grpSpPr>
        <p:cxnSp>
          <p:nvCxnSpPr>
            <p:cNvPr id="39" name="Straight Connector 38"/>
            <p:cNvCxnSpPr>
              <a:stCxn id="41" idx="2"/>
            </p:cNvCxnSpPr>
            <p:nvPr/>
          </p:nvCxnSpPr>
          <p:spPr>
            <a:xfrm>
              <a:off x="7510953" y="2495729"/>
              <a:ext cx="44901" cy="2959921"/>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66843" y="1295400"/>
              <a:ext cx="1688219" cy="1200329"/>
            </a:xfrm>
            <a:prstGeom prst="rect">
              <a:avLst/>
            </a:prstGeom>
            <a:noFill/>
          </p:spPr>
          <p:txBody>
            <a:bodyPr wrap="none" rtlCol="0">
              <a:spAutoFit/>
            </a:bodyPr>
            <a:lstStyle/>
            <a:p>
              <a:pPr algn="ctr"/>
              <a:r>
                <a:rPr lang="en-US" sz="2400" b="1" dirty="0" smtClean="0"/>
                <a:t>95</a:t>
              </a:r>
              <a:r>
                <a:rPr lang="en-US" sz="2400" b="1" baseline="30000" dirty="0" smtClean="0"/>
                <a:t>th</a:t>
              </a:r>
              <a:r>
                <a:rPr lang="en-US" sz="2400" b="1" dirty="0" smtClean="0"/>
                <a:t> </a:t>
              </a:r>
              <a:br>
                <a:rPr lang="en-US" sz="2400" b="1" dirty="0" smtClean="0"/>
              </a:br>
              <a:r>
                <a:rPr lang="en-US" sz="2400" b="1" dirty="0" smtClean="0"/>
                <a:t>Confidence </a:t>
              </a:r>
              <a:br>
                <a:rPr lang="en-US" sz="2400" b="1" dirty="0" smtClean="0"/>
              </a:br>
              <a:r>
                <a:rPr lang="en-US" sz="2400" b="1" dirty="0" smtClean="0"/>
                <a:t>Interval</a:t>
              </a:r>
              <a:endParaRPr lang="en-US" sz="2400" b="1" dirty="0"/>
            </a:p>
          </p:txBody>
        </p:sp>
      </p:grpSp>
    </p:spTree>
    <p:extLst>
      <p:ext uri="{BB962C8B-B14F-4D97-AF65-F5344CB8AC3E}">
        <p14:creationId xmlns:p14="http://schemas.microsoft.com/office/powerpoint/2010/main" val="3599730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1" y="3794476"/>
            <a:ext cx="1714500" cy="1624442"/>
            <a:chOff x="1524000" y="1983784"/>
            <a:chExt cx="5181600" cy="3197816"/>
          </a:xfrm>
        </p:grpSpPr>
        <p:cxnSp>
          <p:nvCxnSpPr>
            <p:cNvPr id="4" name="Straight Connector 3"/>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43" name="Straight Connector 42"/>
          <p:cNvCxnSpPr/>
          <p:nvPr/>
        </p:nvCxnSpPr>
        <p:spPr>
          <a:xfrm>
            <a:off x="1447800" y="2560049"/>
            <a:ext cx="0" cy="289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1447800" y="5455650"/>
            <a:ext cx="71628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888959" y="4644749"/>
            <a:ext cx="1889148" cy="780980"/>
            <a:chOff x="1524000" y="1983784"/>
            <a:chExt cx="5181600" cy="3197816"/>
          </a:xfrm>
        </p:grpSpPr>
        <p:cxnSp>
          <p:nvCxnSpPr>
            <p:cNvPr id="62" name="Straight Connector 61"/>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352799"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3535007" y="1524000"/>
            <a:ext cx="1911325" cy="3919483"/>
            <a:chOff x="1524000" y="1983784"/>
            <a:chExt cx="5181600" cy="3197816"/>
          </a:xfrm>
        </p:grpSpPr>
        <p:cxnSp>
          <p:nvCxnSpPr>
            <p:cNvPr id="103" name="Straight Connector 102"/>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42" name="Title 41"/>
          <p:cNvSpPr>
            <a:spLocks noGrp="1"/>
          </p:cNvSpPr>
          <p:nvPr>
            <p:ph type="title"/>
          </p:nvPr>
        </p:nvSpPr>
        <p:spPr/>
        <p:txBody>
          <a:bodyPr/>
          <a:lstStyle/>
          <a:p>
            <a:r>
              <a:rPr lang="en-US" dirty="0" smtClean="0"/>
              <a:t>Risk likelihood changes constantly</a:t>
            </a:r>
            <a:endParaRPr lang="en-US" dirty="0"/>
          </a:p>
        </p:txBody>
      </p:sp>
      <p:sp>
        <p:nvSpPr>
          <p:cNvPr id="55" name="Oval 54"/>
          <p:cNvSpPr/>
          <p:nvPr/>
        </p:nvSpPr>
        <p:spPr>
          <a:xfrm>
            <a:off x="1995022"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1</a:t>
            </a:r>
            <a:endParaRPr lang="en-US" sz="4000" b="1" dirty="0"/>
          </a:p>
        </p:txBody>
      </p:sp>
      <p:sp>
        <p:nvSpPr>
          <p:cNvPr id="140" name="Oval 139"/>
          <p:cNvSpPr/>
          <p:nvPr/>
        </p:nvSpPr>
        <p:spPr>
          <a:xfrm>
            <a:off x="4209592"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2</a:t>
            </a:r>
            <a:endParaRPr lang="en-US" sz="4000" b="1" dirty="0"/>
          </a:p>
        </p:txBody>
      </p:sp>
      <p:sp>
        <p:nvSpPr>
          <p:cNvPr id="141" name="Oval 140"/>
          <p:cNvSpPr/>
          <p:nvPr/>
        </p:nvSpPr>
        <p:spPr>
          <a:xfrm>
            <a:off x="6545259"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3</a:t>
            </a:r>
            <a:endParaRPr lang="en-US" sz="4000" b="1" dirty="0"/>
          </a:p>
        </p:txBody>
      </p:sp>
      <p:grpSp>
        <p:nvGrpSpPr>
          <p:cNvPr id="138" name="Group 137"/>
          <p:cNvGrpSpPr/>
          <p:nvPr/>
        </p:nvGrpSpPr>
        <p:grpSpPr>
          <a:xfrm>
            <a:off x="5791200" y="1295400"/>
            <a:ext cx="1688219" cy="4160250"/>
            <a:chOff x="6666843" y="1295400"/>
            <a:chExt cx="1688219" cy="4160250"/>
          </a:xfrm>
        </p:grpSpPr>
        <p:cxnSp>
          <p:nvCxnSpPr>
            <p:cNvPr id="139" name="Straight Connector 138"/>
            <p:cNvCxnSpPr>
              <a:stCxn id="142" idx="2"/>
            </p:cNvCxnSpPr>
            <p:nvPr/>
          </p:nvCxnSpPr>
          <p:spPr>
            <a:xfrm>
              <a:off x="7510953" y="2495729"/>
              <a:ext cx="44901" cy="2959921"/>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6666843" y="1295400"/>
              <a:ext cx="1688219" cy="1200329"/>
            </a:xfrm>
            <a:prstGeom prst="rect">
              <a:avLst/>
            </a:prstGeom>
            <a:noFill/>
          </p:spPr>
          <p:txBody>
            <a:bodyPr wrap="none" rtlCol="0">
              <a:spAutoFit/>
            </a:bodyPr>
            <a:lstStyle/>
            <a:p>
              <a:pPr algn="ctr"/>
              <a:r>
                <a:rPr lang="en-US" sz="2400" b="1" dirty="0" smtClean="0"/>
                <a:t>95</a:t>
              </a:r>
              <a:r>
                <a:rPr lang="en-US" sz="2400" b="1" baseline="30000" dirty="0" smtClean="0"/>
                <a:t>th</a:t>
              </a:r>
              <a:r>
                <a:rPr lang="en-US" sz="2400" b="1" dirty="0" smtClean="0"/>
                <a:t> </a:t>
              </a:r>
              <a:br>
                <a:rPr lang="en-US" sz="2400" b="1" dirty="0" smtClean="0"/>
              </a:br>
              <a:r>
                <a:rPr lang="en-US" sz="2400" b="1" dirty="0" smtClean="0"/>
                <a:t>Confidence </a:t>
              </a:r>
              <a:br>
                <a:rPr lang="en-US" sz="2400" b="1" dirty="0" smtClean="0"/>
              </a:br>
              <a:r>
                <a:rPr lang="en-US" sz="2400" b="1" dirty="0" smtClean="0"/>
                <a:t>Interval</a:t>
              </a:r>
              <a:endParaRPr lang="en-US" sz="2400" b="1" dirty="0"/>
            </a:p>
          </p:txBody>
        </p:sp>
      </p:grpSp>
    </p:spTree>
    <p:extLst>
      <p:ext uri="{BB962C8B-B14F-4D97-AF65-F5344CB8AC3E}">
        <p14:creationId xmlns:p14="http://schemas.microsoft.com/office/powerpoint/2010/main" val="2432199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1" y="2746570"/>
            <a:ext cx="1714500" cy="2672348"/>
            <a:chOff x="1524000" y="1983784"/>
            <a:chExt cx="5181600" cy="3197816"/>
          </a:xfrm>
        </p:grpSpPr>
        <p:cxnSp>
          <p:nvCxnSpPr>
            <p:cNvPr id="4" name="Straight Connector 3"/>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43" name="Straight Connector 42"/>
          <p:cNvCxnSpPr/>
          <p:nvPr/>
        </p:nvCxnSpPr>
        <p:spPr>
          <a:xfrm>
            <a:off x="1447800" y="2560049"/>
            <a:ext cx="0" cy="289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1447800" y="5455650"/>
            <a:ext cx="71628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888959" y="5167641"/>
            <a:ext cx="1889148" cy="258088"/>
            <a:chOff x="1524000" y="1983784"/>
            <a:chExt cx="5181600" cy="3197816"/>
          </a:xfrm>
        </p:grpSpPr>
        <p:cxnSp>
          <p:nvCxnSpPr>
            <p:cNvPr id="62" name="Straight Connector 61"/>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352799"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3535007" y="3190162"/>
            <a:ext cx="1911325" cy="2253321"/>
            <a:chOff x="1524000" y="1983784"/>
            <a:chExt cx="5181600" cy="3197816"/>
          </a:xfrm>
        </p:grpSpPr>
        <p:cxnSp>
          <p:nvCxnSpPr>
            <p:cNvPr id="103" name="Straight Connector 102"/>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42" name="Title 41"/>
          <p:cNvSpPr>
            <a:spLocks noGrp="1"/>
          </p:cNvSpPr>
          <p:nvPr>
            <p:ph type="title"/>
          </p:nvPr>
        </p:nvSpPr>
        <p:spPr/>
        <p:txBody>
          <a:bodyPr/>
          <a:lstStyle/>
          <a:p>
            <a:r>
              <a:rPr lang="en-US" dirty="0" smtClean="0"/>
              <a:t>Risk likelihood changes constantly</a:t>
            </a:r>
            <a:endParaRPr lang="en-US" dirty="0"/>
          </a:p>
        </p:txBody>
      </p:sp>
      <p:sp>
        <p:nvSpPr>
          <p:cNvPr id="55" name="Oval 54"/>
          <p:cNvSpPr/>
          <p:nvPr/>
        </p:nvSpPr>
        <p:spPr>
          <a:xfrm>
            <a:off x="1995022"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1</a:t>
            </a:r>
            <a:endParaRPr lang="en-US" sz="4000" b="1" dirty="0"/>
          </a:p>
        </p:txBody>
      </p:sp>
      <p:sp>
        <p:nvSpPr>
          <p:cNvPr id="140" name="Oval 139"/>
          <p:cNvSpPr/>
          <p:nvPr/>
        </p:nvSpPr>
        <p:spPr>
          <a:xfrm>
            <a:off x="4209592"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2</a:t>
            </a:r>
            <a:endParaRPr lang="en-US" sz="4000" b="1" dirty="0"/>
          </a:p>
        </p:txBody>
      </p:sp>
      <p:sp>
        <p:nvSpPr>
          <p:cNvPr id="141" name="Oval 140"/>
          <p:cNvSpPr/>
          <p:nvPr/>
        </p:nvSpPr>
        <p:spPr>
          <a:xfrm>
            <a:off x="6545259"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3</a:t>
            </a:r>
            <a:endParaRPr lang="en-US" sz="4000" b="1" dirty="0"/>
          </a:p>
        </p:txBody>
      </p:sp>
      <p:grpSp>
        <p:nvGrpSpPr>
          <p:cNvPr id="138" name="Group 137"/>
          <p:cNvGrpSpPr/>
          <p:nvPr/>
        </p:nvGrpSpPr>
        <p:grpSpPr>
          <a:xfrm>
            <a:off x="4800600" y="1295400"/>
            <a:ext cx="1688219" cy="4160250"/>
            <a:chOff x="6666843" y="1295400"/>
            <a:chExt cx="1688219" cy="4160250"/>
          </a:xfrm>
        </p:grpSpPr>
        <p:cxnSp>
          <p:nvCxnSpPr>
            <p:cNvPr id="139" name="Straight Connector 138"/>
            <p:cNvCxnSpPr>
              <a:stCxn id="142" idx="2"/>
            </p:cNvCxnSpPr>
            <p:nvPr/>
          </p:nvCxnSpPr>
          <p:spPr>
            <a:xfrm>
              <a:off x="7510953" y="2495729"/>
              <a:ext cx="44901" cy="2959921"/>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6666843" y="1295400"/>
              <a:ext cx="1688219" cy="1200329"/>
            </a:xfrm>
            <a:prstGeom prst="rect">
              <a:avLst/>
            </a:prstGeom>
            <a:noFill/>
          </p:spPr>
          <p:txBody>
            <a:bodyPr wrap="none" rtlCol="0">
              <a:spAutoFit/>
            </a:bodyPr>
            <a:lstStyle/>
            <a:p>
              <a:pPr algn="ctr"/>
              <a:r>
                <a:rPr lang="en-US" sz="2400" b="1" dirty="0" smtClean="0"/>
                <a:t>95</a:t>
              </a:r>
              <a:r>
                <a:rPr lang="en-US" sz="2400" b="1" baseline="30000" dirty="0" smtClean="0"/>
                <a:t>th</a:t>
              </a:r>
              <a:r>
                <a:rPr lang="en-US" sz="2400" b="1" dirty="0" smtClean="0"/>
                <a:t> </a:t>
              </a:r>
              <a:br>
                <a:rPr lang="en-US" sz="2400" b="1" dirty="0" smtClean="0"/>
              </a:br>
              <a:r>
                <a:rPr lang="en-US" sz="2400" b="1" dirty="0" smtClean="0"/>
                <a:t>Confidence </a:t>
              </a:r>
              <a:br>
                <a:rPr lang="en-US" sz="2400" b="1" dirty="0" smtClean="0"/>
              </a:br>
              <a:r>
                <a:rPr lang="en-US" sz="2400" b="1" dirty="0" smtClean="0"/>
                <a:t>Interval</a:t>
              </a:r>
              <a:endParaRPr lang="en-US" sz="2400" b="1" dirty="0"/>
            </a:p>
          </p:txBody>
        </p:sp>
      </p:grpSp>
    </p:spTree>
    <p:extLst>
      <p:ext uri="{BB962C8B-B14F-4D97-AF65-F5344CB8AC3E}">
        <p14:creationId xmlns:p14="http://schemas.microsoft.com/office/powerpoint/2010/main" val="1568682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a:off x="1447800" y="2560049"/>
            <a:ext cx="0" cy="2895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1447800" y="5455650"/>
            <a:ext cx="71628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3535007" y="1447800"/>
            <a:ext cx="1911325" cy="3995683"/>
            <a:chOff x="1524000" y="1983784"/>
            <a:chExt cx="5181600" cy="3197816"/>
          </a:xfrm>
        </p:grpSpPr>
        <p:cxnSp>
          <p:nvCxnSpPr>
            <p:cNvPr id="103" name="Straight Connector 102"/>
            <p:cNvCxnSpPr/>
            <p:nvPr/>
          </p:nvCxnSpPr>
          <p:spPr>
            <a:xfrm flipV="1">
              <a:off x="3962399" y="2057400"/>
              <a:ext cx="1"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41148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4267200" y="1983784"/>
              <a:ext cx="0" cy="31978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3505200" y="2667000"/>
              <a:ext cx="0" cy="2514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3657600" y="2438400"/>
              <a:ext cx="0" cy="2743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3810000" y="2209800"/>
              <a:ext cx="0" cy="2971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4419600" y="2057400"/>
              <a:ext cx="0" cy="3124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4572000" y="2133601"/>
              <a:ext cx="0" cy="3047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4724400" y="2362201"/>
              <a:ext cx="0" cy="28193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048000" y="3581400"/>
              <a:ext cx="0" cy="1600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3200400" y="3276600"/>
              <a:ext cx="0" cy="1905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352800" y="2971800"/>
              <a:ext cx="0" cy="2209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4876800" y="2514600"/>
              <a:ext cx="0" cy="2667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5029200" y="2895600"/>
              <a:ext cx="0" cy="228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5181600" y="3124200"/>
              <a:ext cx="0" cy="2057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2590800" y="4343400"/>
              <a:ext cx="0" cy="838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2743200" y="4114800"/>
              <a:ext cx="0" cy="1066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2895600" y="3810000"/>
              <a:ext cx="0" cy="137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34000" y="3352800"/>
              <a:ext cx="0" cy="1828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5486400" y="3710376"/>
              <a:ext cx="0" cy="147122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638800" y="396240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133600" y="4800600"/>
              <a:ext cx="0" cy="381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22860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2438400" y="4495800"/>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5791200" y="4192292"/>
              <a:ext cx="0" cy="9893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5943600" y="4381500"/>
              <a:ext cx="0" cy="800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6096000" y="4572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981200" y="4876800"/>
              <a:ext cx="0"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1524000" y="5029200"/>
              <a:ext cx="0" cy="152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6764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18288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6705600" y="4991100"/>
              <a:ext cx="0" cy="190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248400" y="4686300"/>
              <a:ext cx="0" cy="4953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6400800" y="4781550"/>
              <a:ext cx="0" cy="4000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6553200" y="4933950"/>
              <a:ext cx="0" cy="24765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42" name="Title 41"/>
          <p:cNvSpPr>
            <a:spLocks noGrp="1"/>
          </p:cNvSpPr>
          <p:nvPr>
            <p:ph type="title"/>
          </p:nvPr>
        </p:nvSpPr>
        <p:spPr/>
        <p:txBody>
          <a:bodyPr/>
          <a:lstStyle/>
          <a:p>
            <a:r>
              <a:rPr lang="en-US" dirty="0" smtClean="0"/>
              <a:t>Risk likelihood changes constantly</a:t>
            </a:r>
            <a:endParaRPr lang="en-US" dirty="0"/>
          </a:p>
        </p:txBody>
      </p:sp>
      <p:sp>
        <p:nvSpPr>
          <p:cNvPr id="55" name="Oval 54"/>
          <p:cNvSpPr/>
          <p:nvPr/>
        </p:nvSpPr>
        <p:spPr>
          <a:xfrm>
            <a:off x="1995022"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1</a:t>
            </a:r>
            <a:endParaRPr lang="en-US" sz="4000" b="1" dirty="0"/>
          </a:p>
        </p:txBody>
      </p:sp>
      <p:sp>
        <p:nvSpPr>
          <p:cNvPr id="140" name="Oval 139"/>
          <p:cNvSpPr/>
          <p:nvPr/>
        </p:nvSpPr>
        <p:spPr>
          <a:xfrm>
            <a:off x="4209592"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2</a:t>
            </a:r>
            <a:endParaRPr lang="en-US" sz="4000" b="1" dirty="0"/>
          </a:p>
        </p:txBody>
      </p:sp>
      <p:sp>
        <p:nvSpPr>
          <p:cNvPr id="141" name="Oval 140"/>
          <p:cNvSpPr/>
          <p:nvPr/>
        </p:nvSpPr>
        <p:spPr>
          <a:xfrm>
            <a:off x="6545259" y="5584018"/>
            <a:ext cx="756397"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3</a:t>
            </a:r>
            <a:endParaRPr lang="en-US" sz="4000" b="1" dirty="0"/>
          </a:p>
        </p:txBody>
      </p:sp>
      <p:grpSp>
        <p:nvGrpSpPr>
          <p:cNvPr id="138" name="Group 137"/>
          <p:cNvGrpSpPr/>
          <p:nvPr/>
        </p:nvGrpSpPr>
        <p:grpSpPr>
          <a:xfrm>
            <a:off x="4343400" y="1295400"/>
            <a:ext cx="1688219" cy="4160250"/>
            <a:chOff x="6666843" y="1295400"/>
            <a:chExt cx="1688219" cy="4160250"/>
          </a:xfrm>
        </p:grpSpPr>
        <p:cxnSp>
          <p:nvCxnSpPr>
            <p:cNvPr id="139" name="Straight Connector 138"/>
            <p:cNvCxnSpPr>
              <a:stCxn id="142" idx="2"/>
            </p:cNvCxnSpPr>
            <p:nvPr/>
          </p:nvCxnSpPr>
          <p:spPr>
            <a:xfrm>
              <a:off x="7510953" y="2495729"/>
              <a:ext cx="44901" cy="2959921"/>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6666843" y="1295400"/>
              <a:ext cx="1688219" cy="1200329"/>
            </a:xfrm>
            <a:prstGeom prst="rect">
              <a:avLst/>
            </a:prstGeom>
            <a:noFill/>
          </p:spPr>
          <p:txBody>
            <a:bodyPr wrap="none" rtlCol="0">
              <a:spAutoFit/>
            </a:bodyPr>
            <a:lstStyle/>
            <a:p>
              <a:pPr algn="ctr"/>
              <a:r>
                <a:rPr lang="en-US" sz="2400" b="1" dirty="0" smtClean="0"/>
                <a:t>95</a:t>
              </a:r>
              <a:r>
                <a:rPr lang="en-US" sz="2400" b="1" baseline="30000" dirty="0" smtClean="0"/>
                <a:t>th</a:t>
              </a:r>
              <a:r>
                <a:rPr lang="en-US" sz="2400" b="1" dirty="0" smtClean="0"/>
                <a:t> </a:t>
              </a:r>
              <a:br>
                <a:rPr lang="en-US" sz="2400" b="1" dirty="0" smtClean="0"/>
              </a:br>
              <a:r>
                <a:rPr lang="en-US" sz="2400" b="1" dirty="0" smtClean="0"/>
                <a:t>Confidence </a:t>
              </a:r>
              <a:br>
                <a:rPr lang="en-US" sz="2400" b="1" dirty="0" smtClean="0"/>
              </a:br>
              <a:r>
                <a:rPr lang="en-US" sz="2400" b="1" dirty="0" smtClean="0"/>
                <a:t>Interval</a:t>
              </a:r>
              <a:endParaRPr lang="en-US" sz="2400" b="1" dirty="0"/>
            </a:p>
          </p:txBody>
        </p:sp>
      </p:grpSp>
    </p:spTree>
    <p:extLst>
      <p:ext uri="{BB962C8B-B14F-4D97-AF65-F5344CB8AC3E}">
        <p14:creationId xmlns:p14="http://schemas.microsoft.com/office/powerpoint/2010/main" val="2594970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Measure Anything: Finding the Value of Intangibles in Busines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0" y="-76200"/>
            <a:ext cx="3280229" cy="32802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The Flaw of Averages: Why We Underestimate Risk in the Face of Uncertainty"/>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6600" y="-76200"/>
            <a:ext cx="3280229" cy="32802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The Failure of Risk Management: Why It's Broken and How to Fix It"/>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8400" y="3204029"/>
            <a:ext cx="3280229" cy="32802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descr="Modeling Risk, + DVD: Applying Monte Carlo Risk Simulation, Strategic Real Options, Stochastic Forecasting, and Portfolio Optimization (Wiley Financ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6599" y="3216729"/>
            <a:ext cx="3280229" cy="32802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8" name="Picture 10" descr="Forecasting and Simulating Software Development Projects: Effective Modeling of Kanban &amp; Scrum Projects using Monte-carlo Simulation"/>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4600" y="-79829"/>
            <a:ext cx="3280229" cy="32802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4384" y="3360059"/>
            <a:ext cx="3202215" cy="3202215"/>
            <a:chOff x="74384" y="3360059"/>
            <a:chExt cx="3202215" cy="3202215"/>
          </a:xfrm>
        </p:grpSpPr>
        <p:sp>
          <p:nvSpPr>
            <p:cNvPr id="3" name="Rectangle 2"/>
            <p:cNvSpPr/>
            <p:nvPr/>
          </p:nvSpPr>
          <p:spPr>
            <a:xfrm>
              <a:off x="685800" y="3733800"/>
              <a:ext cx="1828800" cy="282847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Black Swan: Second Edition: The Impact of the Highly Improbable: With a new section: &quot;On Robustness and Fragility&quot;"/>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84" y="3360059"/>
              <a:ext cx="3202215" cy="32022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5711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50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10" presetClass="entr" presetSubtype="0" fill="hold" nodeType="withEffect">
                                  <p:stCondLst>
                                    <p:cond delay="1000"/>
                                  </p:stCondLst>
                                  <p:childTnLst>
                                    <p:set>
                                      <p:cBhvr>
                                        <p:cTn id="12" dur="1" fill="hold">
                                          <p:stCondLst>
                                            <p:cond delay="0"/>
                                          </p:stCondLst>
                                        </p:cTn>
                                        <p:tgtEl>
                                          <p:spTgt spid="2058"/>
                                        </p:tgtEl>
                                        <p:attrNameLst>
                                          <p:attrName>style.visibility</p:attrName>
                                        </p:attrNameLst>
                                      </p:cBhvr>
                                      <p:to>
                                        <p:strVal val="visible"/>
                                      </p:to>
                                    </p:set>
                                    <p:animEffect transition="in" filter="fade">
                                      <p:cBhvr>
                                        <p:cTn id="13" dur="500"/>
                                        <p:tgtEl>
                                          <p:spTgt spid="2058"/>
                                        </p:tgtEl>
                                      </p:cBhvr>
                                    </p:animEffect>
                                  </p:childTnLst>
                                </p:cTn>
                              </p:par>
                              <p:par>
                                <p:cTn id="14" presetID="10" presetClass="entr" presetSubtype="0" fill="hold" nodeType="withEffect">
                                  <p:stCondLst>
                                    <p:cond delay="1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2000"/>
                                  </p:stCondLst>
                                  <p:childTnLst>
                                    <p:set>
                                      <p:cBhvr>
                                        <p:cTn id="18" dur="1" fill="hold">
                                          <p:stCondLst>
                                            <p:cond delay="0"/>
                                          </p:stCondLst>
                                        </p:cTn>
                                        <p:tgtEl>
                                          <p:spTgt spid="2056"/>
                                        </p:tgtEl>
                                        <p:attrNameLst>
                                          <p:attrName>style.visibility</p:attrName>
                                        </p:attrNameLst>
                                      </p:cBhvr>
                                      <p:to>
                                        <p:strVal val="visible"/>
                                      </p:to>
                                    </p:set>
                                    <p:animEffect transition="in" filter="fade">
                                      <p:cBhvr>
                                        <p:cTn id="19" dur="500"/>
                                        <p:tgtEl>
                                          <p:spTgt spid="2056"/>
                                        </p:tgtEl>
                                      </p:cBhvr>
                                    </p:animEffect>
                                  </p:childTnLst>
                                </p:cTn>
                              </p:par>
                              <p:par>
                                <p:cTn id="20" presetID="10" presetClass="entr" presetSubtype="0" fill="hold" nodeType="withEffect">
                                  <p:stCondLst>
                                    <p:cond delay="250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examples</a:t>
            </a:r>
            <a:endParaRPr lang="en-US" dirty="0"/>
          </a:p>
        </p:txBody>
      </p:sp>
      <p:sp>
        <p:nvSpPr>
          <p:cNvPr id="3" name="Text Placeholder 2"/>
          <p:cNvSpPr>
            <a:spLocks noGrp="1"/>
          </p:cNvSpPr>
          <p:nvPr>
            <p:ph type="body" idx="1"/>
          </p:nvPr>
        </p:nvSpPr>
        <p:spPr/>
        <p:txBody>
          <a:bodyPr/>
          <a:lstStyle/>
          <a:p>
            <a:endParaRPr lang="en-US"/>
          </a:p>
        </p:txBody>
      </p:sp>
      <p:sp>
        <p:nvSpPr>
          <p:cNvPr id="4" name="TextBox 3">
            <a:hlinkClick r:id="rId2" action="ppaction://hlinksldjump"/>
          </p:cNvPr>
          <p:cNvSpPr txBox="1"/>
          <p:nvPr/>
        </p:nvSpPr>
        <p:spPr>
          <a:xfrm>
            <a:off x="381000" y="6324600"/>
            <a:ext cx="3314700" cy="369332"/>
          </a:xfrm>
          <a:prstGeom prst="rect">
            <a:avLst/>
          </a:prstGeom>
          <a:noFill/>
        </p:spPr>
        <p:txBody>
          <a:bodyPr wrap="square" rtlCol="0">
            <a:spAutoFit/>
          </a:bodyPr>
          <a:lstStyle/>
          <a:p>
            <a:r>
              <a:rPr lang="en-US" dirty="0" smtClean="0"/>
              <a:t>Return to main presentation…</a:t>
            </a:r>
            <a:endParaRPr lang="en-US" dirty="0"/>
          </a:p>
        </p:txBody>
      </p:sp>
    </p:spTree>
    <p:extLst>
      <p:ext uri="{BB962C8B-B14F-4D97-AF65-F5344CB8AC3E}">
        <p14:creationId xmlns:p14="http://schemas.microsoft.com/office/powerpoint/2010/main" val="34757669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704" y="762000"/>
            <a:ext cx="3621087"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55431" y="228600"/>
            <a:ext cx="2346348" cy="369332"/>
          </a:xfrm>
          <a:prstGeom prst="rect">
            <a:avLst/>
          </a:prstGeom>
          <a:noFill/>
        </p:spPr>
        <p:txBody>
          <a:bodyPr wrap="none" rtlCol="0">
            <a:spAutoFit/>
          </a:bodyPr>
          <a:lstStyle/>
          <a:p>
            <a:r>
              <a:rPr lang="en-US" dirty="0" smtClean="0"/>
              <a:t>Sum Random Numbers</a:t>
            </a:r>
          </a:p>
        </p:txBody>
      </p:sp>
      <p:graphicFrame>
        <p:nvGraphicFramePr>
          <p:cNvPr id="4" name="Table 3"/>
          <p:cNvGraphicFramePr>
            <a:graphicFrameLocks noGrp="1"/>
          </p:cNvGraphicFramePr>
          <p:nvPr>
            <p:extLst/>
          </p:nvPr>
        </p:nvGraphicFramePr>
        <p:xfrm>
          <a:off x="5442004" y="801191"/>
          <a:ext cx="609600" cy="1905000"/>
        </p:xfrm>
        <a:graphic>
          <a:graphicData uri="http://schemas.openxmlformats.org/drawingml/2006/table">
            <a:tbl>
              <a:tblPr>
                <a:tableStyleId>{5C22544A-7EE6-4342-B048-85BDC9FD1C3A}</a:tableStyleId>
              </a:tblPr>
              <a:tblGrid>
                <a:gridCol w="609600"/>
              </a:tblGrid>
              <a:tr h="190500">
                <a:tc>
                  <a:txBody>
                    <a:bodyPr/>
                    <a:lstStyle/>
                    <a:p>
                      <a:pPr algn="r" fontAlgn="b"/>
                      <a:r>
                        <a:rPr lang="en-US" sz="1100" u="none" strike="noStrike" dirty="0">
                          <a:effectLst/>
                        </a:rPr>
                        <a:t>25</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11</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29</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43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34</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26</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31</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45</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22</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27</a:t>
                      </a:r>
                      <a:endParaRPr lang="en-US" sz="1100" b="0" i="0" u="none" strike="noStrike" dirty="0">
                        <a:solidFill>
                          <a:srgbClr val="000000"/>
                        </a:solidFill>
                        <a:effectLst/>
                        <a:latin typeface="Calibri"/>
                      </a:endParaRPr>
                    </a:p>
                  </a:txBody>
                  <a:tcPr marL="9525" marR="9525" marT="9525" marB="0" anchor="b"/>
                </a:tc>
              </a:tr>
            </a:tbl>
          </a:graphicData>
        </a:graphic>
      </p:graphicFrame>
      <p:graphicFrame>
        <p:nvGraphicFramePr>
          <p:cNvPr id="5" name="Table 4"/>
          <p:cNvGraphicFramePr>
            <a:graphicFrameLocks noGrp="1"/>
          </p:cNvGraphicFramePr>
          <p:nvPr>
            <p:extLst/>
          </p:nvPr>
        </p:nvGraphicFramePr>
        <p:xfrm>
          <a:off x="6417828" y="811990"/>
          <a:ext cx="609600" cy="1905000"/>
        </p:xfrm>
        <a:graphic>
          <a:graphicData uri="http://schemas.openxmlformats.org/drawingml/2006/table">
            <a:tbl>
              <a:tblPr>
                <a:tableStyleId>{5C22544A-7EE6-4342-B048-85BDC9FD1C3A}</a:tableStyleId>
              </a:tblPr>
              <a:tblGrid>
                <a:gridCol w="609600"/>
              </a:tblGrid>
              <a:tr h="190500">
                <a:tc>
                  <a:txBody>
                    <a:bodyPr/>
                    <a:lstStyle/>
                    <a:p>
                      <a:pPr algn="r" fontAlgn="b"/>
                      <a:r>
                        <a:rPr lang="en-US" sz="1100" u="none" strike="noStrike" dirty="0">
                          <a:effectLst/>
                        </a:rPr>
                        <a:t>31</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43</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45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73</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54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48</a:t>
                      </a:r>
                      <a:endParaRPr lang="en-US" sz="1100" b="0" i="0" u="none" strike="noStrike" dirty="0">
                        <a:solidFill>
                          <a:srgbClr val="000000"/>
                        </a:solidFill>
                        <a:effectLst/>
                        <a:latin typeface="Calibri"/>
                      </a:endParaRPr>
                    </a:p>
                  </a:txBody>
                  <a:tcPr marL="9525" marR="9525" marT="9525" marB="0" anchor="b"/>
                </a:tc>
              </a:tr>
            </a:tbl>
          </a:graphicData>
        </a:graphic>
      </p:graphicFrame>
      <p:graphicFrame>
        <p:nvGraphicFramePr>
          <p:cNvPr id="6" name="Table 5"/>
          <p:cNvGraphicFramePr>
            <a:graphicFrameLocks noGrp="1"/>
          </p:cNvGraphicFramePr>
          <p:nvPr>
            <p:extLst/>
          </p:nvPr>
        </p:nvGraphicFramePr>
        <p:xfrm>
          <a:off x="7927124" y="762000"/>
          <a:ext cx="609600" cy="1905000"/>
        </p:xfrm>
        <a:graphic>
          <a:graphicData uri="http://schemas.openxmlformats.org/drawingml/2006/table">
            <a:tbl>
              <a:tblPr>
                <a:tableStyleId>{5C22544A-7EE6-4342-B048-85BDC9FD1C3A}</a:tableStyleId>
              </a:tblPr>
              <a:tblGrid>
                <a:gridCol w="609600"/>
              </a:tblGrid>
              <a:tr h="190500">
                <a:tc>
                  <a:txBody>
                    <a:bodyPr/>
                    <a:lstStyle/>
                    <a:p>
                      <a:pPr algn="r" fontAlgn="b"/>
                      <a:r>
                        <a:rPr lang="en-US" sz="1100" u="none" strike="noStrike" dirty="0">
                          <a:effectLst/>
                        </a:rPr>
                        <a:t>19</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12</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24</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27</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21</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9</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29</a:t>
                      </a:r>
                      <a:endParaRPr lang="en-US" sz="1100" b="0" i="0" u="none" strike="noStrike" dirty="0">
                        <a:solidFill>
                          <a:srgbClr val="000000"/>
                        </a:solidFill>
                        <a:effectLst/>
                        <a:latin typeface="Calibri"/>
                      </a:endParaRPr>
                    </a:p>
                  </a:txBody>
                  <a:tcPr marL="9525" marR="9525" marT="9525" marB="0" anchor="b"/>
                </a:tc>
              </a:tr>
            </a:tbl>
          </a:graphicData>
        </a:graphic>
      </p:graphicFrame>
      <p:sp>
        <p:nvSpPr>
          <p:cNvPr id="7" name="TextBox 6"/>
          <p:cNvSpPr txBox="1"/>
          <p:nvPr/>
        </p:nvSpPr>
        <p:spPr>
          <a:xfrm>
            <a:off x="8153400" y="2706191"/>
            <a:ext cx="535724" cy="369332"/>
          </a:xfrm>
          <a:prstGeom prst="rect">
            <a:avLst/>
          </a:prstGeom>
          <a:noFill/>
        </p:spPr>
        <p:txBody>
          <a:bodyPr wrap="none" rtlCol="0">
            <a:spAutoFit/>
          </a:bodyPr>
          <a:lstStyle/>
          <a:p>
            <a:r>
              <a:rPr lang="en-US" dirty="0" smtClean="0"/>
              <a:t>187</a:t>
            </a:r>
            <a:endParaRPr lang="en-US" dirty="0"/>
          </a:p>
        </p:txBody>
      </p:sp>
      <p:sp>
        <p:nvSpPr>
          <p:cNvPr id="8" name="TextBox 7"/>
          <p:cNvSpPr txBox="1"/>
          <p:nvPr/>
        </p:nvSpPr>
        <p:spPr>
          <a:xfrm>
            <a:off x="6703276" y="2706191"/>
            <a:ext cx="535724" cy="369332"/>
          </a:xfrm>
          <a:prstGeom prst="rect">
            <a:avLst/>
          </a:prstGeom>
          <a:noFill/>
        </p:spPr>
        <p:txBody>
          <a:bodyPr wrap="none" rtlCol="0">
            <a:spAutoFit/>
          </a:bodyPr>
          <a:lstStyle/>
          <a:p>
            <a:r>
              <a:rPr lang="en-US" dirty="0" smtClean="0"/>
              <a:t>410</a:t>
            </a:r>
            <a:endParaRPr lang="en-US" dirty="0"/>
          </a:p>
        </p:txBody>
      </p:sp>
      <p:sp>
        <p:nvSpPr>
          <p:cNvPr id="9" name="TextBox 8"/>
          <p:cNvSpPr txBox="1"/>
          <p:nvPr/>
        </p:nvSpPr>
        <p:spPr>
          <a:xfrm>
            <a:off x="5712676" y="2706191"/>
            <a:ext cx="535724" cy="369332"/>
          </a:xfrm>
          <a:prstGeom prst="rect">
            <a:avLst/>
          </a:prstGeom>
          <a:noFill/>
        </p:spPr>
        <p:txBody>
          <a:bodyPr wrap="none" rtlCol="0">
            <a:spAutoFit/>
          </a:bodyPr>
          <a:lstStyle/>
          <a:p>
            <a:r>
              <a:rPr lang="en-US" dirty="0" smtClean="0"/>
              <a:t>295</a:t>
            </a:r>
            <a:endParaRPr lang="en-US" dirty="0"/>
          </a:p>
        </p:txBody>
      </p:sp>
      <p:sp>
        <p:nvSpPr>
          <p:cNvPr id="10" name="TextBox 9"/>
          <p:cNvSpPr txBox="1"/>
          <p:nvPr/>
        </p:nvSpPr>
        <p:spPr>
          <a:xfrm>
            <a:off x="4979645" y="2716990"/>
            <a:ext cx="659155" cy="369332"/>
          </a:xfrm>
          <a:prstGeom prst="rect">
            <a:avLst/>
          </a:prstGeom>
          <a:noFill/>
        </p:spPr>
        <p:txBody>
          <a:bodyPr wrap="none" rtlCol="0">
            <a:spAutoFit/>
          </a:bodyPr>
          <a:lstStyle/>
          <a:p>
            <a:r>
              <a:rPr lang="en-US" dirty="0" smtClean="0"/>
              <a:t>Sum:</a:t>
            </a:r>
            <a:endParaRPr lang="en-US" dirty="0"/>
          </a:p>
        </p:txBody>
      </p:sp>
      <p:sp>
        <p:nvSpPr>
          <p:cNvPr id="11" name="TextBox 10"/>
          <p:cNvSpPr txBox="1"/>
          <p:nvPr/>
        </p:nvSpPr>
        <p:spPr>
          <a:xfrm>
            <a:off x="7315200" y="1981200"/>
            <a:ext cx="458780" cy="369332"/>
          </a:xfrm>
          <a:prstGeom prst="rect">
            <a:avLst/>
          </a:prstGeom>
          <a:noFill/>
        </p:spPr>
        <p:txBody>
          <a:bodyPr wrap="none" rtlCol="0">
            <a:spAutoFit/>
          </a:bodyPr>
          <a:lstStyle/>
          <a:p>
            <a:r>
              <a:rPr lang="en-US" dirty="0" smtClean="0"/>
              <a:t>…..</a:t>
            </a:r>
            <a:endParaRPr lang="en-US" dirty="0"/>
          </a:p>
        </p:txBody>
      </p:sp>
      <p:sp>
        <p:nvSpPr>
          <p:cNvPr id="13" name="TextBox 12"/>
          <p:cNvSpPr txBox="1"/>
          <p:nvPr/>
        </p:nvSpPr>
        <p:spPr>
          <a:xfrm>
            <a:off x="838200" y="253326"/>
            <a:ext cx="3247171" cy="369332"/>
          </a:xfrm>
          <a:prstGeom prst="rect">
            <a:avLst/>
          </a:prstGeom>
          <a:noFill/>
        </p:spPr>
        <p:txBody>
          <a:bodyPr wrap="none" rtlCol="0">
            <a:spAutoFit/>
          </a:bodyPr>
          <a:lstStyle/>
          <a:p>
            <a:r>
              <a:rPr lang="en-US" dirty="0" smtClean="0"/>
              <a:t>Historical Story Cycle Time Trend</a:t>
            </a:r>
          </a:p>
        </p:txBody>
      </p:sp>
      <p:sp>
        <p:nvSpPr>
          <p:cNvPr id="12" name="Right Arrow 11"/>
          <p:cNvSpPr/>
          <p:nvPr/>
        </p:nvSpPr>
        <p:spPr>
          <a:xfrm>
            <a:off x="4343400" y="1219200"/>
            <a:ext cx="710577" cy="718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663" y="4357152"/>
            <a:ext cx="2745466" cy="2033678"/>
          </a:xfrm>
          <a:prstGeom prst="rect">
            <a:avLst/>
          </a:prstGeom>
        </p:spPr>
      </p:pic>
      <p:sp>
        <p:nvSpPr>
          <p:cNvPr id="15" name="Right Arrow 14"/>
          <p:cNvSpPr/>
          <p:nvPr/>
        </p:nvSpPr>
        <p:spPr>
          <a:xfrm rot="5400000">
            <a:off x="6536505" y="3352800"/>
            <a:ext cx="710577" cy="718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663" y="4340173"/>
            <a:ext cx="2745466" cy="203367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663" y="4340173"/>
            <a:ext cx="2745466" cy="203367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1258" y="4340173"/>
            <a:ext cx="2745466" cy="2033678"/>
          </a:xfrm>
          <a:prstGeom prst="rect">
            <a:avLst/>
          </a:prstGeom>
        </p:spPr>
      </p:pic>
      <p:sp>
        <p:nvSpPr>
          <p:cNvPr id="20" name="TextBox 19"/>
          <p:cNvSpPr txBox="1"/>
          <p:nvPr/>
        </p:nvSpPr>
        <p:spPr>
          <a:xfrm>
            <a:off x="6191994" y="6431478"/>
            <a:ext cx="1853200" cy="369332"/>
          </a:xfrm>
          <a:prstGeom prst="rect">
            <a:avLst/>
          </a:prstGeom>
          <a:noFill/>
        </p:spPr>
        <p:txBody>
          <a:bodyPr wrap="none" rtlCol="0">
            <a:spAutoFit/>
          </a:bodyPr>
          <a:lstStyle/>
          <a:p>
            <a:r>
              <a:rPr lang="en-US" dirty="0" smtClean="0"/>
              <a:t>Days To Complete</a:t>
            </a:r>
          </a:p>
        </p:txBody>
      </p:sp>
      <p:sp>
        <p:nvSpPr>
          <p:cNvPr id="19" name="TextBox 18"/>
          <p:cNvSpPr txBox="1"/>
          <p:nvPr/>
        </p:nvSpPr>
        <p:spPr>
          <a:xfrm>
            <a:off x="333516" y="3189959"/>
            <a:ext cx="4996543" cy="2308324"/>
          </a:xfrm>
          <a:prstGeom prst="rect">
            <a:avLst/>
          </a:prstGeom>
          <a:noFill/>
        </p:spPr>
        <p:txBody>
          <a:bodyPr wrap="square" rtlCol="0">
            <a:spAutoFit/>
          </a:bodyPr>
          <a:lstStyle/>
          <a:p>
            <a:r>
              <a:rPr lang="en-US" b="1" dirty="0" smtClean="0"/>
              <a:t>Basic Cycle Time Forecast Monte Carlo Process</a:t>
            </a:r>
            <a:r>
              <a:rPr lang="en-US" dirty="0" smtClean="0"/>
              <a:t/>
            </a:r>
            <a:br>
              <a:rPr lang="en-US" dirty="0" smtClean="0"/>
            </a:br>
            <a:r>
              <a:rPr lang="en-US" dirty="0" smtClean="0"/>
              <a:t/>
            </a:r>
            <a:br>
              <a:rPr lang="en-US" dirty="0" smtClean="0"/>
            </a:br>
            <a:r>
              <a:rPr lang="en-US" dirty="0" smtClean="0"/>
              <a:t>1. Gather historical story lead-times</a:t>
            </a:r>
            <a:br>
              <a:rPr lang="en-US" dirty="0" smtClean="0"/>
            </a:br>
            <a:r>
              <a:rPr lang="en-US" dirty="0" smtClean="0"/>
              <a:t>2. Build a set of random numbers based on pattern</a:t>
            </a:r>
            <a:br>
              <a:rPr lang="en-US" dirty="0" smtClean="0"/>
            </a:br>
            <a:r>
              <a:rPr lang="en-US" dirty="0" smtClean="0"/>
              <a:t>3. Sum a random number for each remaining story to build a </a:t>
            </a:r>
            <a:r>
              <a:rPr lang="en-US" b="1" dirty="0" smtClean="0"/>
              <a:t>potential</a:t>
            </a:r>
            <a:r>
              <a:rPr lang="en-US" dirty="0" smtClean="0"/>
              <a:t> outcome</a:t>
            </a:r>
          </a:p>
          <a:p>
            <a:r>
              <a:rPr lang="en-US" dirty="0" smtClean="0"/>
              <a:t>4. Repeat many times to find the likelihood (odds) to build a pattern of likelihood outcomes</a:t>
            </a:r>
            <a:endParaRPr lang="en-US" dirty="0"/>
          </a:p>
        </p:txBody>
      </p:sp>
      <mc:AlternateContent xmlns:mc="http://schemas.openxmlformats.org/markup-compatibility/2006" xmlns:a14="http://schemas.microsoft.com/office/drawing/2010/main">
        <mc:Choice Requires="a14">
          <p:sp>
            <p:nvSpPr>
              <p:cNvPr id="21" name="TextBox 20"/>
              <p:cNvSpPr txBox="1"/>
              <p:nvPr/>
            </p:nvSpPr>
            <p:spPr>
              <a:xfrm>
                <a:off x="333516" y="5947628"/>
                <a:ext cx="4934171" cy="66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𝑇𝑜𝑡𝑎𝑙</m:t>
                          </m:r>
                          <m:r>
                            <a:rPr lang="en-US" b="0" i="1" smtClean="0">
                              <a:latin typeface="Cambria Math"/>
                            </a:rPr>
                            <m:t> </m:t>
                          </m:r>
                          <m:r>
                            <a:rPr lang="en-US" b="0" i="1" smtClean="0">
                              <a:latin typeface="Cambria Math"/>
                            </a:rPr>
                            <m:t>𝐷𝑎𝑦𝑠</m:t>
                          </m:r>
                        </m:e>
                        <m:sub/>
                      </m:sSub>
                      <m:r>
                        <a:rPr lang="en-US" b="0" i="1" smtClean="0">
                          <a:latin typeface="Cambria Math"/>
                        </a:rPr>
                        <m:t> </m:t>
                      </m:r>
                      <m:r>
                        <a:rPr lang="en-US" b="0" i="1" smtClean="0">
                          <a:latin typeface="Cambria Math"/>
                          <a:ea typeface="Cambria Math"/>
                        </a:rPr>
                        <m:t>= </m:t>
                      </m:r>
                      <m:f>
                        <m:fPr>
                          <m:ctrlPr>
                            <a:rPr lang="en-US" b="0" i="1" smtClean="0">
                              <a:latin typeface="Cambria Math" panose="02040503050406030204" pitchFamily="18" charset="0"/>
                              <a:ea typeface="Cambria Math"/>
                            </a:rPr>
                          </m:ctrlPr>
                        </m:fPr>
                        <m:num>
                          <m:r>
                            <a:rPr lang="en-US" b="0" i="1" smtClean="0">
                              <a:latin typeface="Cambria Math"/>
                              <a:ea typeface="Cambria Math"/>
                            </a:rPr>
                            <m:t>𝑆𝑢𝑚</m:t>
                          </m:r>
                          <m:r>
                            <a:rPr lang="en-US" b="0" i="1" smtClean="0">
                              <a:latin typeface="Cambria Math"/>
                              <a:ea typeface="Cambria Math"/>
                            </a:rPr>
                            <m:t> (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𝑆𝑡𝑜𝑟𝑦</m:t>
                              </m:r>
                            </m:e>
                            <m:sub>
                              <m:r>
                                <a:rPr lang="en-US" b="0" i="1" smtClean="0">
                                  <a:latin typeface="Cambria Math"/>
                                  <a:ea typeface="Cambria Math"/>
                                </a:rPr>
                                <m:t>𝑛</m:t>
                              </m:r>
                            </m:sub>
                          </m:sSub>
                          <m:r>
                            <a:rPr lang="en-US" b="0" i="1" smtClean="0">
                              <a:latin typeface="Cambria Math"/>
                              <a:ea typeface="Cambria Math"/>
                            </a:rPr>
                            <m:t> ×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𝑅𝑎𝑛𝑑𝑜𝑚</m:t>
                              </m:r>
                            </m:e>
                            <m:sub>
                              <m:r>
                                <a:rPr lang="en-US" b="0" i="1" smtClean="0">
                                  <a:latin typeface="Cambria Math"/>
                                  <a:ea typeface="Cambria Math"/>
                                </a:rPr>
                                <m:t>𝑛</m:t>
                              </m:r>
                            </m:sub>
                          </m:sSub>
                          <m:r>
                            <a:rPr lang="en-US" b="0" i="1" smtClean="0">
                              <a:latin typeface="Cambria Math"/>
                              <a:ea typeface="Cambria Math"/>
                            </a:rPr>
                            <m:t> )</m:t>
                          </m:r>
                        </m:num>
                        <m:den>
                          <m:r>
                            <a:rPr lang="en-US" b="0" i="1" smtClean="0">
                              <a:latin typeface="Cambria Math"/>
                              <a:ea typeface="Cambria Math"/>
                            </a:rPr>
                            <m:t>𝐸𝑓𝑓𝑜𝑟𝑡</m:t>
                          </m:r>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33516" y="5947628"/>
                <a:ext cx="4934171" cy="668516"/>
              </a:xfrm>
              <a:prstGeom prst="rect">
                <a:avLst/>
              </a:prstGeom>
              <a:blipFill rotWithShape="0">
                <a:blip r:embed="rId7"/>
                <a:stretch>
                  <a:fillRect/>
                </a:stretch>
              </a:blipFill>
            </p:spPr>
            <p:txBody>
              <a:bodyPr/>
              <a:lstStyle/>
              <a:p>
                <a:r>
                  <a:rPr lang="en-US">
                    <a:noFill/>
                  </a:rPr>
                  <a:t> </a:t>
                </a:r>
              </a:p>
            </p:txBody>
          </p:sp>
        </mc:Fallback>
      </mc:AlternateContent>
      <p:sp>
        <p:nvSpPr>
          <p:cNvPr id="2" name="Rectangle 1"/>
          <p:cNvSpPr/>
          <p:nvPr/>
        </p:nvSpPr>
        <p:spPr>
          <a:xfrm>
            <a:off x="5486400" y="4191000"/>
            <a:ext cx="3429000" cy="260981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ne Callout 1 (Accent Bar) 21"/>
          <p:cNvSpPr/>
          <p:nvPr/>
        </p:nvSpPr>
        <p:spPr>
          <a:xfrm>
            <a:off x="1828800" y="914400"/>
            <a:ext cx="1524000" cy="304800"/>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More often</a:t>
            </a:r>
            <a:endParaRPr lang="en-US" dirty="0"/>
          </a:p>
        </p:txBody>
      </p:sp>
      <p:sp>
        <p:nvSpPr>
          <p:cNvPr id="24" name="Line Callout 1 (Accent Bar) 23"/>
          <p:cNvSpPr/>
          <p:nvPr/>
        </p:nvSpPr>
        <p:spPr>
          <a:xfrm>
            <a:off x="3053033" y="2117103"/>
            <a:ext cx="1524000" cy="304800"/>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Less often</a:t>
            </a:r>
            <a:endParaRPr lang="en-US" dirty="0"/>
          </a:p>
        </p:txBody>
      </p:sp>
    </p:spTree>
    <p:extLst>
      <p:ext uri="{BB962C8B-B14F-4D97-AF65-F5344CB8AC3E}">
        <p14:creationId xmlns:p14="http://schemas.microsoft.com/office/powerpoint/2010/main" val="82890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forecasting practices</a:t>
            </a:r>
            <a:endParaRPr lang="en-US" dirty="0"/>
          </a:p>
        </p:txBody>
      </p:sp>
      <p:sp>
        <p:nvSpPr>
          <p:cNvPr id="5" name="Text Placeholder 4"/>
          <p:cNvSpPr>
            <a:spLocks noGrp="1"/>
          </p:cNvSpPr>
          <p:nvPr>
            <p:ph type="body" idx="1"/>
          </p:nvPr>
        </p:nvSpPr>
        <p:spPr/>
        <p:txBody>
          <a:bodyPr/>
          <a:lstStyle/>
          <a:p>
            <a:r>
              <a:rPr lang="en-US" dirty="0" smtClean="0"/>
              <a:t>Why traditional forecasting practices fail to deliver </a:t>
            </a:r>
            <a:br>
              <a:rPr lang="en-US" dirty="0" smtClean="0"/>
            </a:br>
            <a:r>
              <a:rPr lang="en-US" dirty="0" smtClean="0"/>
              <a:t>and why this is the only outcome possible…</a:t>
            </a:r>
            <a:endParaRPr lang="en-US" dirty="0"/>
          </a:p>
        </p:txBody>
      </p:sp>
      <p:sp>
        <p:nvSpPr>
          <p:cNvPr id="2" name="Footer Placeholder 1"/>
          <p:cNvSpPr>
            <a:spLocks noGrp="1"/>
          </p:cNvSpPr>
          <p:nvPr>
            <p:ph type="ftr" sz="quarter" idx="11"/>
          </p:nvPr>
        </p:nvSpPr>
        <p:spPr/>
        <p:txBody>
          <a:bodyPr/>
          <a:lstStyle/>
          <a:p>
            <a:r>
              <a:rPr lang="en-US" smtClean="0"/>
              <a:t>Commercial in confidence</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7</a:t>
            </a:fld>
            <a:endParaRPr lang="en-US" dirty="0"/>
          </a:p>
        </p:txBody>
      </p:sp>
    </p:spTree>
    <p:extLst>
      <p:ext uri="{BB962C8B-B14F-4D97-AF65-F5344CB8AC3E}">
        <p14:creationId xmlns:p14="http://schemas.microsoft.com/office/powerpoint/2010/main" val="39856983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F8E5861-E65C-4BE8-8BCB-9B255B5A3C3D}" type="slidenum">
              <a:rPr lang="en-US" smtClean="0"/>
              <a:t>70</a:t>
            </a:fld>
            <a:endParaRPr lang="en-US" dirty="0"/>
          </a:p>
        </p:txBody>
      </p:sp>
      <p:graphicFrame>
        <p:nvGraphicFramePr>
          <p:cNvPr id="5" name="Diagram 4"/>
          <p:cNvGraphicFramePr/>
          <p:nvPr>
            <p:extLst/>
          </p:nvPr>
        </p:nvGraphicFramePr>
        <p:xfrm>
          <a:off x="5536353" y="1976164"/>
          <a:ext cx="2057400" cy="157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Table 10"/>
          <p:cNvGraphicFramePr>
            <a:graphicFrameLocks noGrp="1"/>
          </p:cNvGraphicFramePr>
          <p:nvPr>
            <p:extLst/>
          </p:nvPr>
        </p:nvGraphicFramePr>
        <p:xfrm>
          <a:off x="2494220" y="4612640"/>
          <a:ext cx="1828800" cy="1483360"/>
        </p:xfrm>
        <a:graphic>
          <a:graphicData uri="http://schemas.openxmlformats.org/drawingml/2006/table">
            <a:tbl>
              <a:tblPr firstRow="1" bandRow="1">
                <a:tableStyleId>{5C22544A-7EE6-4342-B048-85BDC9FD1C3A}</a:tableStyleId>
              </a:tblPr>
              <a:tblGrid>
                <a:gridCol w="1828800"/>
              </a:tblGrid>
              <a:tr h="370840">
                <a:tc>
                  <a:txBody>
                    <a:bodyPr/>
                    <a:lstStyle/>
                    <a:p>
                      <a:r>
                        <a:rPr lang="en-US" dirty="0" smtClean="0"/>
                        <a:t>Backlog</a:t>
                      </a:r>
                      <a:endParaRPr lang="en-US" dirty="0"/>
                    </a:p>
                  </a:txBody>
                  <a:tcPr/>
                </a:tc>
              </a:tr>
              <a:tr h="370840">
                <a:tc>
                  <a:txBody>
                    <a:bodyPr/>
                    <a:lstStyle/>
                    <a:p>
                      <a:r>
                        <a:rPr lang="en-US" dirty="0" smtClean="0"/>
                        <a:t>Feature 1</a:t>
                      </a:r>
                      <a:endParaRPr lang="en-US" dirty="0"/>
                    </a:p>
                  </a:txBody>
                  <a:tcPr/>
                </a:tc>
              </a:tr>
              <a:tr h="370840">
                <a:tc>
                  <a:txBody>
                    <a:bodyPr/>
                    <a:lstStyle/>
                    <a:p>
                      <a:r>
                        <a:rPr lang="en-US" dirty="0" smtClean="0"/>
                        <a:t>Feature 2</a:t>
                      </a:r>
                      <a:endParaRPr lang="en-US" dirty="0"/>
                    </a:p>
                  </a:txBody>
                  <a:tcPr/>
                </a:tc>
              </a:tr>
              <a:tr h="370840">
                <a:tc>
                  <a:txBody>
                    <a:bodyPr/>
                    <a:lstStyle/>
                    <a:p>
                      <a:r>
                        <a:rPr lang="en-US" dirty="0" smtClean="0"/>
                        <a:t>Feature 3</a:t>
                      </a:r>
                      <a:endParaRPr lang="en-US" dirty="0"/>
                    </a:p>
                  </a:txBody>
                  <a:tcPr/>
                </a:tc>
              </a:tr>
            </a:tbl>
          </a:graphicData>
        </a:graphic>
      </p:graphicFrame>
      <p:grpSp>
        <p:nvGrpSpPr>
          <p:cNvPr id="27" name="Group 26"/>
          <p:cNvGrpSpPr/>
          <p:nvPr/>
        </p:nvGrpSpPr>
        <p:grpSpPr>
          <a:xfrm>
            <a:off x="2419544" y="87868"/>
            <a:ext cx="3198263" cy="2080755"/>
            <a:chOff x="2419544" y="87868"/>
            <a:chExt cx="3198263" cy="2080755"/>
          </a:xfrm>
        </p:grpSpPr>
        <p:pic>
          <p:nvPicPr>
            <p:cNvPr id="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9544" y="485886"/>
              <a:ext cx="2249036" cy="134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438400" y="87868"/>
              <a:ext cx="2971800" cy="369332"/>
            </a:xfrm>
            <a:prstGeom prst="rect">
              <a:avLst/>
            </a:prstGeom>
            <a:noFill/>
          </p:spPr>
          <p:txBody>
            <a:bodyPr wrap="square" rtlCol="0">
              <a:spAutoFit/>
            </a:bodyPr>
            <a:lstStyle/>
            <a:p>
              <a:r>
                <a:rPr lang="en-US" b="1" dirty="0" smtClean="0"/>
                <a:t>1. Historical Cycle Time</a:t>
              </a:r>
              <a:endParaRPr lang="en-US" b="1" dirty="0"/>
            </a:p>
          </p:txBody>
        </p:sp>
        <p:sp>
          <p:nvSpPr>
            <p:cNvPr id="18" name="Right Arrow 17"/>
            <p:cNvSpPr/>
            <p:nvPr/>
          </p:nvSpPr>
          <p:spPr>
            <a:xfrm rot="1333706">
              <a:off x="4925011" y="1635223"/>
              <a:ext cx="69279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389091" y="3488820"/>
            <a:ext cx="3166181" cy="1047620"/>
            <a:chOff x="2389091" y="3488820"/>
            <a:chExt cx="3166181" cy="1047620"/>
          </a:xfrm>
        </p:grpSpPr>
        <p:sp>
          <p:nvSpPr>
            <p:cNvPr id="14" name="TextBox 13"/>
            <p:cNvSpPr txBox="1"/>
            <p:nvPr/>
          </p:nvSpPr>
          <p:spPr>
            <a:xfrm>
              <a:off x="2389091" y="4167108"/>
              <a:ext cx="2259109" cy="369332"/>
            </a:xfrm>
            <a:prstGeom prst="rect">
              <a:avLst/>
            </a:prstGeom>
            <a:noFill/>
          </p:spPr>
          <p:txBody>
            <a:bodyPr wrap="square" rtlCol="0">
              <a:spAutoFit/>
            </a:bodyPr>
            <a:lstStyle/>
            <a:p>
              <a:r>
                <a:rPr lang="en-US" b="1" dirty="0" smtClean="0"/>
                <a:t>3. The Work (Backlog)</a:t>
              </a:r>
              <a:endParaRPr lang="en-US" b="1" dirty="0"/>
            </a:p>
          </p:txBody>
        </p:sp>
        <p:sp>
          <p:nvSpPr>
            <p:cNvPr id="19" name="Right Arrow 18"/>
            <p:cNvSpPr/>
            <p:nvPr/>
          </p:nvSpPr>
          <p:spPr>
            <a:xfrm rot="19829564">
              <a:off x="4862476" y="3488820"/>
              <a:ext cx="69279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2057400" y="1992868"/>
            <a:ext cx="3497871" cy="1969532"/>
            <a:chOff x="2057400" y="1992868"/>
            <a:chExt cx="3497871" cy="1969532"/>
          </a:xfrm>
        </p:grpSpPr>
        <p:pic>
          <p:nvPicPr>
            <p:cNvPr id="8" name="Picture 7" descr="BlueUser"/>
            <p:cNvPicPr>
              <a:picLocks noChangeAspect="1" noChangeArrowheads="1"/>
            </p:cNvPicPr>
            <p:nvPr/>
          </p:nvPicPr>
          <p:blipFill>
            <a:blip r:embed="rId8">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2744788" y="2344464"/>
              <a:ext cx="949325" cy="990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dUser"/>
            <p:cNvPicPr>
              <a:picLocks noChangeAspect="1" noChangeArrowheads="1"/>
            </p:cNvPicPr>
            <p:nvPr/>
          </p:nvPicPr>
          <p:blipFill>
            <a:blip r:embed="rId9">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3219450" y="2487011"/>
              <a:ext cx="11239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YellowUser"/>
            <p:cNvPicPr>
              <a:picLocks noChangeAspect="1" noChangeArrowheads="1"/>
            </p:cNvPicPr>
            <p:nvPr/>
          </p:nvPicPr>
          <p:blipFill>
            <a:blip r:embed="rId10">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2565336" y="2876550"/>
              <a:ext cx="1031875" cy="10858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057400" y="1992868"/>
              <a:ext cx="2895600" cy="369332"/>
            </a:xfrm>
            <a:prstGeom prst="rect">
              <a:avLst/>
            </a:prstGeom>
            <a:noFill/>
          </p:spPr>
          <p:txBody>
            <a:bodyPr wrap="square" rtlCol="0">
              <a:spAutoFit/>
            </a:bodyPr>
            <a:lstStyle/>
            <a:p>
              <a:r>
                <a:rPr lang="en-US" b="1" dirty="0" smtClean="0"/>
                <a:t>2. Planned Resources/ WIP</a:t>
              </a:r>
              <a:endParaRPr lang="en-US" b="1" dirty="0"/>
            </a:p>
          </p:txBody>
        </p:sp>
        <p:sp>
          <p:nvSpPr>
            <p:cNvPr id="20" name="Right Arrow 19"/>
            <p:cNvSpPr/>
            <p:nvPr/>
          </p:nvSpPr>
          <p:spPr>
            <a:xfrm>
              <a:off x="4862475" y="2611614"/>
              <a:ext cx="69279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ight Arrow 21"/>
          <p:cNvSpPr/>
          <p:nvPr/>
        </p:nvSpPr>
        <p:spPr>
          <a:xfrm rot="10800000">
            <a:off x="4495801" y="5029200"/>
            <a:ext cx="69279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220312" y="485886"/>
            <a:ext cx="2423236" cy="1477328"/>
          </a:xfrm>
          <a:prstGeom prst="rect">
            <a:avLst/>
          </a:prstGeom>
          <a:noFill/>
        </p:spPr>
        <p:txBody>
          <a:bodyPr wrap="square" rtlCol="0">
            <a:spAutoFit/>
          </a:bodyPr>
          <a:lstStyle/>
          <a:p>
            <a:r>
              <a:rPr lang="en-US" b="1" dirty="0" smtClean="0"/>
              <a:t>Monte Carlo  Analysis =  Process to Combine Multiple Uncertain Measurements / Estimates</a:t>
            </a:r>
          </a:p>
        </p:txBody>
      </p:sp>
      <p:grpSp>
        <p:nvGrpSpPr>
          <p:cNvPr id="30" name="Group 29"/>
          <p:cNvGrpSpPr/>
          <p:nvPr/>
        </p:nvGrpSpPr>
        <p:grpSpPr>
          <a:xfrm>
            <a:off x="152400" y="4267200"/>
            <a:ext cx="2209800" cy="2121932"/>
            <a:chOff x="152400" y="4267200"/>
            <a:chExt cx="2209800" cy="2121932"/>
          </a:xfrm>
        </p:grpSpPr>
        <p:pic>
          <p:nvPicPr>
            <p:cNvPr id="1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584" y="4976892"/>
              <a:ext cx="1786616"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52400" y="4267200"/>
              <a:ext cx="1932020" cy="646331"/>
            </a:xfrm>
            <a:prstGeom prst="rect">
              <a:avLst/>
            </a:prstGeom>
            <a:noFill/>
          </p:spPr>
          <p:txBody>
            <a:bodyPr wrap="square" rtlCol="0">
              <a:spAutoFit/>
            </a:bodyPr>
            <a:lstStyle/>
            <a:p>
              <a:r>
                <a:rPr lang="en-US" b="1" dirty="0" smtClean="0"/>
                <a:t>4. Historical Scope Creep Rate</a:t>
              </a:r>
              <a:endParaRPr lang="en-US" b="1" dirty="0"/>
            </a:p>
          </p:txBody>
        </p:sp>
        <p:sp>
          <p:nvSpPr>
            <p:cNvPr id="23" name="Right Arrow 22"/>
            <p:cNvSpPr/>
            <p:nvPr/>
          </p:nvSpPr>
          <p:spPr>
            <a:xfrm>
              <a:off x="1669404" y="5029200"/>
              <a:ext cx="69279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94833" y="6019800"/>
              <a:ext cx="1105367" cy="369332"/>
            </a:xfrm>
            <a:prstGeom prst="rect">
              <a:avLst/>
            </a:prstGeom>
            <a:noFill/>
          </p:spPr>
          <p:txBody>
            <a:bodyPr wrap="none" rtlCol="0">
              <a:spAutoFit/>
            </a:bodyPr>
            <a:lstStyle/>
            <a:p>
              <a:r>
                <a:rPr lang="en-US" dirty="0" smtClean="0"/>
                <a:t>(optional)</a:t>
              </a:r>
              <a:endParaRPr lang="en-US" dirty="0"/>
            </a:p>
          </p:txBody>
        </p:sp>
      </p:grpSp>
      <p:grpSp>
        <p:nvGrpSpPr>
          <p:cNvPr id="31" name="Group 30"/>
          <p:cNvGrpSpPr/>
          <p:nvPr/>
        </p:nvGrpSpPr>
        <p:grpSpPr>
          <a:xfrm>
            <a:off x="5181600" y="3738676"/>
            <a:ext cx="4087780" cy="2814524"/>
            <a:chOff x="5181600" y="3738676"/>
            <a:chExt cx="4087780" cy="2814524"/>
          </a:xfrm>
        </p:grpSpPr>
        <p:pic>
          <p:nvPicPr>
            <p:cNvPr id="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27004" y="4800600"/>
              <a:ext cx="1786616"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13620" y="4876800"/>
              <a:ext cx="1786616"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181600" y="5955268"/>
              <a:ext cx="4087780" cy="369332"/>
            </a:xfrm>
            <a:prstGeom prst="rect">
              <a:avLst/>
            </a:prstGeom>
            <a:noFill/>
          </p:spPr>
          <p:txBody>
            <a:bodyPr wrap="square" rtlCol="0">
              <a:spAutoFit/>
            </a:bodyPr>
            <a:lstStyle/>
            <a:p>
              <a:r>
                <a:rPr lang="en-US" b="1" dirty="0" smtClean="0"/>
                <a:t>5. Historical Defect Rate and Cycle Times</a:t>
              </a:r>
              <a:endParaRPr lang="en-US" b="1" dirty="0"/>
            </a:p>
          </p:txBody>
        </p:sp>
        <p:sp>
          <p:nvSpPr>
            <p:cNvPr id="21" name="Right Arrow 20"/>
            <p:cNvSpPr/>
            <p:nvPr/>
          </p:nvSpPr>
          <p:spPr>
            <a:xfrm rot="5400000">
              <a:off x="6635914" y="3818374"/>
              <a:ext cx="69279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438433" y="6183868"/>
              <a:ext cx="1105367" cy="369332"/>
            </a:xfrm>
            <a:prstGeom prst="rect">
              <a:avLst/>
            </a:prstGeom>
            <a:noFill/>
          </p:spPr>
          <p:txBody>
            <a:bodyPr wrap="none" rtlCol="0">
              <a:spAutoFit/>
            </a:bodyPr>
            <a:lstStyle/>
            <a:p>
              <a:r>
                <a:rPr lang="en-US" dirty="0" smtClean="0"/>
                <a:t>(optional)</a:t>
              </a:r>
              <a:endParaRPr lang="en-US" dirty="0"/>
            </a:p>
          </p:txBody>
        </p:sp>
      </p:grpSp>
      <p:sp>
        <p:nvSpPr>
          <p:cNvPr id="33" name="Left Brace 32"/>
          <p:cNvSpPr/>
          <p:nvPr/>
        </p:nvSpPr>
        <p:spPr>
          <a:xfrm>
            <a:off x="1483217" y="272534"/>
            <a:ext cx="345583" cy="36898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p:cNvGrpSpPr/>
          <p:nvPr/>
        </p:nvGrpSpPr>
        <p:grpSpPr>
          <a:xfrm>
            <a:off x="228600" y="909295"/>
            <a:ext cx="1932020" cy="1910105"/>
            <a:chOff x="228600" y="909295"/>
            <a:chExt cx="1932020" cy="1910105"/>
          </a:xfrm>
        </p:grpSpPr>
        <p:sp>
          <p:nvSpPr>
            <p:cNvPr id="32" name="Freeform 31"/>
            <p:cNvSpPr/>
            <p:nvPr/>
          </p:nvSpPr>
          <p:spPr>
            <a:xfrm>
              <a:off x="228600" y="1524000"/>
              <a:ext cx="1254617" cy="1295400"/>
            </a:xfrm>
            <a:custGeom>
              <a:avLst/>
              <a:gdLst>
                <a:gd name="connsiteX0" fmla="*/ 0 w 5486400"/>
                <a:gd name="connsiteY0" fmla="*/ 3124619 h 3244355"/>
                <a:gd name="connsiteX1" fmla="*/ 2057400 w 5486400"/>
                <a:gd name="connsiteY1" fmla="*/ 2934119 h 3244355"/>
                <a:gd name="connsiteX2" fmla="*/ 3771900 w 5486400"/>
                <a:gd name="connsiteY2" fmla="*/ 457619 h 3244355"/>
                <a:gd name="connsiteX3" fmla="*/ 5486400 w 5486400"/>
                <a:gd name="connsiteY3" fmla="*/ 419 h 3244355"/>
                <a:gd name="connsiteX0" fmla="*/ 0 w 5467350"/>
                <a:gd name="connsiteY0" fmla="*/ 3200819 h 3293506"/>
                <a:gd name="connsiteX1" fmla="*/ 2038350 w 5467350"/>
                <a:gd name="connsiteY1" fmla="*/ 2934119 h 3293506"/>
                <a:gd name="connsiteX2" fmla="*/ 3752850 w 5467350"/>
                <a:gd name="connsiteY2" fmla="*/ 457619 h 3293506"/>
                <a:gd name="connsiteX3" fmla="*/ 5467350 w 5467350"/>
                <a:gd name="connsiteY3" fmla="*/ 419 h 3293506"/>
                <a:gd name="connsiteX0" fmla="*/ 0 w 5467350"/>
                <a:gd name="connsiteY0" fmla="*/ 3200819 h 3245355"/>
                <a:gd name="connsiteX1" fmla="*/ 2038350 w 5467350"/>
                <a:gd name="connsiteY1" fmla="*/ 2934119 h 3245355"/>
                <a:gd name="connsiteX2" fmla="*/ 3752850 w 5467350"/>
                <a:gd name="connsiteY2" fmla="*/ 457619 h 3245355"/>
                <a:gd name="connsiteX3" fmla="*/ 5467350 w 5467350"/>
                <a:gd name="connsiteY3" fmla="*/ 419 h 3245355"/>
                <a:gd name="connsiteX0" fmla="*/ 0 w 5448300"/>
                <a:gd name="connsiteY0" fmla="*/ 3334169 h 3344474"/>
                <a:gd name="connsiteX1" fmla="*/ 2019300 w 5448300"/>
                <a:gd name="connsiteY1" fmla="*/ 2934119 h 3344474"/>
                <a:gd name="connsiteX2" fmla="*/ 3733800 w 5448300"/>
                <a:gd name="connsiteY2" fmla="*/ 457619 h 3344474"/>
                <a:gd name="connsiteX3" fmla="*/ 5448300 w 5448300"/>
                <a:gd name="connsiteY3" fmla="*/ 419 h 3344474"/>
              </a:gdLst>
              <a:ahLst/>
              <a:cxnLst>
                <a:cxn ang="0">
                  <a:pos x="connsiteX0" y="connsiteY0"/>
                </a:cxn>
                <a:cxn ang="0">
                  <a:pos x="connsiteX1" y="connsiteY1"/>
                </a:cxn>
                <a:cxn ang="0">
                  <a:pos x="connsiteX2" y="connsiteY2"/>
                </a:cxn>
                <a:cxn ang="0">
                  <a:pos x="connsiteX3" y="connsiteY3"/>
                </a:cxn>
              </a:cxnLst>
              <a:rect l="l" t="t" r="r" b="b"/>
              <a:pathLst>
                <a:path w="5448300" h="3344474">
                  <a:moveTo>
                    <a:pt x="0" y="3334169"/>
                  </a:moveTo>
                  <a:cubicBezTo>
                    <a:pt x="733425" y="3346869"/>
                    <a:pt x="1397000" y="3413544"/>
                    <a:pt x="2019300" y="2934119"/>
                  </a:cubicBezTo>
                  <a:cubicBezTo>
                    <a:pt x="2641600" y="2454694"/>
                    <a:pt x="3162300" y="946569"/>
                    <a:pt x="3733800" y="457619"/>
                  </a:cubicBezTo>
                  <a:cubicBezTo>
                    <a:pt x="4305300" y="-31331"/>
                    <a:pt x="5156200" y="419"/>
                    <a:pt x="5448300" y="419"/>
                  </a:cubicBezTo>
                </a:path>
              </a:pathLst>
            </a:custGeom>
            <a:noFill/>
            <a:ln w="63500">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28600" y="909295"/>
              <a:ext cx="1932020" cy="369332"/>
            </a:xfrm>
            <a:prstGeom prst="rect">
              <a:avLst/>
            </a:prstGeom>
            <a:noFill/>
          </p:spPr>
          <p:txBody>
            <a:bodyPr wrap="square" rtlCol="0">
              <a:spAutoFit/>
            </a:bodyPr>
            <a:lstStyle/>
            <a:p>
              <a:r>
                <a:rPr lang="en-US" b="1" dirty="0" smtClean="0"/>
                <a:t>6. Phases</a:t>
              </a:r>
              <a:endParaRPr lang="en-US" b="1" dirty="0"/>
            </a:p>
          </p:txBody>
        </p:sp>
      </p:grpSp>
      <p:sp>
        <p:nvSpPr>
          <p:cNvPr id="36" name="Footer Placeholder 3"/>
          <p:cNvSpPr>
            <a:spLocks noGrp="1"/>
          </p:cNvSpPr>
          <p:nvPr>
            <p:ph type="ftr" sz="quarter" idx="11"/>
          </p:nvPr>
        </p:nvSpPr>
        <p:spPr>
          <a:xfrm>
            <a:off x="3124200" y="6356350"/>
            <a:ext cx="2895600" cy="365125"/>
          </a:xfrm>
        </p:spPr>
        <p:txBody>
          <a:bodyPr/>
          <a:lstStyle/>
          <a:p>
            <a:r>
              <a:rPr lang="en-US" dirty="0" smtClean="0"/>
              <a:t>@</a:t>
            </a:r>
            <a:r>
              <a:rPr lang="en-US" dirty="0" err="1" smtClean="0"/>
              <a:t>t_Magennis</a:t>
            </a:r>
            <a:r>
              <a:rPr lang="en-US" dirty="0" smtClean="0"/>
              <a:t>  slides at bit.ly/</a:t>
            </a:r>
            <a:r>
              <a:rPr lang="en-US" dirty="0" err="1" smtClean="0"/>
              <a:t>agilesim</a:t>
            </a:r>
            <a:endParaRPr lang="en-US" dirty="0"/>
          </a:p>
        </p:txBody>
      </p:sp>
    </p:spTree>
    <p:extLst>
      <p:ext uri="{BB962C8B-B14F-4D97-AF65-F5344CB8AC3E}">
        <p14:creationId xmlns:p14="http://schemas.microsoft.com/office/powerpoint/2010/main" val="344185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F8E5861-E65C-4BE8-8BCB-9B255B5A3C3D}" type="slidenum">
              <a:rPr lang="en-US" smtClean="0"/>
              <a:t>71</a:t>
            </a:fld>
            <a:endParaRPr lang="en-US" dirty="0"/>
          </a:p>
        </p:txBody>
      </p:sp>
      <p:sp>
        <p:nvSpPr>
          <p:cNvPr id="7" name="Rectangle 6"/>
          <p:cNvSpPr/>
          <p:nvPr/>
        </p:nvSpPr>
        <p:spPr>
          <a:xfrm>
            <a:off x="3237186" y="5448144"/>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84986" y="5448144"/>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96000" y="5448144"/>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543800" y="5448144"/>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7352" y="5448144"/>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805152" y="5448144"/>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676400" y="5939135"/>
            <a:ext cx="5974354" cy="461665"/>
          </a:xfrm>
          <a:prstGeom prst="rect">
            <a:avLst/>
          </a:prstGeom>
          <a:noFill/>
        </p:spPr>
        <p:txBody>
          <a:bodyPr wrap="square" rtlCol="0">
            <a:spAutoFit/>
          </a:bodyPr>
          <a:lstStyle/>
          <a:p>
            <a:pPr algn="ctr"/>
            <a:r>
              <a:rPr lang="en-US" sz="2400" b="1" dirty="0" smtClean="0"/>
              <a:t>Forecast Completion Date</a:t>
            </a:r>
            <a:endParaRPr lang="en-US" sz="2400" b="1" dirty="0"/>
          </a:p>
        </p:txBody>
      </p:sp>
      <p:sp>
        <p:nvSpPr>
          <p:cNvPr id="14" name="TextBox 13"/>
          <p:cNvSpPr txBox="1"/>
          <p:nvPr/>
        </p:nvSpPr>
        <p:spPr>
          <a:xfrm>
            <a:off x="758073" y="5574268"/>
            <a:ext cx="537327" cy="369332"/>
          </a:xfrm>
          <a:prstGeom prst="rect">
            <a:avLst/>
          </a:prstGeom>
          <a:noFill/>
        </p:spPr>
        <p:txBody>
          <a:bodyPr wrap="none" rtlCol="0">
            <a:spAutoFit/>
          </a:bodyPr>
          <a:lstStyle/>
          <a:p>
            <a:r>
              <a:rPr lang="en-US" dirty="0" smtClean="0"/>
              <a:t>July</a:t>
            </a:r>
            <a:endParaRPr lang="en-US" dirty="0"/>
          </a:p>
        </p:txBody>
      </p:sp>
      <p:sp>
        <p:nvSpPr>
          <p:cNvPr id="15" name="TextBox 14"/>
          <p:cNvSpPr txBox="1"/>
          <p:nvPr/>
        </p:nvSpPr>
        <p:spPr>
          <a:xfrm>
            <a:off x="2057400" y="5574268"/>
            <a:ext cx="834524" cy="369332"/>
          </a:xfrm>
          <a:prstGeom prst="rect">
            <a:avLst/>
          </a:prstGeom>
          <a:noFill/>
        </p:spPr>
        <p:txBody>
          <a:bodyPr wrap="none" rtlCol="0">
            <a:spAutoFit/>
          </a:bodyPr>
          <a:lstStyle/>
          <a:p>
            <a:r>
              <a:rPr lang="en-US" dirty="0" smtClean="0"/>
              <a:t>August</a:t>
            </a:r>
            <a:endParaRPr lang="en-US" dirty="0"/>
          </a:p>
        </p:txBody>
      </p:sp>
      <p:sp>
        <p:nvSpPr>
          <p:cNvPr id="16" name="TextBox 15"/>
          <p:cNvSpPr txBox="1"/>
          <p:nvPr/>
        </p:nvSpPr>
        <p:spPr>
          <a:xfrm>
            <a:off x="3276600" y="5574268"/>
            <a:ext cx="1218282" cy="369332"/>
          </a:xfrm>
          <a:prstGeom prst="rect">
            <a:avLst/>
          </a:prstGeom>
          <a:noFill/>
        </p:spPr>
        <p:txBody>
          <a:bodyPr wrap="none" rtlCol="0">
            <a:spAutoFit/>
          </a:bodyPr>
          <a:lstStyle/>
          <a:p>
            <a:r>
              <a:rPr lang="en-US" dirty="0" smtClean="0"/>
              <a:t>September</a:t>
            </a:r>
            <a:endParaRPr lang="en-US" dirty="0"/>
          </a:p>
        </p:txBody>
      </p:sp>
      <p:sp>
        <p:nvSpPr>
          <p:cNvPr id="17" name="TextBox 16"/>
          <p:cNvSpPr txBox="1"/>
          <p:nvPr/>
        </p:nvSpPr>
        <p:spPr>
          <a:xfrm>
            <a:off x="4876800" y="5574268"/>
            <a:ext cx="948658" cy="369332"/>
          </a:xfrm>
          <a:prstGeom prst="rect">
            <a:avLst/>
          </a:prstGeom>
          <a:noFill/>
        </p:spPr>
        <p:txBody>
          <a:bodyPr wrap="none" rtlCol="0">
            <a:spAutoFit/>
          </a:bodyPr>
          <a:lstStyle/>
          <a:p>
            <a:r>
              <a:rPr lang="en-US" dirty="0" smtClean="0"/>
              <a:t>October</a:t>
            </a:r>
            <a:endParaRPr lang="en-US" dirty="0"/>
          </a:p>
        </p:txBody>
      </p:sp>
      <p:sp>
        <p:nvSpPr>
          <p:cNvPr id="18" name="TextBox 17"/>
          <p:cNvSpPr txBox="1"/>
          <p:nvPr/>
        </p:nvSpPr>
        <p:spPr>
          <a:xfrm>
            <a:off x="6248400" y="5574268"/>
            <a:ext cx="1173655" cy="369332"/>
          </a:xfrm>
          <a:prstGeom prst="rect">
            <a:avLst/>
          </a:prstGeom>
          <a:noFill/>
        </p:spPr>
        <p:txBody>
          <a:bodyPr wrap="none" rtlCol="0">
            <a:spAutoFit/>
          </a:bodyPr>
          <a:lstStyle/>
          <a:p>
            <a:r>
              <a:rPr lang="en-US" dirty="0" smtClean="0"/>
              <a:t>November</a:t>
            </a:r>
            <a:endParaRPr lang="en-US" dirty="0"/>
          </a:p>
        </p:txBody>
      </p:sp>
      <p:sp>
        <p:nvSpPr>
          <p:cNvPr id="19" name="TextBox 18"/>
          <p:cNvSpPr txBox="1"/>
          <p:nvPr/>
        </p:nvSpPr>
        <p:spPr>
          <a:xfrm>
            <a:off x="7681511" y="5574268"/>
            <a:ext cx="1157689" cy="369332"/>
          </a:xfrm>
          <a:prstGeom prst="rect">
            <a:avLst/>
          </a:prstGeom>
          <a:noFill/>
        </p:spPr>
        <p:txBody>
          <a:bodyPr wrap="none" rtlCol="0">
            <a:spAutoFit/>
          </a:bodyPr>
          <a:lstStyle/>
          <a:p>
            <a:r>
              <a:rPr lang="en-US" dirty="0" smtClean="0"/>
              <a:t>December</a:t>
            </a:r>
            <a:endParaRPr lang="en-US" dirty="0"/>
          </a:p>
        </p:txBody>
      </p:sp>
      <p:sp>
        <p:nvSpPr>
          <p:cNvPr id="23" name="Rectangle 22"/>
          <p:cNvSpPr/>
          <p:nvPr/>
        </p:nvSpPr>
        <p:spPr>
          <a:xfrm>
            <a:off x="3260834" y="2133600"/>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708634" y="2133600"/>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119648" y="2133600"/>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567448" y="2133600"/>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1000" y="2133600"/>
            <a:ext cx="1447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28800" y="2133600"/>
            <a:ext cx="1447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10800000">
            <a:off x="6392917" y="685800"/>
            <a:ext cx="472966" cy="381000"/>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rot="10800000">
            <a:off x="4258399" y="304799"/>
            <a:ext cx="472966" cy="3810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885741" y="-76200"/>
            <a:ext cx="2056845" cy="369332"/>
          </a:xfrm>
          <a:prstGeom prst="rect">
            <a:avLst/>
          </a:prstGeom>
          <a:noFill/>
        </p:spPr>
        <p:txBody>
          <a:bodyPr wrap="none" rtlCol="0">
            <a:spAutoFit/>
          </a:bodyPr>
          <a:lstStyle/>
          <a:p>
            <a:r>
              <a:rPr lang="en-US" b="1" dirty="0" smtClean="0"/>
              <a:t>Planned / Due Date</a:t>
            </a:r>
            <a:endParaRPr lang="en-US" b="1" dirty="0"/>
          </a:p>
        </p:txBody>
      </p:sp>
      <p:sp>
        <p:nvSpPr>
          <p:cNvPr id="32" name="TextBox 31"/>
          <p:cNvSpPr txBox="1"/>
          <p:nvPr/>
        </p:nvSpPr>
        <p:spPr>
          <a:xfrm>
            <a:off x="5979372" y="316468"/>
            <a:ext cx="1471750" cy="369332"/>
          </a:xfrm>
          <a:prstGeom prst="rect">
            <a:avLst/>
          </a:prstGeom>
          <a:noFill/>
        </p:spPr>
        <p:txBody>
          <a:bodyPr wrap="none" rtlCol="0">
            <a:spAutoFit/>
          </a:bodyPr>
          <a:lstStyle/>
          <a:p>
            <a:r>
              <a:rPr lang="en-US" b="1" dirty="0" smtClean="0"/>
              <a:t>Actual Date C</a:t>
            </a:r>
            <a:endParaRPr lang="en-US" b="1" dirty="0"/>
          </a:p>
        </p:txBody>
      </p:sp>
      <p:sp>
        <p:nvSpPr>
          <p:cNvPr id="29" name="Left Brace 28"/>
          <p:cNvSpPr/>
          <p:nvPr/>
        </p:nvSpPr>
        <p:spPr>
          <a:xfrm rot="5400000">
            <a:off x="3258531" y="-1248937"/>
            <a:ext cx="493337" cy="6248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990600" y="0"/>
            <a:ext cx="2130826" cy="369332"/>
          </a:xfrm>
          <a:prstGeom prst="rect">
            <a:avLst/>
          </a:prstGeom>
          <a:noFill/>
        </p:spPr>
        <p:txBody>
          <a:bodyPr wrap="square" rtlCol="0">
            <a:spAutoFit/>
          </a:bodyPr>
          <a:lstStyle/>
          <a:p>
            <a:r>
              <a:rPr lang="en-US" b="1" dirty="0" smtClean="0"/>
              <a:t>Cost to Develop</a:t>
            </a:r>
            <a:endParaRPr lang="en-US" b="1" dirty="0"/>
          </a:p>
        </p:txBody>
      </p:sp>
      <p:pic>
        <p:nvPicPr>
          <p:cNvPr id="307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8439" y="2438400"/>
            <a:ext cx="4972050" cy="2943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
          <p:cNvPicPr>
            <a:picLocks noChangeAspect="1" noChangeArrowheads="1"/>
          </p:cNvPicPr>
          <p:nvPr/>
        </p:nvPicPr>
        <p:blipFill>
          <a:blip r:embed="rId2">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47950" y="2438400"/>
            <a:ext cx="4972050" cy="2943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2"/>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8750" y="2438400"/>
            <a:ext cx="4972050" cy="2943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ular Callout 1"/>
          <p:cNvSpPr/>
          <p:nvPr/>
        </p:nvSpPr>
        <p:spPr>
          <a:xfrm>
            <a:off x="758073" y="2895600"/>
            <a:ext cx="1299327" cy="609600"/>
          </a:xfrm>
          <a:prstGeom prst="wedgeRectCallout">
            <a:avLst>
              <a:gd name="adj1" fmla="val 81089"/>
              <a:gd name="adj2" fmla="val 573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Staff Option  A</a:t>
            </a:r>
            <a:endParaRPr lang="en-US" dirty="0"/>
          </a:p>
        </p:txBody>
      </p:sp>
      <p:sp>
        <p:nvSpPr>
          <p:cNvPr id="37" name="Rectangular Callout 36"/>
          <p:cNvSpPr/>
          <p:nvPr/>
        </p:nvSpPr>
        <p:spPr>
          <a:xfrm>
            <a:off x="7203280" y="3505200"/>
            <a:ext cx="1299327" cy="609600"/>
          </a:xfrm>
          <a:prstGeom prst="wedgeRectCallout">
            <a:avLst>
              <a:gd name="adj1" fmla="val -71794"/>
              <a:gd name="adj2" fmla="val 1090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Staff Option C</a:t>
            </a:r>
            <a:endParaRPr lang="en-US" dirty="0"/>
          </a:p>
        </p:txBody>
      </p:sp>
      <p:sp>
        <p:nvSpPr>
          <p:cNvPr id="38" name="Rectangular Callout 37"/>
          <p:cNvSpPr/>
          <p:nvPr/>
        </p:nvSpPr>
        <p:spPr>
          <a:xfrm>
            <a:off x="6590958" y="2438400"/>
            <a:ext cx="1299327" cy="609600"/>
          </a:xfrm>
          <a:prstGeom prst="wedgeRectCallout">
            <a:avLst>
              <a:gd name="adj1" fmla="val -139742"/>
              <a:gd name="adj2" fmla="val 650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Staff Option B</a:t>
            </a:r>
            <a:endParaRPr lang="en-US" dirty="0"/>
          </a:p>
        </p:txBody>
      </p:sp>
      <p:sp>
        <p:nvSpPr>
          <p:cNvPr id="39" name="Left Brace 38"/>
          <p:cNvSpPr/>
          <p:nvPr/>
        </p:nvSpPr>
        <p:spPr>
          <a:xfrm rot="5400000">
            <a:off x="2271415" y="-707351"/>
            <a:ext cx="417136" cy="41979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p:cNvSpPr/>
          <p:nvPr/>
        </p:nvSpPr>
        <p:spPr>
          <a:xfrm rot="5400000">
            <a:off x="1713050" y="-682389"/>
            <a:ext cx="493339" cy="31574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2177469" y="1524000"/>
            <a:ext cx="1093313" cy="369332"/>
          </a:xfrm>
          <a:prstGeom prst="rect">
            <a:avLst/>
          </a:prstGeom>
          <a:noFill/>
        </p:spPr>
        <p:txBody>
          <a:bodyPr wrap="none" rtlCol="0">
            <a:spAutoFit/>
          </a:bodyPr>
          <a:lstStyle/>
          <a:p>
            <a:r>
              <a:rPr lang="en-US" b="1" dirty="0" smtClean="0">
                <a:solidFill>
                  <a:srgbClr val="0070C0"/>
                </a:solidFill>
              </a:rPr>
              <a:t>Staff C : $</a:t>
            </a:r>
            <a:endParaRPr lang="en-US" b="1" dirty="0">
              <a:solidFill>
                <a:srgbClr val="0070C0"/>
              </a:solidFill>
            </a:endParaRPr>
          </a:p>
        </p:txBody>
      </p:sp>
      <p:sp>
        <p:nvSpPr>
          <p:cNvPr id="42" name="TextBox 41"/>
          <p:cNvSpPr txBox="1"/>
          <p:nvPr/>
        </p:nvSpPr>
        <p:spPr>
          <a:xfrm>
            <a:off x="1219200" y="1078468"/>
            <a:ext cx="1218347" cy="369332"/>
          </a:xfrm>
          <a:prstGeom prst="rect">
            <a:avLst/>
          </a:prstGeom>
          <a:noFill/>
        </p:spPr>
        <p:txBody>
          <a:bodyPr wrap="none" rtlCol="0">
            <a:spAutoFit/>
          </a:bodyPr>
          <a:lstStyle/>
          <a:p>
            <a:r>
              <a:rPr lang="en-US" b="1" dirty="0" smtClean="0">
                <a:solidFill>
                  <a:srgbClr val="C00000"/>
                </a:solidFill>
              </a:rPr>
              <a:t>Staff B : $$</a:t>
            </a:r>
            <a:endParaRPr lang="en-US" b="1" dirty="0">
              <a:solidFill>
                <a:srgbClr val="C00000"/>
              </a:solidFill>
            </a:endParaRPr>
          </a:p>
        </p:txBody>
      </p:sp>
      <p:sp>
        <p:nvSpPr>
          <p:cNvPr id="43" name="TextBox 42"/>
          <p:cNvSpPr txBox="1"/>
          <p:nvPr/>
        </p:nvSpPr>
        <p:spPr>
          <a:xfrm>
            <a:off x="533400" y="545068"/>
            <a:ext cx="1930080" cy="369332"/>
          </a:xfrm>
          <a:prstGeom prst="rect">
            <a:avLst/>
          </a:prstGeom>
          <a:noFill/>
        </p:spPr>
        <p:txBody>
          <a:bodyPr wrap="none" rtlCol="0">
            <a:spAutoFit/>
          </a:bodyPr>
          <a:lstStyle/>
          <a:p>
            <a:r>
              <a:rPr lang="en-US" b="1" dirty="0" smtClean="0">
                <a:solidFill>
                  <a:srgbClr val="00B050"/>
                </a:solidFill>
              </a:rPr>
              <a:t>Staff A : $$$$$$$$</a:t>
            </a:r>
            <a:endParaRPr lang="en-US" b="1" dirty="0">
              <a:solidFill>
                <a:srgbClr val="00B050"/>
              </a:solidFill>
            </a:endParaRPr>
          </a:p>
        </p:txBody>
      </p:sp>
      <p:sp>
        <p:nvSpPr>
          <p:cNvPr id="44" name="Isosceles Triangle 43"/>
          <p:cNvSpPr/>
          <p:nvPr/>
        </p:nvSpPr>
        <p:spPr>
          <a:xfrm rot="10800000">
            <a:off x="3724603" y="685799"/>
            <a:ext cx="472966" cy="381000"/>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4875486" y="685798"/>
            <a:ext cx="472966" cy="381000"/>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4572000" y="304800"/>
            <a:ext cx="1471750" cy="369332"/>
          </a:xfrm>
          <a:prstGeom prst="rect">
            <a:avLst/>
          </a:prstGeom>
          <a:noFill/>
        </p:spPr>
        <p:txBody>
          <a:bodyPr wrap="none" rtlCol="0">
            <a:spAutoFit/>
          </a:bodyPr>
          <a:lstStyle/>
          <a:p>
            <a:r>
              <a:rPr lang="en-US" b="1" dirty="0" smtClean="0"/>
              <a:t>Actual Date B</a:t>
            </a:r>
            <a:endParaRPr lang="en-US" b="1" dirty="0"/>
          </a:p>
        </p:txBody>
      </p:sp>
      <p:sp>
        <p:nvSpPr>
          <p:cNvPr id="47" name="TextBox 46"/>
          <p:cNvSpPr txBox="1"/>
          <p:nvPr/>
        </p:nvSpPr>
        <p:spPr>
          <a:xfrm>
            <a:off x="2819400" y="304800"/>
            <a:ext cx="1489382" cy="369332"/>
          </a:xfrm>
          <a:prstGeom prst="rect">
            <a:avLst/>
          </a:prstGeom>
          <a:noFill/>
        </p:spPr>
        <p:txBody>
          <a:bodyPr wrap="none" rtlCol="0">
            <a:spAutoFit/>
          </a:bodyPr>
          <a:lstStyle/>
          <a:p>
            <a:r>
              <a:rPr lang="en-US" b="1" dirty="0" smtClean="0"/>
              <a:t>Actual Date A</a:t>
            </a:r>
            <a:endParaRPr lang="en-US" b="1" dirty="0"/>
          </a:p>
        </p:txBody>
      </p:sp>
      <p:sp>
        <p:nvSpPr>
          <p:cNvPr id="4" name="Footer Placeholder 3"/>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204502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P spid="39" grpId="0" animBg="1"/>
      <p:bldP spid="40" grpId="0" animBg="1"/>
      <p:bldP spid="42" grpId="0"/>
      <p:bldP spid="43" grpId="0"/>
      <p:bldP spid="44" grpId="0" animBg="1"/>
      <p:bldP spid="45" grpId="0" animBg="1"/>
      <p:bldP spid="46" grpId="0"/>
      <p:bldP spid="4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Commercial in confidence</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72</a:t>
            </a:fld>
            <a:endParaRPr lang="en-US" dirty="0"/>
          </a:p>
        </p:txBody>
      </p:sp>
      <p:pic>
        <p:nvPicPr>
          <p:cNvPr id="6" name="Picture 5"/>
          <p:cNvPicPr>
            <a:picLocks noChangeAspect="1"/>
          </p:cNvPicPr>
          <p:nvPr/>
        </p:nvPicPr>
        <p:blipFill>
          <a:blip r:embed="rId2"/>
          <a:stretch>
            <a:fillRect/>
          </a:stretch>
        </p:blipFill>
        <p:spPr>
          <a:xfrm>
            <a:off x="333375" y="485775"/>
            <a:ext cx="8477250" cy="5886450"/>
          </a:xfrm>
          <a:prstGeom prst="rect">
            <a:avLst/>
          </a:prstGeom>
        </p:spPr>
      </p:pic>
      <p:pic>
        <p:nvPicPr>
          <p:cNvPr id="7" name="Picture 6"/>
          <p:cNvPicPr>
            <a:picLocks noChangeAspect="1"/>
          </p:cNvPicPr>
          <p:nvPr/>
        </p:nvPicPr>
        <p:blipFill>
          <a:blip r:embed="rId3"/>
          <a:stretch>
            <a:fillRect/>
          </a:stretch>
        </p:blipFill>
        <p:spPr>
          <a:xfrm>
            <a:off x="333375" y="485775"/>
            <a:ext cx="8477250" cy="5886450"/>
          </a:xfrm>
          <a:prstGeom prst="rect">
            <a:avLst/>
          </a:prstGeom>
        </p:spPr>
      </p:pic>
      <p:pic>
        <p:nvPicPr>
          <p:cNvPr id="8" name="Picture 7"/>
          <p:cNvPicPr>
            <a:picLocks noChangeAspect="1"/>
          </p:cNvPicPr>
          <p:nvPr/>
        </p:nvPicPr>
        <p:blipFill>
          <a:blip r:embed="rId4"/>
          <a:stretch>
            <a:fillRect/>
          </a:stretch>
        </p:blipFill>
        <p:spPr>
          <a:xfrm>
            <a:off x="333375" y="485775"/>
            <a:ext cx="8477250" cy="5886450"/>
          </a:xfrm>
          <a:prstGeom prst="rect">
            <a:avLst/>
          </a:prstGeom>
        </p:spPr>
      </p:pic>
      <p:pic>
        <p:nvPicPr>
          <p:cNvPr id="9" name="Picture 8"/>
          <p:cNvPicPr>
            <a:picLocks noChangeAspect="1"/>
          </p:cNvPicPr>
          <p:nvPr/>
        </p:nvPicPr>
        <p:blipFill>
          <a:blip r:embed="rId5"/>
          <a:stretch>
            <a:fillRect/>
          </a:stretch>
        </p:blipFill>
        <p:spPr>
          <a:xfrm>
            <a:off x="333375" y="485775"/>
            <a:ext cx="8477250" cy="5886450"/>
          </a:xfrm>
          <a:prstGeom prst="rect">
            <a:avLst/>
          </a:prstGeom>
        </p:spPr>
      </p:pic>
    </p:spTree>
    <p:extLst>
      <p:ext uri="{BB962C8B-B14F-4D97-AF65-F5344CB8AC3E}">
        <p14:creationId xmlns:p14="http://schemas.microsoft.com/office/powerpoint/2010/main" val="159679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73</a:t>
            </a:fld>
            <a:endParaRPr lang="en-US" dirty="0"/>
          </a:p>
        </p:txBody>
      </p:sp>
      <p:pic>
        <p:nvPicPr>
          <p:cNvPr id="4" name="Picture 3"/>
          <p:cNvPicPr>
            <a:picLocks noChangeAspect="1"/>
          </p:cNvPicPr>
          <p:nvPr/>
        </p:nvPicPr>
        <p:blipFill>
          <a:blip r:embed="rId2"/>
          <a:stretch>
            <a:fillRect/>
          </a:stretch>
        </p:blipFill>
        <p:spPr>
          <a:xfrm>
            <a:off x="3662132" y="4127769"/>
            <a:ext cx="4715336" cy="2593706"/>
          </a:xfrm>
          <a:prstGeom prst="rect">
            <a:avLst/>
          </a:prstGeom>
        </p:spPr>
      </p:pic>
      <p:pic>
        <p:nvPicPr>
          <p:cNvPr id="5" name="Picture 4"/>
          <p:cNvPicPr>
            <a:picLocks noChangeAspect="1"/>
          </p:cNvPicPr>
          <p:nvPr/>
        </p:nvPicPr>
        <p:blipFill rotWithShape="1">
          <a:blip r:embed="rId3"/>
          <a:srcRect b="18665"/>
          <a:stretch/>
        </p:blipFill>
        <p:spPr>
          <a:xfrm>
            <a:off x="228600" y="0"/>
            <a:ext cx="7075627" cy="4038600"/>
          </a:xfrm>
          <a:prstGeom prst="rect">
            <a:avLst/>
          </a:prstGeom>
        </p:spPr>
      </p:pic>
      <p:sp>
        <p:nvSpPr>
          <p:cNvPr id="6" name="Rectangle 5"/>
          <p:cNvSpPr>
            <a:spLocks noChangeArrowheads="1"/>
          </p:cNvSpPr>
          <p:nvPr/>
        </p:nvSpPr>
        <p:spPr bwMode="auto">
          <a:xfrm>
            <a:off x="-190500" y="4811847"/>
            <a:ext cx="3352800" cy="1143000"/>
          </a:xfrm>
          <a:prstGeom prst="rect">
            <a:avLst/>
          </a:prstGeom>
          <a:noFill/>
          <a:ln w="9525">
            <a:noFill/>
            <a:miter lim="800000"/>
            <a:headEnd/>
            <a:tailEnd/>
          </a:ln>
          <a:effectLst/>
        </p:spPr>
        <p:txBody>
          <a:bodyPr/>
          <a:lstStyle/>
          <a:p>
            <a:pPr marL="342900" lvl="0" indent="-342900" algn="ctr">
              <a:spcBef>
                <a:spcPct val="20000"/>
              </a:spcBef>
              <a:buClr>
                <a:srgbClr val="F0A000"/>
              </a:buClr>
              <a:defRPr/>
            </a:pPr>
            <a:r>
              <a:rPr lang="en-US" sz="2000" b="1" kern="0" dirty="0" smtClean="0">
                <a:solidFill>
                  <a:schemeClr val="tx1">
                    <a:lumMod val="65000"/>
                    <a:lumOff val="35000"/>
                  </a:schemeClr>
                </a:solidFill>
                <a:latin typeface="Segoe Print" pitchFamily="2" charset="0"/>
                <a:cs typeface="Arial" pitchFamily="34" charset="0"/>
              </a:rPr>
              <a:t>PS. </a:t>
            </a:r>
            <a:r>
              <a:rPr lang="en-US" sz="2000" b="1" kern="0" dirty="0" err="1" smtClean="0">
                <a:solidFill>
                  <a:schemeClr val="tx1">
                    <a:lumMod val="65000"/>
                    <a:lumOff val="35000"/>
                  </a:schemeClr>
                </a:solidFill>
                <a:latin typeface="Segoe Print" pitchFamily="2" charset="0"/>
                <a:cs typeface="Arial" pitchFamily="34" charset="0"/>
              </a:rPr>
              <a:t>ScrumSim</a:t>
            </a:r>
            <a:r>
              <a:rPr lang="en-US" sz="2000" b="1" kern="0" dirty="0" smtClean="0">
                <a:solidFill>
                  <a:schemeClr val="tx1">
                    <a:lumMod val="65000"/>
                    <a:lumOff val="35000"/>
                  </a:schemeClr>
                </a:solidFill>
                <a:latin typeface="Segoe Print" pitchFamily="2" charset="0"/>
                <a:cs typeface="Arial" pitchFamily="34" charset="0"/>
              </a:rPr>
              <a:t> and </a:t>
            </a:r>
            <a:r>
              <a:rPr lang="en-US" sz="2000" b="1" kern="0" dirty="0" err="1" smtClean="0">
                <a:solidFill>
                  <a:schemeClr val="tx1">
                    <a:lumMod val="65000"/>
                    <a:lumOff val="35000"/>
                  </a:schemeClr>
                </a:solidFill>
                <a:latin typeface="Segoe Print" pitchFamily="2" charset="0"/>
                <a:cs typeface="Arial" pitchFamily="34" charset="0"/>
              </a:rPr>
              <a:t>KanbanSim</a:t>
            </a:r>
            <a:r>
              <a:rPr lang="en-US" sz="2000" b="1" kern="0" dirty="0" smtClean="0">
                <a:solidFill>
                  <a:schemeClr val="tx1">
                    <a:lumMod val="65000"/>
                    <a:lumOff val="35000"/>
                  </a:schemeClr>
                </a:solidFill>
                <a:latin typeface="Segoe Print" pitchFamily="2" charset="0"/>
                <a:cs typeface="Arial" pitchFamily="34" charset="0"/>
              </a:rPr>
              <a:t> is free, focusedobjective.com</a:t>
            </a:r>
          </a:p>
        </p:txBody>
      </p:sp>
    </p:spTree>
    <p:extLst>
      <p:ext uri="{BB962C8B-B14F-4D97-AF65-F5344CB8AC3E}">
        <p14:creationId xmlns:p14="http://schemas.microsoft.com/office/powerpoint/2010/main" val="1867308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F8E5861-E65C-4BE8-8BCB-9B255B5A3C3D}" type="slidenum">
              <a:rPr lang="en-US" smtClean="0"/>
              <a:t>74</a:t>
            </a:fld>
            <a:endParaRPr lang="en-US" dirty="0"/>
          </a:p>
        </p:txBody>
      </p:sp>
      <p:pic>
        <p:nvPicPr>
          <p:cNvPr id="4" name="Picture 3"/>
          <p:cNvPicPr>
            <a:picLocks noChangeAspect="1"/>
          </p:cNvPicPr>
          <p:nvPr/>
        </p:nvPicPr>
        <p:blipFill>
          <a:blip r:embed="rId2"/>
          <a:stretch>
            <a:fillRect/>
          </a:stretch>
        </p:blipFill>
        <p:spPr>
          <a:xfrm>
            <a:off x="24581" y="838200"/>
            <a:ext cx="9203050" cy="5062207"/>
          </a:xfrm>
          <a:prstGeom prst="rect">
            <a:avLst/>
          </a:prstGeom>
        </p:spPr>
      </p:pic>
      <p:sp>
        <p:nvSpPr>
          <p:cNvPr id="5" name="Footer Placeholder 3"/>
          <p:cNvSpPr>
            <a:spLocks noGrp="1"/>
          </p:cNvSpPr>
          <p:nvPr>
            <p:ph type="ftr" sz="quarter" idx="11"/>
          </p:nvPr>
        </p:nvSpPr>
        <p:spPr>
          <a:xfrm>
            <a:off x="3124200" y="6356350"/>
            <a:ext cx="2895600" cy="365125"/>
          </a:xfrm>
        </p:spPr>
        <p:txBody>
          <a:bodyPr/>
          <a:lstStyle/>
          <a:p>
            <a:r>
              <a:rPr lang="en-US" dirty="0" smtClean="0"/>
              <a:t>@</a:t>
            </a:r>
            <a:r>
              <a:rPr lang="en-US" dirty="0" err="1" smtClean="0"/>
              <a:t>t_Magennis</a:t>
            </a:r>
            <a:r>
              <a:rPr lang="en-US" dirty="0" smtClean="0"/>
              <a:t>  slides at bit.ly/</a:t>
            </a:r>
            <a:r>
              <a:rPr lang="en-US" dirty="0" err="1" smtClean="0"/>
              <a:t>agilesim</a:t>
            </a:r>
            <a:endParaRPr lang="en-US" dirty="0"/>
          </a:p>
        </p:txBody>
      </p:sp>
    </p:spTree>
    <p:extLst>
      <p:ext uri="{BB962C8B-B14F-4D97-AF65-F5344CB8AC3E}">
        <p14:creationId xmlns:p14="http://schemas.microsoft.com/office/powerpoint/2010/main" val="2903101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 y="460991"/>
            <a:ext cx="9220200" cy="5857875"/>
          </a:xfrm>
          <a:prstGeom prst="rect">
            <a:avLst/>
          </a:prstGeom>
        </p:spPr>
      </p:pic>
      <p:sp>
        <p:nvSpPr>
          <p:cNvPr id="3" name="Slide Number Placeholder 2"/>
          <p:cNvSpPr>
            <a:spLocks noGrp="1"/>
          </p:cNvSpPr>
          <p:nvPr>
            <p:ph type="sldNum" sz="quarter" idx="12"/>
          </p:nvPr>
        </p:nvSpPr>
        <p:spPr/>
        <p:txBody>
          <a:bodyPr/>
          <a:lstStyle/>
          <a:p>
            <a:fld id="{5F8E5861-E65C-4BE8-8BCB-9B255B5A3C3D}" type="slidenum">
              <a:rPr lang="en-US" smtClean="0"/>
              <a:t>75</a:t>
            </a:fld>
            <a:endParaRPr lang="en-US" dirty="0"/>
          </a:p>
        </p:txBody>
      </p:sp>
      <p:sp>
        <p:nvSpPr>
          <p:cNvPr id="5" name="Rounded Rectangular Callout 4"/>
          <p:cNvSpPr/>
          <p:nvPr/>
        </p:nvSpPr>
        <p:spPr>
          <a:xfrm>
            <a:off x="609600" y="609600"/>
            <a:ext cx="1981200" cy="1600200"/>
          </a:xfrm>
          <a:prstGeom prst="wedgeRoundRectCallout">
            <a:avLst>
              <a:gd name="adj1" fmla="val -60016"/>
              <a:gd name="adj2" fmla="val -26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Y-Axis: Number of Completed Stories</a:t>
            </a:r>
            <a:endParaRPr lang="en-US" sz="2400" b="1" dirty="0"/>
          </a:p>
        </p:txBody>
      </p:sp>
      <p:sp>
        <p:nvSpPr>
          <p:cNvPr id="6" name="Rounded Rectangular Callout 5"/>
          <p:cNvSpPr/>
          <p:nvPr/>
        </p:nvSpPr>
        <p:spPr>
          <a:xfrm>
            <a:off x="3516261" y="609600"/>
            <a:ext cx="2655939" cy="762000"/>
          </a:xfrm>
          <a:prstGeom prst="wedgeRoundRectCallout">
            <a:avLst>
              <a:gd name="adj1" fmla="val 97670"/>
              <a:gd name="adj2" fmla="val -270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Project Complete Likelihood</a:t>
            </a:r>
          </a:p>
        </p:txBody>
      </p:sp>
      <p:sp>
        <p:nvSpPr>
          <p:cNvPr id="7" name="Rounded Rectangular Callout 6"/>
          <p:cNvSpPr/>
          <p:nvPr/>
        </p:nvSpPr>
        <p:spPr>
          <a:xfrm>
            <a:off x="609600" y="2514600"/>
            <a:ext cx="2906661" cy="742950"/>
          </a:xfrm>
          <a:prstGeom prst="wedgeRoundRectCallout">
            <a:avLst>
              <a:gd name="adj1" fmla="val 80679"/>
              <a:gd name="adj2" fmla="val 552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Range of complete stories probability</a:t>
            </a:r>
            <a:endParaRPr lang="en-US" sz="2400" b="1" dirty="0"/>
          </a:p>
        </p:txBody>
      </p:sp>
      <p:sp>
        <p:nvSpPr>
          <p:cNvPr id="8" name="TextBox 7"/>
          <p:cNvSpPr txBox="1"/>
          <p:nvPr/>
        </p:nvSpPr>
        <p:spPr>
          <a:xfrm>
            <a:off x="6629400" y="4419600"/>
            <a:ext cx="685800" cy="646331"/>
          </a:xfrm>
          <a:prstGeom prst="rect">
            <a:avLst/>
          </a:prstGeom>
          <a:noFill/>
        </p:spPr>
        <p:txBody>
          <a:bodyPr wrap="square" rtlCol="0">
            <a:spAutoFit/>
          </a:bodyPr>
          <a:lstStyle/>
          <a:p>
            <a:r>
              <a:rPr lang="en-US" dirty="0" smtClean="0"/>
              <a:t>0 to 50%</a:t>
            </a:r>
            <a:endParaRPr lang="en-US" dirty="0"/>
          </a:p>
        </p:txBody>
      </p:sp>
      <p:sp>
        <p:nvSpPr>
          <p:cNvPr id="9" name="TextBox 8"/>
          <p:cNvSpPr txBox="1"/>
          <p:nvPr/>
        </p:nvSpPr>
        <p:spPr>
          <a:xfrm>
            <a:off x="7543800" y="4419600"/>
            <a:ext cx="685800" cy="646331"/>
          </a:xfrm>
          <a:prstGeom prst="rect">
            <a:avLst/>
          </a:prstGeom>
          <a:noFill/>
        </p:spPr>
        <p:txBody>
          <a:bodyPr wrap="square" rtlCol="0">
            <a:spAutoFit/>
          </a:bodyPr>
          <a:lstStyle/>
          <a:p>
            <a:r>
              <a:rPr lang="en-US" dirty="0" smtClean="0"/>
              <a:t>50 to 75%</a:t>
            </a:r>
            <a:endParaRPr lang="en-US" dirty="0"/>
          </a:p>
        </p:txBody>
      </p:sp>
      <p:sp>
        <p:nvSpPr>
          <p:cNvPr id="10" name="TextBox 9"/>
          <p:cNvSpPr txBox="1"/>
          <p:nvPr/>
        </p:nvSpPr>
        <p:spPr>
          <a:xfrm>
            <a:off x="8534400" y="4459069"/>
            <a:ext cx="685800" cy="646331"/>
          </a:xfrm>
          <a:prstGeom prst="rect">
            <a:avLst/>
          </a:prstGeom>
          <a:noFill/>
        </p:spPr>
        <p:txBody>
          <a:bodyPr wrap="square" rtlCol="0">
            <a:spAutoFit/>
          </a:bodyPr>
          <a:lstStyle/>
          <a:p>
            <a:r>
              <a:rPr lang="en-US" dirty="0" smtClean="0"/>
              <a:t>&gt;</a:t>
            </a:r>
          </a:p>
          <a:p>
            <a:r>
              <a:rPr lang="en-US" dirty="0" smtClean="0"/>
              <a:t>75%</a:t>
            </a:r>
            <a:endParaRPr lang="en-US" dirty="0"/>
          </a:p>
        </p:txBody>
      </p:sp>
      <p:sp>
        <p:nvSpPr>
          <p:cNvPr id="11" name="Rounded Rectangular Callout 10"/>
          <p:cNvSpPr/>
          <p:nvPr/>
        </p:nvSpPr>
        <p:spPr>
          <a:xfrm>
            <a:off x="609600" y="4515534"/>
            <a:ext cx="1981200" cy="533400"/>
          </a:xfrm>
          <a:prstGeom prst="wedgeRoundRectCallout">
            <a:avLst>
              <a:gd name="adj1" fmla="val -22051"/>
              <a:gd name="adj2" fmla="val 925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X</a:t>
            </a:r>
            <a:r>
              <a:rPr lang="en-US" sz="2400" b="1" dirty="0" smtClean="0"/>
              <a:t>-Axis: Date</a:t>
            </a:r>
            <a:endParaRPr lang="en-US" sz="2400" b="1" dirty="0"/>
          </a:p>
        </p:txBody>
      </p:sp>
      <p:sp>
        <p:nvSpPr>
          <p:cNvPr id="12" name="Footer Placeholder 3"/>
          <p:cNvSpPr>
            <a:spLocks noGrp="1"/>
          </p:cNvSpPr>
          <p:nvPr>
            <p:ph type="ftr" sz="quarter" idx="11"/>
          </p:nvPr>
        </p:nvSpPr>
        <p:spPr>
          <a:xfrm>
            <a:off x="3124200" y="6356350"/>
            <a:ext cx="2895600" cy="365125"/>
          </a:xfrm>
        </p:spPr>
        <p:txBody>
          <a:bodyPr/>
          <a:lstStyle/>
          <a:p>
            <a:r>
              <a:rPr lang="en-US" dirty="0" smtClean="0"/>
              <a:t>@</a:t>
            </a:r>
            <a:r>
              <a:rPr lang="en-US" dirty="0" err="1" smtClean="0"/>
              <a:t>t_Magennis</a:t>
            </a:r>
            <a:r>
              <a:rPr lang="en-US" dirty="0" smtClean="0"/>
              <a:t>  slides at bit.ly/</a:t>
            </a:r>
            <a:r>
              <a:rPr lang="en-US" dirty="0" err="1" smtClean="0"/>
              <a:t>agilesim</a:t>
            </a:r>
            <a:endParaRPr lang="en-US" dirty="0"/>
          </a:p>
        </p:txBody>
      </p:sp>
    </p:spTree>
    <p:extLst>
      <p:ext uri="{BB962C8B-B14F-4D97-AF65-F5344CB8AC3E}">
        <p14:creationId xmlns:p14="http://schemas.microsoft.com/office/powerpoint/2010/main" val="337939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95301" y="-2458"/>
            <a:ext cx="8458199" cy="7547317"/>
          </a:xfrm>
          <a:prstGeom prst="rect">
            <a:avLst/>
          </a:prstGeom>
        </p:spPr>
      </p:pic>
      <p:sp>
        <p:nvSpPr>
          <p:cNvPr id="2" name="Footer Placeholder 1"/>
          <p:cNvSpPr>
            <a:spLocks noGrp="1"/>
          </p:cNvSpPr>
          <p:nvPr>
            <p:ph type="ftr" sz="quarter" idx="11"/>
          </p:nvPr>
        </p:nvSpPr>
        <p:spPr/>
        <p:txBody>
          <a:bodyPr/>
          <a:lstStyle/>
          <a:p>
            <a:r>
              <a:rPr lang="en-US" smtClean="0"/>
              <a:t>Commercial in confidence</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76</a:t>
            </a:fld>
            <a:endParaRPr lang="en-US" dirty="0"/>
          </a:p>
        </p:txBody>
      </p:sp>
      <p:sp>
        <p:nvSpPr>
          <p:cNvPr id="5" name="Rectangle 4"/>
          <p:cNvSpPr/>
          <p:nvPr/>
        </p:nvSpPr>
        <p:spPr>
          <a:xfrm>
            <a:off x="228600" y="2394156"/>
            <a:ext cx="8534400" cy="53340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ular Callout 5"/>
          <p:cNvSpPr/>
          <p:nvPr/>
        </p:nvSpPr>
        <p:spPr>
          <a:xfrm>
            <a:off x="2590800" y="1271586"/>
            <a:ext cx="1828800" cy="1066800"/>
          </a:xfrm>
          <a:prstGeom prst="wedgeRoundRectCallout">
            <a:avLst>
              <a:gd name="adj1" fmla="val -95111"/>
              <a:gd name="adj2" fmla="val -206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certain based on model forecast</a:t>
            </a:r>
            <a:endParaRPr lang="en-US" dirty="0"/>
          </a:p>
        </p:txBody>
      </p:sp>
      <p:sp>
        <p:nvSpPr>
          <p:cNvPr id="8" name="Rounded Rectangular Callout 7"/>
          <p:cNvSpPr/>
          <p:nvPr/>
        </p:nvSpPr>
        <p:spPr>
          <a:xfrm>
            <a:off x="5919019" y="5181600"/>
            <a:ext cx="2057400" cy="1158875"/>
          </a:xfrm>
          <a:prstGeom prst="wedgeRoundRectCallout">
            <a:avLst>
              <a:gd name="adj1" fmla="val -79788"/>
              <a:gd name="adj2" fmla="val -897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Further calculations to make economic tradeoffs</a:t>
            </a:r>
            <a:endParaRPr lang="en-US" dirty="0"/>
          </a:p>
        </p:txBody>
      </p:sp>
    </p:spTree>
    <p:extLst>
      <p:ext uri="{BB962C8B-B14F-4D97-AF65-F5344CB8AC3E}">
        <p14:creationId xmlns:p14="http://schemas.microsoft.com/office/powerpoint/2010/main" val="242394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344" y="3291622"/>
            <a:ext cx="3383805" cy="3082628"/>
          </a:xfrm>
          <a:prstGeom prst="rect">
            <a:avLst/>
          </a:prstGeom>
        </p:spPr>
      </p:pic>
      <p:pic>
        <p:nvPicPr>
          <p:cNvPr id="7" name="Picture 6"/>
          <p:cNvPicPr>
            <a:picLocks noChangeAspect="1"/>
          </p:cNvPicPr>
          <p:nvPr/>
        </p:nvPicPr>
        <p:blipFill>
          <a:blip r:embed="rId3"/>
          <a:stretch>
            <a:fillRect/>
          </a:stretch>
        </p:blipFill>
        <p:spPr>
          <a:xfrm>
            <a:off x="270345" y="147822"/>
            <a:ext cx="3383804" cy="3019395"/>
          </a:xfrm>
          <a:prstGeom prst="rect">
            <a:avLst/>
          </a:prstGeom>
        </p:spPr>
      </p:pic>
      <p:sp>
        <p:nvSpPr>
          <p:cNvPr id="3" name="Slide Number Placeholder 2"/>
          <p:cNvSpPr>
            <a:spLocks noGrp="1"/>
          </p:cNvSpPr>
          <p:nvPr>
            <p:ph type="sldNum" sz="quarter" idx="12"/>
          </p:nvPr>
        </p:nvSpPr>
        <p:spPr>
          <a:xfrm>
            <a:off x="457200" y="6105931"/>
            <a:ext cx="2133600" cy="365125"/>
          </a:xfrm>
        </p:spPr>
        <p:txBody>
          <a:bodyPr/>
          <a:lstStyle/>
          <a:p>
            <a:fld id="{5F8E5861-E65C-4BE8-8BCB-9B255B5A3C3D}" type="slidenum">
              <a:rPr lang="en-US" smtClean="0"/>
              <a:t>77</a:t>
            </a:fld>
            <a:endParaRPr lang="en-US" dirty="0"/>
          </a:p>
        </p:txBody>
      </p:sp>
      <p:sp>
        <p:nvSpPr>
          <p:cNvPr id="5" name="Rectangle 4"/>
          <p:cNvSpPr/>
          <p:nvPr/>
        </p:nvSpPr>
        <p:spPr>
          <a:xfrm>
            <a:off x="199103" y="1066800"/>
            <a:ext cx="3306097" cy="349044"/>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28600" y="4071020"/>
            <a:ext cx="3306097" cy="4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962400" y="1447800"/>
            <a:ext cx="1260281" cy="461665"/>
          </a:xfrm>
          <a:prstGeom prst="rect">
            <a:avLst/>
          </a:prstGeom>
          <a:noFill/>
        </p:spPr>
        <p:txBody>
          <a:bodyPr wrap="none" rtlCol="0">
            <a:spAutoFit/>
          </a:bodyPr>
          <a:lstStyle/>
          <a:p>
            <a:r>
              <a:rPr lang="en-US" sz="2400" b="1" dirty="0" smtClean="0"/>
              <a:t>Baseline</a:t>
            </a:r>
            <a:endParaRPr lang="en-US" sz="2400" b="1" dirty="0"/>
          </a:p>
        </p:txBody>
      </p:sp>
      <p:sp>
        <p:nvSpPr>
          <p:cNvPr id="11" name="TextBox 10"/>
          <p:cNvSpPr txBox="1"/>
          <p:nvPr/>
        </p:nvSpPr>
        <p:spPr>
          <a:xfrm>
            <a:off x="3962399" y="3276600"/>
            <a:ext cx="5145896" cy="461665"/>
          </a:xfrm>
          <a:prstGeom prst="rect">
            <a:avLst/>
          </a:prstGeom>
          <a:noFill/>
        </p:spPr>
        <p:txBody>
          <a:bodyPr wrap="none" rtlCol="0">
            <a:spAutoFit/>
          </a:bodyPr>
          <a:lstStyle/>
          <a:p>
            <a:r>
              <a:rPr lang="en-US" sz="2400" b="1" dirty="0" smtClean="0"/>
              <a:t>Experiment: 10% Cycle Time Reduction</a:t>
            </a:r>
            <a:endParaRPr lang="en-US" sz="2400" b="1" dirty="0"/>
          </a:p>
        </p:txBody>
      </p:sp>
      <p:sp>
        <p:nvSpPr>
          <p:cNvPr id="12" name="TextBox 11"/>
          <p:cNvSpPr txBox="1"/>
          <p:nvPr/>
        </p:nvSpPr>
        <p:spPr>
          <a:xfrm>
            <a:off x="3962399" y="1981200"/>
            <a:ext cx="1370055" cy="830997"/>
          </a:xfrm>
          <a:prstGeom prst="rect">
            <a:avLst/>
          </a:prstGeom>
          <a:noFill/>
        </p:spPr>
        <p:txBody>
          <a:bodyPr wrap="none" rtlCol="0">
            <a:spAutoFit/>
          </a:bodyPr>
          <a:lstStyle/>
          <a:p>
            <a:r>
              <a:rPr lang="en-US" sz="2400" dirty="0" smtClean="0"/>
              <a:t>Staff Cost</a:t>
            </a:r>
          </a:p>
          <a:p>
            <a:r>
              <a:rPr lang="en-US" sz="2400" dirty="0" smtClean="0"/>
              <a:t>€912.000</a:t>
            </a:r>
            <a:endParaRPr lang="en-US" sz="2400" dirty="0"/>
          </a:p>
        </p:txBody>
      </p:sp>
      <p:sp>
        <p:nvSpPr>
          <p:cNvPr id="13" name="TextBox 12"/>
          <p:cNvSpPr txBox="1"/>
          <p:nvPr/>
        </p:nvSpPr>
        <p:spPr>
          <a:xfrm>
            <a:off x="5545197" y="1981200"/>
            <a:ext cx="1818575" cy="830997"/>
          </a:xfrm>
          <a:prstGeom prst="rect">
            <a:avLst/>
          </a:prstGeom>
          <a:noFill/>
        </p:spPr>
        <p:txBody>
          <a:bodyPr wrap="none" rtlCol="0">
            <a:spAutoFit/>
          </a:bodyPr>
          <a:lstStyle/>
          <a:p>
            <a:r>
              <a:rPr lang="en-US" sz="2400" dirty="0" smtClean="0"/>
              <a:t>Cost of Delay</a:t>
            </a:r>
          </a:p>
          <a:p>
            <a:r>
              <a:rPr lang="en-US" sz="2400" dirty="0" smtClean="0"/>
              <a:t>€190.000</a:t>
            </a:r>
            <a:endParaRPr lang="en-US" sz="2400" dirty="0"/>
          </a:p>
        </p:txBody>
      </p:sp>
      <p:sp>
        <p:nvSpPr>
          <p:cNvPr id="14" name="TextBox 13"/>
          <p:cNvSpPr txBox="1"/>
          <p:nvPr/>
        </p:nvSpPr>
        <p:spPr>
          <a:xfrm>
            <a:off x="7485316" y="1981199"/>
            <a:ext cx="1582484" cy="830997"/>
          </a:xfrm>
          <a:prstGeom prst="rect">
            <a:avLst/>
          </a:prstGeom>
          <a:noFill/>
        </p:spPr>
        <p:txBody>
          <a:bodyPr wrap="none" rtlCol="0">
            <a:spAutoFit/>
          </a:bodyPr>
          <a:lstStyle/>
          <a:p>
            <a:r>
              <a:rPr lang="en-US" sz="2400" dirty="0" smtClean="0"/>
              <a:t>Total Cost</a:t>
            </a:r>
          </a:p>
          <a:p>
            <a:r>
              <a:rPr lang="en-US" sz="2400" dirty="0" smtClean="0"/>
              <a:t>€1.102.000</a:t>
            </a:r>
            <a:endParaRPr lang="en-US" sz="2400" dirty="0"/>
          </a:p>
        </p:txBody>
      </p:sp>
      <p:sp>
        <p:nvSpPr>
          <p:cNvPr id="15" name="TextBox 14"/>
          <p:cNvSpPr txBox="1"/>
          <p:nvPr/>
        </p:nvSpPr>
        <p:spPr>
          <a:xfrm>
            <a:off x="5257800" y="2357735"/>
            <a:ext cx="338554" cy="461665"/>
          </a:xfrm>
          <a:prstGeom prst="rect">
            <a:avLst/>
          </a:prstGeom>
          <a:noFill/>
        </p:spPr>
        <p:txBody>
          <a:bodyPr wrap="none" rtlCol="0">
            <a:spAutoFit/>
          </a:bodyPr>
          <a:lstStyle/>
          <a:p>
            <a:r>
              <a:rPr lang="en-US" sz="2400" dirty="0" smtClean="0"/>
              <a:t>+</a:t>
            </a:r>
            <a:endParaRPr lang="en-US" sz="2400" dirty="0"/>
          </a:p>
        </p:txBody>
      </p:sp>
      <p:sp>
        <p:nvSpPr>
          <p:cNvPr id="16" name="TextBox 15"/>
          <p:cNvSpPr txBox="1"/>
          <p:nvPr/>
        </p:nvSpPr>
        <p:spPr>
          <a:xfrm>
            <a:off x="7086600" y="2357735"/>
            <a:ext cx="338554" cy="461665"/>
          </a:xfrm>
          <a:prstGeom prst="rect">
            <a:avLst/>
          </a:prstGeom>
          <a:noFill/>
        </p:spPr>
        <p:txBody>
          <a:bodyPr wrap="none" rtlCol="0">
            <a:spAutoFit/>
          </a:bodyPr>
          <a:lstStyle/>
          <a:p>
            <a:r>
              <a:rPr lang="en-US" sz="2400" dirty="0" smtClean="0"/>
              <a:t>=</a:t>
            </a:r>
            <a:endParaRPr lang="en-US" sz="2400" dirty="0"/>
          </a:p>
        </p:txBody>
      </p:sp>
      <p:sp>
        <p:nvSpPr>
          <p:cNvPr id="17" name="TextBox 16"/>
          <p:cNvSpPr txBox="1"/>
          <p:nvPr/>
        </p:nvSpPr>
        <p:spPr>
          <a:xfrm>
            <a:off x="3962400" y="3962400"/>
            <a:ext cx="1418978" cy="830997"/>
          </a:xfrm>
          <a:prstGeom prst="rect">
            <a:avLst/>
          </a:prstGeom>
          <a:noFill/>
        </p:spPr>
        <p:txBody>
          <a:bodyPr wrap="none" rtlCol="0">
            <a:spAutoFit/>
          </a:bodyPr>
          <a:lstStyle/>
          <a:p>
            <a:r>
              <a:rPr lang="en-US" sz="2400" dirty="0" smtClean="0"/>
              <a:t>Staff Cost</a:t>
            </a:r>
          </a:p>
          <a:p>
            <a:r>
              <a:rPr lang="en-US" sz="2400" dirty="0" smtClean="0"/>
              <a:t>€883.200</a:t>
            </a:r>
            <a:endParaRPr lang="en-US" sz="2400" dirty="0"/>
          </a:p>
        </p:txBody>
      </p:sp>
      <p:sp>
        <p:nvSpPr>
          <p:cNvPr id="18" name="TextBox 17"/>
          <p:cNvSpPr txBox="1"/>
          <p:nvPr/>
        </p:nvSpPr>
        <p:spPr>
          <a:xfrm>
            <a:off x="5545198" y="3962400"/>
            <a:ext cx="1818575" cy="830997"/>
          </a:xfrm>
          <a:prstGeom prst="rect">
            <a:avLst/>
          </a:prstGeom>
          <a:noFill/>
        </p:spPr>
        <p:txBody>
          <a:bodyPr wrap="none" rtlCol="0">
            <a:spAutoFit/>
          </a:bodyPr>
          <a:lstStyle/>
          <a:p>
            <a:r>
              <a:rPr lang="en-US" sz="2400" dirty="0" smtClean="0"/>
              <a:t>Cost of Delay</a:t>
            </a:r>
          </a:p>
          <a:p>
            <a:r>
              <a:rPr lang="en-US" sz="2400" dirty="0" smtClean="0"/>
              <a:t>€177.419</a:t>
            </a:r>
            <a:endParaRPr lang="en-US" sz="2400" dirty="0"/>
          </a:p>
        </p:txBody>
      </p:sp>
      <p:sp>
        <p:nvSpPr>
          <p:cNvPr id="19" name="TextBox 18"/>
          <p:cNvSpPr txBox="1"/>
          <p:nvPr/>
        </p:nvSpPr>
        <p:spPr>
          <a:xfrm>
            <a:off x="7485317" y="3962399"/>
            <a:ext cx="1582484" cy="830997"/>
          </a:xfrm>
          <a:prstGeom prst="rect">
            <a:avLst/>
          </a:prstGeom>
          <a:noFill/>
        </p:spPr>
        <p:txBody>
          <a:bodyPr wrap="none" rtlCol="0">
            <a:spAutoFit/>
          </a:bodyPr>
          <a:lstStyle/>
          <a:p>
            <a:r>
              <a:rPr lang="en-US" sz="2400" dirty="0" smtClean="0"/>
              <a:t>Total Cost</a:t>
            </a:r>
          </a:p>
          <a:p>
            <a:r>
              <a:rPr lang="en-US" sz="2400" dirty="0" smtClean="0"/>
              <a:t>€1.060.619</a:t>
            </a:r>
            <a:endParaRPr lang="en-US" sz="2400" dirty="0"/>
          </a:p>
        </p:txBody>
      </p:sp>
      <p:sp>
        <p:nvSpPr>
          <p:cNvPr id="20" name="TextBox 19"/>
          <p:cNvSpPr txBox="1"/>
          <p:nvPr/>
        </p:nvSpPr>
        <p:spPr>
          <a:xfrm>
            <a:off x="5257801" y="4338935"/>
            <a:ext cx="338554" cy="461665"/>
          </a:xfrm>
          <a:prstGeom prst="rect">
            <a:avLst/>
          </a:prstGeom>
          <a:noFill/>
        </p:spPr>
        <p:txBody>
          <a:bodyPr wrap="none" rtlCol="0">
            <a:spAutoFit/>
          </a:bodyPr>
          <a:lstStyle/>
          <a:p>
            <a:r>
              <a:rPr lang="en-US" sz="2400" dirty="0" smtClean="0"/>
              <a:t>+</a:t>
            </a:r>
            <a:endParaRPr lang="en-US" sz="2400" dirty="0"/>
          </a:p>
        </p:txBody>
      </p:sp>
      <p:sp>
        <p:nvSpPr>
          <p:cNvPr id="21" name="TextBox 20"/>
          <p:cNvSpPr txBox="1"/>
          <p:nvPr/>
        </p:nvSpPr>
        <p:spPr>
          <a:xfrm>
            <a:off x="7086601" y="4338935"/>
            <a:ext cx="338554" cy="461665"/>
          </a:xfrm>
          <a:prstGeom prst="rect">
            <a:avLst/>
          </a:prstGeom>
          <a:noFill/>
        </p:spPr>
        <p:txBody>
          <a:bodyPr wrap="none" rtlCol="0">
            <a:spAutoFit/>
          </a:bodyPr>
          <a:lstStyle/>
          <a:p>
            <a:r>
              <a:rPr lang="en-US" sz="2400" dirty="0" smtClean="0"/>
              <a:t>=</a:t>
            </a:r>
            <a:endParaRPr lang="en-US" sz="2400" dirty="0"/>
          </a:p>
        </p:txBody>
      </p:sp>
      <p:sp>
        <p:nvSpPr>
          <p:cNvPr id="22" name="TextBox 21"/>
          <p:cNvSpPr txBox="1"/>
          <p:nvPr/>
        </p:nvSpPr>
        <p:spPr>
          <a:xfrm>
            <a:off x="4259534" y="5206425"/>
            <a:ext cx="4389900" cy="584775"/>
          </a:xfrm>
          <a:prstGeom prst="rect">
            <a:avLst/>
          </a:prstGeom>
          <a:noFill/>
        </p:spPr>
        <p:txBody>
          <a:bodyPr wrap="square" rtlCol="0">
            <a:spAutoFit/>
          </a:bodyPr>
          <a:lstStyle/>
          <a:p>
            <a:r>
              <a:rPr lang="en-US" sz="3200" b="1" dirty="0" smtClean="0"/>
              <a:t>Opportunity: </a:t>
            </a:r>
            <a:r>
              <a:rPr lang="en-US" sz="3200" dirty="0" smtClean="0"/>
              <a:t>€</a:t>
            </a:r>
            <a:r>
              <a:rPr lang="en-US" sz="3200" b="1" dirty="0" smtClean="0"/>
              <a:t>41.381</a:t>
            </a:r>
            <a:endParaRPr lang="en-US" sz="3200" b="1" dirty="0"/>
          </a:p>
        </p:txBody>
      </p:sp>
      <p:sp>
        <p:nvSpPr>
          <p:cNvPr id="6" name="TextBox 5"/>
          <p:cNvSpPr txBox="1"/>
          <p:nvPr/>
        </p:nvSpPr>
        <p:spPr>
          <a:xfrm>
            <a:off x="3962399" y="65782"/>
            <a:ext cx="5181601" cy="1077218"/>
          </a:xfrm>
          <a:prstGeom prst="rect">
            <a:avLst/>
          </a:prstGeom>
          <a:noFill/>
        </p:spPr>
        <p:txBody>
          <a:bodyPr wrap="square" rtlCol="0">
            <a:spAutoFit/>
          </a:bodyPr>
          <a:lstStyle/>
          <a:p>
            <a:r>
              <a:rPr lang="en-US" sz="3200" b="1" dirty="0" smtClean="0"/>
              <a:t>What is 10% Cycle Time Reduction Worth?</a:t>
            </a:r>
            <a:endParaRPr lang="en-US" sz="3200" b="1" dirty="0"/>
          </a:p>
        </p:txBody>
      </p:sp>
    </p:spTree>
    <p:extLst>
      <p:ext uri="{BB962C8B-B14F-4D97-AF65-F5344CB8AC3E}">
        <p14:creationId xmlns:p14="http://schemas.microsoft.com/office/powerpoint/2010/main" val="1350945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1" grpId="0"/>
      <p:bldP spid="17" grpId="0"/>
      <p:bldP spid="18" grpId="0"/>
      <p:bldP spid="19" grpId="0"/>
      <p:bldP spid="20" grpId="0"/>
      <p:bldP spid="21" grpId="0"/>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F8E5861-E65C-4BE8-8BCB-9B255B5A3C3D}" type="slidenum">
              <a:rPr lang="en-US" smtClean="0"/>
              <a:t>78</a:t>
            </a:fld>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88" y="863053"/>
            <a:ext cx="1124518" cy="67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Diagram 4"/>
          <p:cNvGraphicFramePr/>
          <p:nvPr>
            <p:extLst/>
          </p:nvPr>
        </p:nvGraphicFramePr>
        <p:xfrm>
          <a:off x="5536353" y="1976164"/>
          <a:ext cx="2057400" cy="157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27004" y="4800600"/>
            <a:ext cx="1786616"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13620" y="4876800"/>
            <a:ext cx="1786616"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p:cNvGrpSpPr/>
          <p:nvPr/>
        </p:nvGrpSpPr>
        <p:grpSpPr>
          <a:xfrm>
            <a:off x="488922" y="1659135"/>
            <a:ext cx="1009049" cy="918177"/>
            <a:chOff x="2565336" y="2344464"/>
            <a:chExt cx="1778064" cy="1617936"/>
          </a:xfrm>
        </p:grpSpPr>
        <p:pic>
          <p:nvPicPr>
            <p:cNvPr id="8" name="Picture 7" descr="BlueUser"/>
            <p:cNvPicPr>
              <a:picLocks noChangeAspect="1" noChangeArrowheads="1"/>
            </p:cNvPicPr>
            <p:nvPr/>
          </p:nvPicPr>
          <p:blipFill>
            <a:blip r:embed="rId9">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2744788" y="2344464"/>
              <a:ext cx="949325" cy="990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dUser"/>
            <p:cNvPicPr>
              <a:picLocks noChangeAspect="1" noChangeArrowheads="1"/>
            </p:cNvPicPr>
            <p:nvPr/>
          </p:nvPicPr>
          <p:blipFill>
            <a:blip r:embed="rId10">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3219450" y="2487011"/>
              <a:ext cx="11239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YellowUser"/>
            <p:cNvPicPr>
              <a:picLocks noChangeAspect="1" noChangeArrowheads="1"/>
            </p:cNvPicPr>
            <p:nvPr/>
          </p:nvPicPr>
          <p:blipFill>
            <a:blip r:embed="rId11">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2565336" y="2876550"/>
              <a:ext cx="1031875" cy="108585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1" name="Table 10"/>
          <p:cNvGraphicFramePr>
            <a:graphicFrameLocks noGrp="1"/>
          </p:cNvGraphicFramePr>
          <p:nvPr>
            <p:extLst/>
          </p:nvPr>
        </p:nvGraphicFramePr>
        <p:xfrm>
          <a:off x="2494220" y="4612640"/>
          <a:ext cx="1828800" cy="1483360"/>
        </p:xfrm>
        <a:graphic>
          <a:graphicData uri="http://schemas.openxmlformats.org/drawingml/2006/table">
            <a:tbl>
              <a:tblPr firstRow="1" bandRow="1">
                <a:tableStyleId>{5C22544A-7EE6-4342-B048-85BDC9FD1C3A}</a:tableStyleId>
              </a:tblPr>
              <a:tblGrid>
                <a:gridCol w="1828800"/>
              </a:tblGrid>
              <a:tr h="370840">
                <a:tc>
                  <a:txBody>
                    <a:bodyPr/>
                    <a:lstStyle/>
                    <a:p>
                      <a:r>
                        <a:rPr lang="en-US" dirty="0" smtClean="0"/>
                        <a:t>Backlog</a:t>
                      </a:r>
                      <a:endParaRPr lang="en-US" dirty="0"/>
                    </a:p>
                  </a:txBody>
                  <a:tcPr/>
                </a:tc>
              </a:tr>
              <a:tr h="370840">
                <a:tc>
                  <a:txBody>
                    <a:bodyPr/>
                    <a:lstStyle/>
                    <a:p>
                      <a:r>
                        <a:rPr lang="en-US" dirty="0" smtClean="0"/>
                        <a:t>Feature 1</a:t>
                      </a:r>
                      <a:endParaRPr lang="en-US" dirty="0"/>
                    </a:p>
                  </a:txBody>
                  <a:tcPr/>
                </a:tc>
              </a:tr>
              <a:tr h="370840">
                <a:tc>
                  <a:txBody>
                    <a:bodyPr/>
                    <a:lstStyle/>
                    <a:p>
                      <a:r>
                        <a:rPr lang="en-US" dirty="0" smtClean="0"/>
                        <a:t>Feature 2</a:t>
                      </a:r>
                      <a:endParaRPr lang="en-US" dirty="0"/>
                    </a:p>
                  </a:txBody>
                  <a:tcPr/>
                </a:tc>
              </a:tr>
              <a:tr h="370840">
                <a:tc>
                  <a:txBody>
                    <a:bodyPr/>
                    <a:lstStyle/>
                    <a:p>
                      <a:r>
                        <a:rPr lang="en-US" dirty="0" smtClean="0"/>
                        <a:t>Feature 3</a:t>
                      </a:r>
                      <a:endParaRPr lang="en-US" dirty="0"/>
                    </a:p>
                  </a:txBody>
                  <a:tcPr/>
                </a:tc>
              </a:tr>
            </a:tbl>
          </a:graphicData>
        </a:graphic>
      </p:graphicFrame>
      <p:sp>
        <p:nvSpPr>
          <p:cNvPr id="12" name="TextBox 11"/>
          <p:cNvSpPr txBox="1"/>
          <p:nvPr/>
        </p:nvSpPr>
        <p:spPr>
          <a:xfrm>
            <a:off x="938738" y="116554"/>
            <a:ext cx="2971800" cy="369332"/>
          </a:xfrm>
          <a:prstGeom prst="rect">
            <a:avLst/>
          </a:prstGeom>
          <a:noFill/>
        </p:spPr>
        <p:txBody>
          <a:bodyPr wrap="square" rtlCol="0">
            <a:spAutoFit/>
          </a:bodyPr>
          <a:lstStyle/>
          <a:p>
            <a:r>
              <a:rPr lang="en-US" b="1" dirty="0" smtClean="0"/>
              <a:t>1. Historical Cycle Time</a:t>
            </a:r>
            <a:endParaRPr lang="en-US" b="1" dirty="0"/>
          </a:p>
        </p:txBody>
      </p:sp>
      <p:sp>
        <p:nvSpPr>
          <p:cNvPr id="13" name="TextBox 12"/>
          <p:cNvSpPr txBox="1"/>
          <p:nvPr/>
        </p:nvSpPr>
        <p:spPr>
          <a:xfrm>
            <a:off x="762000" y="3200400"/>
            <a:ext cx="2895600" cy="369332"/>
          </a:xfrm>
          <a:prstGeom prst="rect">
            <a:avLst/>
          </a:prstGeom>
          <a:noFill/>
        </p:spPr>
        <p:txBody>
          <a:bodyPr wrap="square" rtlCol="0">
            <a:spAutoFit/>
          </a:bodyPr>
          <a:lstStyle/>
          <a:p>
            <a:r>
              <a:rPr lang="en-US" b="1" dirty="0" smtClean="0"/>
              <a:t>2. Planned Resources/ Effort</a:t>
            </a:r>
            <a:endParaRPr lang="en-US" b="1" dirty="0"/>
          </a:p>
        </p:txBody>
      </p:sp>
      <p:sp>
        <p:nvSpPr>
          <p:cNvPr id="14" name="TextBox 13"/>
          <p:cNvSpPr txBox="1"/>
          <p:nvPr/>
        </p:nvSpPr>
        <p:spPr>
          <a:xfrm>
            <a:off x="2389091" y="4167108"/>
            <a:ext cx="2259109" cy="369332"/>
          </a:xfrm>
          <a:prstGeom prst="rect">
            <a:avLst/>
          </a:prstGeom>
          <a:noFill/>
        </p:spPr>
        <p:txBody>
          <a:bodyPr wrap="square" rtlCol="0">
            <a:spAutoFit/>
          </a:bodyPr>
          <a:lstStyle/>
          <a:p>
            <a:r>
              <a:rPr lang="en-US" b="1" dirty="0" smtClean="0"/>
              <a:t>3. The Work (Backlog)</a:t>
            </a:r>
            <a:endParaRPr lang="en-US" b="1" dirty="0"/>
          </a:p>
        </p:txBody>
      </p:sp>
      <p:sp>
        <p:nvSpPr>
          <p:cNvPr id="15" name="TextBox 14"/>
          <p:cNvSpPr txBox="1"/>
          <p:nvPr/>
        </p:nvSpPr>
        <p:spPr>
          <a:xfrm>
            <a:off x="5181600" y="5955268"/>
            <a:ext cx="4087780" cy="369332"/>
          </a:xfrm>
          <a:prstGeom prst="rect">
            <a:avLst/>
          </a:prstGeom>
          <a:noFill/>
        </p:spPr>
        <p:txBody>
          <a:bodyPr wrap="square" rtlCol="0">
            <a:spAutoFit/>
          </a:bodyPr>
          <a:lstStyle/>
          <a:p>
            <a:r>
              <a:rPr lang="en-US" b="1" dirty="0" smtClean="0"/>
              <a:t>5. Historical Defect Rate &amp; Cycle Times</a:t>
            </a:r>
            <a:endParaRPr lang="en-US" b="1" dirty="0"/>
          </a:p>
        </p:txBody>
      </p:sp>
      <p:pic>
        <p:nvPicPr>
          <p:cNvPr id="1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584" y="4976892"/>
            <a:ext cx="1786616"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52400" y="4267200"/>
            <a:ext cx="1932020" cy="646331"/>
          </a:xfrm>
          <a:prstGeom prst="rect">
            <a:avLst/>
          </a:prstGeom>
          <a:noFill/>
        </p:spPr>
        <p:txBody>
          <a:bodyPr wrap="square" rtlCol="0">
            <a:spAutoFit/>
          </a:bodyPr>
          <a:lstStyle/>
          <a:p>
            <a:r>
              <a:rPr lang="en-US" b="1" dirty="0" smtClean="0"/>
              <a:t>4. Historical Scope Creep Rate</a:t>
            </a:r>
            <a:endParaRPr lang="en-US" b="1" dirty="0"/>
          </a:p>
        </p:txBody>
      </p:sp>
      <p:sp>
        <p:nvSpPr>
          <p:cNvPr id="18" name="Right Arrow 17"/>
          <p:cNvSpPr/>
          <p:nvPr/>
        </p:nvSpPr>
        <p:spPr>
          <a:xfrm rot="1333706">
            <a:off x="4939375" y="2077264"/>
            <a:ext cx="69279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9829564">
            <a:off x="5011975" y="3412620"/>
            <a:ext cx="69279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5400000">
            <a:off x="6635914" y="3818374"/>
            <a:ext cx="69279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0800000">
            <a:off x="4495801" y="5029200"/>
            <a:ext cx="69279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1669404" y="5029200"/>
            <a:ext cx="69279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220312" y="485886"/>
            <a:ext cx="2423236" cy="1200329"/>
          </a:xfrm>
          <a:prstGeom prst="rect">
            <a:avLst/>
          </a:prstGeom>
          <a:noFill/>
        </p:spPr>
        <p:txBody>
          <a:bodyPr wrap="square" rtlCol="0">
            <a:spAutoFit/>
          </a:bodyPr>
          <a:lstStyle/>
          <a:p>
            <a:r>
              <a:rPr lang="en-US" b="1" dirty="0" smtClean="0"/>
              <a:t>A Process to Combine Multiple Uncertain Measurements / Estimates is Needed</a:t>
            </a:r>
          </a:p>
        </p:txBody>
      </p:sp>
      <p:sp>
        <p:nvSpPr>
          <p:cNvPr id="25" name="TextBox 24"/>
          <p:cNvSpPr txBox="1"/>
          <p:nvPr/>
        </p:nvSpPr>
        <p:spPr>
          <a:xfrm>
            <a:off x="494833" y="6019800"/>
            <a:ext cx="1105367" cy="369332"/>
          </a:xfrm>
          <a:prstGeom prst="rect">
            <a:avLst/>
          </a:prstGeom>
          <a:noFill/>
        </p:spPr>
        <p:txBody>
          <a:bodyPr wrap="none" rtlCol="0">
            <a:spAutoFit/>
          </a:bodyPr>
          <a:lstStyle/>
          <a:p>
            <a:r>
              <a:rPr lang="en-US" dirty="0" smtClean="0"/>
              <a:t>(optional)</a:t>
            </a:r>
            <a:endParaRPr lang="en-US" dirty="0"/>
          </a:p>
        </p:txBody>
      </p:sp>
      <p:sp>
        <p:nvSpPr>
          <p:cNvPr id="26" name="TextBox 25"/>
          <p:cNvSpPr txBox="1"/>
          <p:nvPr/>
        </p:nvSpPr>
        <p:spPr>
          <a:xfrm>
            <a:off x="6438433" y="6293050"/>
            <a:ext cx="1105367" cy="369332"/>
          </a:xfrm>
          <a:prstGeom prst="rect">
            <a:avLst/>
          </a:prstGeom>
          <a:noFill/>
        </p:spPr>
        <p:txBody>
          <a:bodyPr wrap="none" rtlCol="0">
            <a:spAutoFit/>
          </a:bodyPr>
          <a:lstStyle/>
          <a:p>
            <a:r>
              <a:rPr lang="en-US" dirty="0" smtClean="0"/>
              <a:t>(optional)</a:t>
            </a:r>
            <a:endParaRPr lang="en-US" dirty="0"/>
          </a:p>
        </p:txBody>
      </p:sp>
      <p:sp>
        <p:nvSpPr>
          <p:cNvPr id="28" name="Right Arrow 27"/>
          <p:cNvSpPr/>
          <p:nvPr/>
        </p:nvSpPr>
        <p:spPr>
          <a:xfrm>
            <a:off x="1634802" y="1552865"/>
            <a:ext cx="346398"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838200"/>
            <a:ext cx="1124518" cy="67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 name="Group 29"/>
          <p:cNvGrpSpPr/>
          <p:nvPr/>
        </p:nvGrpSpPr>
        <p:grpSpPr>
          <a:xfrm>
            <a:off x="1962734" y="1634282"/>
            <a:ext cx="1009049" cy="918177"/>
            <a:chOff x="2565336" y="2344464"/>
            <a:chExt cx="1778064" cy="1617936"/>
          </a:xfrm>
        </p:grpSpPr>
        <p:pic>
          <p:nvPicPr>
            <p:cNvPr id="31" name="Picture 30" descr="BlueUser"/>
            <p:cNvPicPr>
              <a:picLocks noChangeAspect="1" noChangeArrowheads="1"/>
            </p:cNvPicPr>
            <p:nvPr/>
          </p:nvPicPr>
          <p:blipFill>
            <a:blip r:embed="rId9">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2744788" y="2344464"/>
              <a:ext cx="949325" cy="990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RedUser"/>
            <p:cNvPicPr>
              <a:picLocks noChangeAspect="1" noChangeArrowheads="1"/>
            </p:cNvPicPr>
            <p:nvPr/>
          </p:nvPicPr>
          <p:blipFill>
            <a:blip r:embed="rId10">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3219450" y="2487011"/>
              <a:ext cx="11239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YellowUser"/>
            <p:cNvPicPr>
              <a:picLocks noChangeAspect="1" noChangeArrowheads="1"/>
            </p:cNvPicPr>
            <p:nvPr/>
          </p:nvPicPr>
          <p:blipFill>
            <a:blip r:embed="rId11">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2565336" y="2876550"/>
              <a:ext cx="1031875" cy="1085850"/>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ight Arrow 33"/>
          <p:cNvSpPr/>
          <p:nvPr/>
        </p:nvSpPr>
        <p:spPr>
          <a:xfrm>
            <a:off x="3108614" y="1528012"/>
            <a:ext cx="346398"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838200"/>
            <a:ext cx="1124518" cy="67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35"/>
          <p:cNvGrpSpPr/>
          <p:nvPr/>
        </p:nvGrpSpPr>
        <p:grpSpPr>
          <a:xfrm>
            <a:off x="3410534" y="1634282"/>
            <a:ext cx="1009049" cy="918177"/>
            <a:chOff x="2565336" y="2344464"/>
            <a:chExt cx="1778064" cy="1617936"/>
          </a:xfrm>
        </p:grpSpPr>
        <p:pic>
          <p:nvPicPr>
            <p:cNvPr id="37" name="Picture 36" descr="BlueUser"/>
            <p:cNvPicPr>
              <a:picLocks noChangeAspect="1" noChangeArrowheads="1"/>
            </p:cNvPicPr>
            <p:nvPr/>
          </p:nvPicPr>
          <p:blipFill>
            <a:blip r:embed="rId9">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2744788" y="2344464"/>
              <a:ext cx="949325" cy="9906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RedUser"/>
            <p:cNvPicPr>
              <a:picLocks noChangeAspect="1" noChangeArrowheads="1"/>
            </p:cNvPicPr>
            <p:nvPr/>
          </p:nvPicPr>
          <p:blipFill>
            <a:blip r:embed="rId10">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3219450" y="2487011"/>
              <a:ext cx="11239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YellowUser"/>
            <p:cNvPicPr>
              <a:picLocks noChangeAspect="1" noChangeArrowheads="1"/>
            </p:cNvPicPr>
            <p:nvPr/>
          </p:nvPicPr>
          <p:blipFill>
            <a:blip r:embed="rId11">
              <a:clrChange>
                <a:clrFrom>
                  <a:srgbClr val="08369A"/>
                </a:clrFrom>
                <a:clrTo>
                  <a:srgbClr val="08369A">
                    <a:alpha val="0"/>
                  </a:srgbClr>
                </a:clrTo>
              </a:clrChange>
              <a:extLst>
                <a:ext uri="{28A0092B-C50C-407E-A947-70E740481C1C}">
                  <a14:useLocalDpi xmlns:a14="http://schemas.microsoft.com/office/drawing/2010/main" val="0"/>
                </a:ext>
              </a:extLst>
            </a:blip>
            <a:srcRect/>
            <a:stretch>
              <a:fillRect/>
            </a:stretch>
          </p:blipFill>
          <p:spPr bwMode="auto">
            <a:xfrm>
              <a:off x="2565336" y="2876550"/>
              <a:ext cx="1031875" cy="108585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TextBox 40"/>
          <p:cNvSpPr txBox="1"/>
          <p:nvPr/>
        </p:nvSpPr>
        <p:spPr>
          <a:xfrm>
            <a:off x="431188" y="2743200"/>
            <a:ext cx="940412" cy="369332"/>
          </a:xfrm>
          <a:prstGeom prst="rect">
            <a:avLst/>
          </a:prstGeom>
          <a:noFill/>
        </p:spPr>
        <p:txBody>
          <a:bodyPr wrap="square" rtlCol="0">
            <a:spAutoFit/>
          </a:bodyPr>
          <a:lstStyle/>
          <a:p>
            <a:r>
              <a:rPr lang="en-US" dirty="0" smtClean="0"/>
              <a:t>Design</a:t>
            </a:r>
            <a:endParaRPr lang="en-US" dirty="0"/>
          </a:p>
        </p:txBody>
      </p:sp>
      <p:sp>
        <p:nvSpPr>
          <p:cNvPr id="42" name="TextBox 41"/>
          <p:cNvSpPr txBox="1"/>
          <p:nvPr/>
        </p:nvSpPr>
        <p:spPr>
          <a:xfrm>
            <a:off x="1785321" y="2775682"/>
            <a:ext cx="1186461" cy="369332"/>
          </a:xfrm>
          <a:prstGeom prst="rect">
            <a:avLst/>
          </a:prstGeom>
          <a:noFill/>
        </p:spPr>
        <p:txBody>
          <a:bodyPr wrap="square" rtlCol="0">
            <a:spAutoFit/>
          </a:bodyPr>
          <a:lstStyle/>
          <a:p>
            <a:r>
              <a:rPr lang="en-US" dirty="0" smtClean="0"/>
              <a:t>Develop</a:t>
            </a:r>
            <a:endParaRPr lang="en-US" dirty="0"/>
          </a:p>
        </p:txBody>
      </p:sp>
      <p:sp>
        <p:nvSpPr>
          <p:cNvPr id="43" name="TextBox 42"/>
          <p:cNvSpPr txBox="1"/>
          <p:nvPr/>
        </p:nvSpPr>
        <p:spPr>
          <a:xfrm>
            <a:off x="3188512" y="2803634"/>
            <a:ext cx="1186461" cy="369332"/>
          </a:xfrm>
          <a:prstGeom prst="rect">
            <a:avLst/>
          </a:prstGeom>
          <a:noFill/>
        </p:spPr>
        <p:txBody>
          <a:bodyPr wrap="square" rtlCol="0">
            <a:spAutoFit/>
          </a:bodyPr>
          <a:lstStyle/>
          <a:p>
            <a:r>
              <a:rPr lang="en-US" dirty="0" smtClean="0"/>
              <a:t>Test</a:t>
            </a:r>
            <a:endParaRPr lang="en-US" dirty="0"/>
          </a:p>
        </p:txBody>
      </p:sp>
      <p:sp>
        <p:nvSpPr>
          <p:cNvPr id="44" name="TextBox 43"/>
          <p:cNvSpPr txBox="1"/>
          <p:nvPr/>
        </p:nvSpPr>
        <p:spPr>
          <a:xfrm>
            <a:off x="381000" y="408434"/>
            <a:ext cx="940412" cy="369332"/>
          </a:xfrm>
          <a:prstGeom prst="rect">
            <a:avLst/>
          </a:prstGeom>
          <a:noFill/>
        </p:spPr>
        <p:txBody>
          <a:bodyPr wrap="square" rtlCol="0">
            <a:spAutoFit/>
          </a:bodyPr>
          <a:lstStyle/>
          <a:p>
            <a:r>
              <a:rPr lang="en-US" dirty="0" smtClean="0"/>
              <a:t>Design</a:t>
            </a:r>
            <a:endParaRPr lang="en-US" dirty="0"/>
          </a:p>
        </p:txBody>
      </p:sp>
      <p:sp>
        <p:nvSpPr>
          <p:cNvPr id="45" name="TextBox 44"/>
          <p:cNvSpPr txBox="1"/>
          <p:nvPr/>
        </p:nvSpPr>
        <p:spPr>
          <a:xfrm>
            <a:off x="1735133" y="440916"/>
            <a:ext cx="1186461" cy="369332"/>
          </a:xfrm>
          <a:prstGeom prst="rect">
            <a:avLst/>
          </a:prstGeom>
          <a:noFill/>
        </p:spPr>
        <p:txBody>
          <a:bodyPr wrap="square" rtlCol="0">
            <a:spAutoFit/>
          </a:bodyPr>
          <a:lstStyle/>
          <a:p>
            <a:r>
              <a:rPr lang="en-US" dirty="0" smtClean="0"/>
              <a:t>Develop</a:t>
            </a:r>
            <a:endParaRPr lang="en-US" dirty="0"/>
          </a:p>
        </p:txBody>
      </p:sp>
      <p:sp>
        <p:nvSpPr>
          <p:cNvPr id="46" name="TextBox 45"/>
          <p:cNvSpPr txBox="1"/>
          <p:nvPr/>
        </p:nvSpPr>
        <p:spPr>
          <a:xfrm>
            <a:off x="3138324" y="468868"/>
            <a:ext cx="1186461" cy="369332"/>
          </a:xfrm>
          <a:prstGeom prst="rect">
            <a:avLst/>
          </a:prstGeom>
          <a:noFill/>
        </p:spPr>
        <p:txBody>
          <a:bodyPr wrap="square" rtlCol="0">
            <a:spAutoFit/>
          </a:bodyPr>
          <a:lstStyle/>
          <a:p>
            <a:r>
              <a:rPr lang="en-US" dirty="0" smtClean="0"/>
              <a:t>Test</a:t>
            </a:r>
            <a:endParaRPr lang="en-US" dirty="0"/>
          </a:p>
        </p:txBody>
      </p:sp>
      <p:sp>
        <p:nvSpPr>
          <p:cNvPr id="48" name="Rectangle 47"/>
          <p:cNvSpPr/>
          <p:nvPr/>
        </p:nvSpPr>
        <p:spPr>
          <a:xfrm>
            <a:off x="228600" y="0"/>
            <a:ext cx="4419600" cy="381000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43091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0345" y="147822"/>
            <a:ext cx="3383804" cy="3019395"/>
          </a:xfrm>
          <a:prstGeom prst="rect">
            <a:avLst/>
          </a:prstGeom>
        </p:spPr>
      </p:pic>
      <p:sp>
        <p:nvSpPr>
          <p:cNvPr id="3" name="Slide Number Placeholder 2"/>
          <p:cNvSpPr>
            <a:spLocks noGrp="1"/>
          </p:cNvSpPr>
          <p:nvPr>
            <p:ph type="sldNum" sz="quarter" idx="12"/>
          </p:nvPr>
        </p:nvSpPr>
        <p:spPr>
          <a:xfrm>
            <a:off x="457200" y="6105931"/>
            <a:ext cx="2133600" cy="365125"/>
          </a:xfrm>
        </p:spPr>
        <p:txBody>
          <a:bodyPr/>
          <a:lstStyle/>
          <a:p>
            <a:fld id="{5F8E5861-E65C-4BE8-8BCB-9B255B5A3C3D}" type="slidenum">
              <a:rPr lang="en-US" smtClean="0"/>
              <a:t>79</a:t>
            </a:fld>
            <a:endParaRPr lang="en-US" dirty="0"/>
          </a:p>
        </p:txBody>
      </p:sp>
      <p:sp>
        <p:nvSpPr>
          <p:cNvPr id="5" name="Rectangle 4"/>
          <p:cNvSpPr/>
          <p:nvPr/>
        </p:nvSpPr>
        <p:spPr>
          <a:xfrm>
            <a:off x="199103" y="1066800"/>
            <a:ext cx="3306097" cy="349044"/>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stretch>
            <a:fillRect/>
          </a:stretch>
        </p:blipFill>
        <p:spPr>
          <a:xfrm>
            <a:off x="267887" y="3276600"/>
            <a:ext cx="3386262" cy="3084867"/>
          </a:xfrm>
          <a:prstGeom prst="rect">
            <a:avLst/>
          </a:prstGeom>
        </p:spPr>
      </p:pic>
      <p:sp>
        <p:nvSpPr>
          <p:cNvPr id="9" name="Rectangle 8"/>
          <p:cNvSpPr/>
          <p:nvPr/>
        </p:nvSpPr>
        <p:spPr>
          <a:xfrm>
            <a:off x="228600" y="4508393"/>
            <a:ext cx="3306097" cy="4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962400" y="1443222"/>
            <a:ext cx="1260281" cy="461665"/>
          </a:xfrm>
          <a:prstGeom prst="rect">
            <a:avLst/>
          </a:prstGeom>
          <a:noFill/>
        </p:spPr>
        <p:txBody>
          <a:bodyPr wrap="none" rtlCol="0">
            <a:spAutoFit/>
          </a:bodyPr>
          <a:lstStyle/>
          <a:p>
            <a:r>
              <a:rPr lang="en-US" sz="2400" b="1" dirty="0" smtClean="0"/>
              <a:t>Baseline</a:t>
            </a:r>
            <a:endParaRPr lang="en-US" sz="2400" b="1" dirty="0"/>
          </a:p>
        </p:txBody>
      </p:sp>
      <p:sp>
        <p:nvSpPr>
          <p:cNvPr id="11" name="TextBox 10"/>
          <p:cNvSpPr txBox="1"/>
          <p:nvPr/>
        </p:nvSpPr>
        <p:spPr>
          <a:xfrm>
            <a:off x="3962399" y="3276600"/>
            <a:ext cx="3381375" cy="461665"/>
          </a:xfrm>
          <a:prstGeom prst="rect">
            <a:avLst/>
          </a:prstGeom>
          <a:noFill/>
        </p:spPr>
        <p:txBody>
          <a:bodyPr wrap="none" rtlCol="0">
            <a:spAutoFit/>
          </a:bodyPr>
          <a:lstStyle/>
          <a:p>
            <a:r>
              <a:rPr lang="en-US" sz="2400" b="1" dirty="0" smtClean="0"/>
              <a:t>Experiment: + 1 Designer</a:t>
            </a:r>
            <a:endParaRPr lang="en-US" sz="2400" b="1" dirty="0"/>
          </a:p>
        </p:txBody>
      </p:sp>
      <p:sp>
        <p:nvSpPr>
          <p:cNvPr id="12" name="TextBox 11"/>
          <p:cNvSpPr txBox="1"/>
          <p:nvPr/>
        </p:nvSpPr>
        <p:spPr>
          <a:xfrm>
            <a:off x="3962399" y="1981201"/>
            <a:ext cx="1418978" cy="830997"/>
          </a:xfrm>
          <a:prstGeom prst="rect">
            <a:avLst/>
          </a:prstGeom>
          <a:noFill/>
        </p:spPr>
        <p:txBody>
          <a:bodyPr wrap="none" rtlCol="0">
            <a:spAutoFit/>
          </a:bodyPr>
          <a:lstStyle/>
          <a:p>
            <a:r>
              <a:rPr lang="en-US" sz="2400" dirty="0" smtClean="0"/>
              <a:t>Staff Cost</a:t>
            </a:r>
          </a:p>
          <a:p>
            <a:r>
              <a:rPr lang="en-US" sz="2400" dirty="0" smtClean="0"/>
              <a:t>€912.000</a:t>
            </a:r>
            <a:endParaRPr lang="en-US" sz="2400" dirty="0"/>
          </a:p>
        </p:txBody>
      </p:sp>
      <p:sp>
        <p:nvSpPr>
          <p:cNvPr id="13" name="TextBox 12"/>
          <p:cNvSpPr txBox="1"/>
          <p:nvPr/>
        </p:nvSpPr>
        <p:spPr>
          <a:xfrm>
            <a:off x="5545197" y="1981201"/>
            <a:ext cx="1818575" cy="830997"/>
          </a:xfrm>
          <a:prstGeom prst="rect">
            <a:avLst/>
          </a:prstGeom>
          <a:noFill/>
        </p:spPr>
        <p:txBody>
          <a:bodyPr wrap="none" rtlCol="0">
            <a:spAutoFit/>
          </a:bodyPr>
          <a:lstStyle/>
          <a:p>
            <a:r>
              <a:rPr lang="en-US" sz="2400" dirty="0" smtClean="0"/>
              <a:t>Cost of Delay</a:t>
            </a:r>
          </a:p>
          <a:p>
            <a:r>
              <a:rPr lang="en-US" sz="2400" dirty="0" smtClean="0"/>
              <a:t>€190.000</a:t>
            </a:r>
            <a:endParaRPr lang="en-US" sz="2400" dirty="0"/>
          </a:p>
        </p:txBody>
      </p:sp>
      <p:sp>
        <p:nvSpPr>
          <p:cNvPr id="14" name="TextBox 13"/>
          <p:cNvSpPr txBox="1"/>
          <p:nvPr/>
        </p:nvSpPr>
        <p:spPr>
          <a:xfrm>
            <a:off x="7485316" y="1981200"/>
            <a:ext cx="1582484" cy="830997"/>
          </a:xfrm>
          <a:prstGeom prst="rect">
            <a:avLst/>
          </a:prstGeom>
          <a:noFill/>
        </p:spPr>
        <p:txBody>
          <a:bodyPr wrap="none" rtlCol="0">
            <a:spAutoFit/>
          </a:bodyPr>
          <a:lstStyle/>
          <a:p>
            <a:r>
              <a:rPr lang="en-US" sz="2400" dirty="0" smtClean="0"/>
              <a:t>Total Cost</a:t>
            </a:r>
          </a:p>
          <a:p>
            <a:r>
              <a:rPr lang="en-US" sz="2400" dirty="0" smtClean="0"/>
              <a:t>€1.102.000</a:t>
            </a:r>
            <a:endParaRPr lang="en-US" sz="2400" dirty="0"/>
          </a:p>
        </p:txBody>
      </p:sp>
      <p:sp>
        <p:nvSpPr>
          <p:cNvPr id="15" name="TextBox 14"/>
          <p:cNvSpPr txBox="1"/>
          <p:nvPr/>
        </p:nvSpPr>
        <p:spPr>
          <a:xfrm>
            <a:off x="5257800" y="2357736"/>
            <a:ext cx="338554" cy="461665"/>
          </a:xfrm>
          <a:prstGeom prst="rect">
            <a:avLst/>
          </a:prstGeom>
          <a:noFill/>
        </p:spPr>
        <p:txBody>
          <a:bodyPr wrap="none" rtlCol="0">
            <a:spAutoFit/>
          </a:bodyPr>
          <a:lstStyle/>
          <a:p>
            <a:r>
              <a:rPr lang="en-US" sz="2400" dirty="0" smtClean="0"/>
              <a:t>+</a:t>
            </a:r>
            <a:endParaRPr lang="en-US" sz="2400" dirty="0"/>
          </a:p>
        </p:txBody>
      </p:sp>
      <p:sp>
        <p:nvSpPr>
          <p:cNvPr id="16" name="TextBox 15"/>
          <p:cNvSpPr txBox="1"/>
          <p:nvPr/>
        </p:nvSpPr>
        <p:spPr>
          <a:xfrm>
            <a:off x="7086600" y="2357736"/>
            <a:ext cx="338554" cy="461665"/>
          </a:xfrm>
          <a:prstGeom prst="rect">
            <a:avLst/>
          </a:prstGeom>
          <a:noFill/>
        </p:spPr>
        <p:txBody>
          <a:bodyPr wrap="none" rtlCol="0">
            <a:spAutoFit/>
          </a:bodyPr>
          <a:lstStyle/>
          <a:p>
            <a:r>
              <a:rPr lang="en-US" sz="2400" dirty="0" smtClean="0"/>
              <a:t>=</a:t>
            </a:r>
            <a:endParaRPr lang="en-US" sz="2400" dirty="0"/>
          </a:p>
        </p:txBody>
      </p:sp>
      <p:sp>
        <p:nvSpPr>
          <p:cNvPr id="17" name="TextBox 16"/>
          <p:cNvSpPr txBox="1"/>
          <p:nvPr/>
        </p:nvSpPr>
        <p:spPr>
          <a:xfrm>
            <a:off x="3962400" y="3962400"/>
            <a:ext cx="1418978" cy="830997"/>
          </a:xfrm>
          <a:prstGeom prst="rect">
            <a:avLst/>
          </a:prstGeom>
          <a:noFill/>
        </p:spPr>
        <p:txBody>
          <a:bodyPr wrap="none" rtlCol="0">
            <a:spAutoFit/>
          </a:bodyPr>
          <a:lstStyle/>
          <a:p>
            <a:r>
              <a:rPr lang="en-US" sz="2400" dirty="0" smtClean="0"/>
              <a:t>Staff Cost</a:t>
            </a:r>
          </a:p>
          <a:p>
            <a:r>
              <a:rPr lang="en-US" sz="2400" dirty="0" smtClean="0"/>
              <a:t>€610.400</a:t>
            </a:r>
            <a:endParaRPr lang="en-US" sz="2400" dirty="0"/>
          </a:p>
        </p:txBody>
      </p:sp>
      <p:sp>
        <p:nvSpPr>
          <p:cNvPr id="18" name="TextBox 17"/>
          <p:cNvSpPr txBox="1"/>
          <p:nvPr/>
        </p:nvSpPr>
        <p:spPr>
          <a:xfrm>
            <a:off x="5545198" y="3962400"/>
            <a:ext cx="1818575" cy="830997"/>
          </a:xfrm>
          <a:prstGeom prst="rect">
            <a:avLst/>
          </a:prstGeom>
          <a:noFill/>
        </p:spPr>
        <p:txBody>
          <a:bodyPr wrap="none" rtlCol="0">
            <a:spAutoFit/>
          </a:bodyPr>
          <a:lstStyle/>
          <a:p>
            <a:r>
              <a:rPr lang="en-US" sz="2400" dirty="0" smtClean="0"/>
              <a:t>Cost of Delay</a:t>
            </a:r>
          </a:p>
          <a:p>
            <a:r>
              <a:rPr lang="en-US" sz="2400" dirty="0" smtClean="0"/>
              <a:t>€5.000</a:t>
            </a:r>
            <a:endParaRPr lang="en-US" sz="2400" dirty="0"/>
          </a:p>
        </p:txBody>
      </p:sp>
      <p:sp>
        <p:nvSpPr>
          <p:cNvPr id="19" name="TextBox 18"/>
          <p:cNvSpPr txBox="1"/>
          <p:nvPr/>
        </p:nvSpPr>
        <p:spPr>
          <a:xfrm>
            <a:off x="7485317" y="3962399"/>
            <a:ext cx="1418978" cy="830997"/>
          </a:xfrm>
          <a:prstGeom prst="rect">
            <a:avLst/>
          </a:prstGeom>
          <a:noFill/>
        </p:spPr>
        <p:txBody>
          <a:bodyPr wrap="none" rtlCol="0">
            <a:spAutoFit/>
          </a:bodyPr>
          <a:lstStyle/>
          <a:p>
            <a:r>
              <a:rPr lang="en-US" sz="2400" dirty="0" smtClean="0"/>
              <a:t>Total Cost</a:t>
            </a:r>
          </a:p>
          <a:p>
            <a:r>
              <a:rPr lang="en-US" sz="2400" dirty="0" smtClean="0"/>
              <a:t>€615.400</a:t>
            </a:r>
            <a:endParaRPr lang="en-US" sz="2400" dirty="0"/>
          </a:p>
        </p:txBody>
      </p:sp>
      <p:sp>
        <p:nvSpPr>
          <p:cNvPr id="20" name="TextBox 19"/>
          <p:cNvSpPr txBox="1"/>
          <p:nvPr/>
        </p:nvSpPr>
        <p:spPr>
          <a:xfrm>
            <a:off x="5257801" y="4338935"/>
            <a:ext cx="338554" cy="461665"/>
          </a:xfrm>
          <a:prstGeom prst="rect">
            <a:avLst/>
          </a:prstGeom>
          <a:noFill/>
        </p:spPr>
        <p:txBody>
          <a:bodyPr wrap="none" rtlCol="0">
            <a:spAutoFit/>
          </a:bodyPr>
          <a:lstStyle/>
          <a:p>
            <a:r>
              <a:rPr lang="en-US" sz="2400" dirty="0" smtClean="0"/>
              <a:t>+</a:t>
            </a:r>
            <a:endParaRPr lang="en-US" sz="2400" dirty="0"/>
          </a:p>
        </p:txBody>
      </p:sp>
      <p:sp>
        <p:nvSpPr>
          <p:cNvPr id="21" name="TextBox 20"/>
          <p:cNvSpPr txBox="1"/>
          <p:nvPr/>
        </p:nvSpPr>
        <p:spPr>
          <a:xfrm>
            <a:off x="7086601" y="4338935"/>
            <a:ext cx="338554" cy="461665"/>
          </a:xfrm>
          <a:prstGeom prst="rect">
            <a:avLst/>
          </a:prstGeom>
          <a:noFill/>
        </p:spPr>
        <p:txBody>
          <a:bodyPr wrap="none" rtlCol="0">
            <a:spAutoFit/>
          </a:bodyPr>
          <a:lstStyle/>
          <a:p>
            <a:r>
              <a:rPr lang="en-US" sz="2400" dirty="0" smtClean="0"/>
              <a:t>=</a:t>
            </a:r>
            <a:endParaRPr lang="en-US" sz="2400" dirty="0"/>
          </a:p>
        </p:txBody>
      </p:sp>
      <p:sp>
        <p:nvSpPr>
          <p:cNvPr id="22" name="TextBox 21"/>
          <p:cNvSpPr txBox="1"/>
          <p:nvPr/>
        </p:nvSpPr>
        <p:spPr>
          <a:xfrm>
            <a:off x="4259534" y="5181600"/>
            <a:ext cx="4389900" cy="584775"/>
          </a:xfrm>
          <a:prstGeom prst="rect">
            <a:avLst/>
          </a:prstGeom>
          <a:noFill/>
        </p:spPr>
        <p:txBody>
          <a:bodyPr wrap="square" rtlCol="0">
            <a:spAutoFit/>
          </a:bodyPr>
          <a:lstStyle/>
          <a:p>
            <a:r>
              <a:rPr lang="en-US" sz="3200" b="1" dirty="0" smtClean="0"/>
              <a:t>Opportunity: </a:t>
            </a:r>
            <a:r>
              <a:rPr lang="en-US" sz="3200" dirty="0" smtClean="0"/>
              <a:t>€</a:t>
            </a:r>
            <a:r>
              <a:rPr lang="en-US" sz="3200" b="1" dirty="0" smtClean="0"/>
              <a:t>486.600</a:t>
            </a:r>
            <a:endParaRPr lang="en-US" sz="3200" b="1" dirty="0"/>
          </a:p>
        </p:txBody>
      </p:sp>
      <p:sp>
        <p:nvSpPr>
          <p:cNvPr id="24" name="TextBox 23"/>
          <p:cNvSpPr txBox="1"/>
          <p:nvPr/>
        </p:nvSpPr>
        <p:spPr>
          <a:xfrm>
            <a:off x="3962399" y="65782"/>
            <a:ext cx="5181601" cy="584775"/>
          </a:xfrm>
          <a:prstGeom prst="rect">
            <a:avLst/>
          </a:prstGeom>
          <a:noFill/>
        </p:spPr>
        <p:txBody>
          <a:bodyPr wrap="square" rtlCol="0">
            <a:spAutoFit/>
          </a:bodyPr>
          <a:lstStyle/>
          <a:p>
            <a:r>
              <a:rPr lang="en-US" sz="3200" b="1" dirty="0" smtClean="0"/>
              <a:t>What is One Designer Worth?</a:t>
            </a:r>
            <a:endParaRPr lang="en-US" sz="3200" b="1" dirty="0"/>
          </a:p>
        </p:txBody>
      </p:sp>
    </p:spTree>
    <p:extLst>
      <p:ext uri="{BB962C8B-B14F-4D97-AF65-F5344CB8AC3E}">
        <p14:creationId xmlns:p14="http://schemas.microsoft.com/office/powerpoint/2010/main" val="117287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1" grpId="0"/>
      <p:bldP spid="17" grpId="0"/>
      <p:bldP spid="18" grpId="0"/>
      <p:bldP spid="19" grpId="0"/>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oduscooperandi.com/wp-content/uploads/2014/07/20140715_1432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862889"/>
            <a:ext cx="7796463" cy="43855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F8E5861-E65C-4BE8-8BCB-9B255B5A3C3D}" type="slidenum">
              <a:rPr lang="en-US" smtClean="0"/>
              <a:t>8</a:t>
            </a:fld>
            <a:endParaRPr lang="en-US" dirty="0"/>
          </a:p>
        </p:txBody>
      </p:sp>
      <p:graphicFrame>
        <p:nvGraphicFramePr>
          <p:cNvPr id="4" name="Table 3"/>
          <p:cNvGraphicFramePr>
            <a:graphicFrameLocks noGrp="1"/>
          </p:cNvGraphicFramePr>
          <p:nvPr>
            <p:extLst/>
          </p:nvPr>
        </p:nvGraphicFramePr>
        <p:xfrm>
          <a:off x="838201" y="285316"/>
          <a:ext cx="7796461" cy="1188720"/>
        </p:xfrm>
        <a:graphic>
          <a:graphicData uri="http://schemas.openxmlformats.org/drawingml/2006/table">
            <a:tbl>
              <a:tblPr firstRow="1" bandRow="1">
                <a:tableStyleId>{5C22544A-7EE6-4342-B048-85BDC9FD1C3A}</a:tableStyleId>
              </a:tblPr>
              <a:tblGrid>
                <a:gridCol w="1591115"/>
                <a:gridCol w="1007706"/>
                <a:gridCol w="1299410"/>
                <a:gridCol w="1299410"/>
                <a:gridCol w="1299410"/>
                <a:gridCol w="1299410"/>
              </a:tblGrid>
              <a:tr h="370840">
                <a:tc>
                  <a:txBody>
                    <a:bodyPr/>
                    <a:lstStyle/>
                    <a:p>
                      <a:pPr algn="ctr"/>
                      <a:endParaRPr lang="en-US" sz="2000" b="1" dirty="0"/>
                    </a:p>
                  </a:txBody>
                  <a:tcPr/>
                </a:tc>
                <a:tc>
                  <a:txBody>
                    <a:bodyPr/>
                    <a:lstStyle/>
                    <a:p>
                      <a:pPr algn="ctr"/>
                      <a:r>
                        <a:rPr lang="en-US" sz="2000" b="1" dirty="0" smtClean="0"/>
                        <a:t>Sprint</a:t>
                      </a:r>
                      <a:r>
                        <a:rPr lang="en-US" sz="2000" b="1" baseline="0" dirty="0" smtClean="0"/>
                        <a:t> 1</a:t>
                      </a:r>
                      <a:endParaRPr lang="en-US" sz="2000" b="1" dirty="0"/>
                    </a:p>
                  </a:txBody>
                  <a:tcPr/>
                </a:tc>
                <a:tc>
                  <a:txBody>
                    <a:bodyPr/>
                    <a:lstStyle/>
                    <a:p>
                      <a:pPr algn="ctr"/>
                      <a:r>
                        <a:rPr lang="en-US" sz="2000" b="1" dirty="0" smtClean="0"/>
                        <a:t>Sprint 2</a:t>
                      </a:r>
                      <a:endParaRPr lang="en-US" sz="2000" b="1" dirty="0"/>
                    </a:p>
                  </a:txBody>
                  <a:tcPr/>
                </a:tc>
                <a:tc>
                  <a:txBody>
                    <a:bodyPr/>
                    <a:lstStyle/>
                    <a:p>
                      <a:pPr algn="ctr"/>
                      <a:r>
                        <a:rPr lang="en-US" sz="2000" b="1" dirty="0" smtClean="0"/>
                        <a:t>Sprint 3</a:t>
                      </a:r>
                      <a:endParaRPr lang="en-US" sz="2000" b="1" dirty="0"/>
                    </a:p>
                  </a:txBody>
                  <a:tcPr/>
                </a:tc>
                <a:tc>
                  <a:txBody>
                    <a:bodyPr/>
                    <a:lstStyle/>
                    <a:p>
                      <a:pPr algn="ctr"/>
                      <a:r>
                        <a:rPr lang="en-US" sz="2000" b="1" dirty="0" smtClean="0"/>
                        <a:t>Sprint 4</a:t>
                      </a:r>
                      <a:endParaRPr lang="en-US" sz="2000" b="1" dirty="0"/>
                    </a:p>
                  </a:txBody>
                  <a:tcPr/>
                </a:tc>
                <a:tc>
                  <a:txBody>
                    <a:bodyPr/>
                    <a:lstStyle/>
                    <a:p>
                      <a:pPr algn="ctr"/>
                      <a:r>
                        <a:rPr lang="en-US" sz="2000" b="1" dirty="0" smtClean="0"/>
                        <a:t>Sprint 5</a:t>
                      </a:r>
                      <a:endParaRPr lang="en-US" sz="2000" b="1" dirty="0"/>
                    </a:p>
                  </a:txBody>
                  <a:tcPr/>
                </a:tc>
              </a:tr>
              <a:tr h="370840">
                <a:tc>
                  <a:txBody>
                    <a:bodyPr/>
                    <a:lstStyle/>
                    <a:p>
                      <a:pPr algn="ctr"/>
                      <a:r>
                        <a:rPr lang="en-US" sz="2000" b="1" dirty="0" smtClean="0"/>
                        <a:t>Velocity</a:t>
                      </a:r>
                      <a:endParaRPr lang="en-US" sz="2000" b="1" dirty="0"/>
                    </a:p>
                  </a:txBody>
                  <a:tcPr/>
                </a:tc>
                <a:tc>
                  <a:txBody>
                    <a:bodyPr/>
                    <a:lstStyle/>
                    <a:p>
                      <a:pPr algn="ctr"/>
                      <a:r>
                        <a:rPr lang="en-US" sz="2000" b="1" dirty="0" smtClean="0"/>
                        <a:t>16 pts</a:t>
                      </a:r>
                      <a:endParaRPr lang="en-US" sz="2000" b="1" dirty="0"/>
                    </a:p>
                  </a:txBody>
                  <a:tcPr/>
                </a:tc>
                <a:tc>
                  <a:txBody>
                    <a:bodyPr/>
                    <a:lstStyle/>
                    <a:p>
                      <a:pPr algn="ctr"/>
                      <a:r>
                        <a:rPr lang="en-US" sz="2000" b="1" dirty="0" smtClean="0"/>
                        <a:t>72 pts</a:t>
                      </a:r>
                      <a:endParaRPr lang="en-US" sz="2000" b="1" dirty="0"/>
                    </a:p>
                  </a:txBody>
                  <a:tcPr/>
                </a:tc>
                <a:tc>
                  <a:txBody>
                    <a:bodyPr/>
                    <a:lstStyle/>
                    <a:p>
                      <a:pPr algn="ctr"/>
                      <a:r>
                        <a:rPr lang="en-US" sz="2000" b="1" dirty="0" smtClean="0"/>
                        <a:t>21 pts</a:t>
                      </a:r>
                      <a:endParaRPr lang="en-US" sz="2000" b="1" dirty="0"/>
                    </a:p>
                  </a:txBody>
                  <a:tcPr/>
                </a:tc>
                <a:tc>
                  <a:txBody>
                    <a:bodyPr/>
                    <a:lstStyle/>
                    <a:p>
                      <a:pPr algn="ctr"/>
                      <a:r>
                        <a:rPr lang="en-US" sz="2000" b="1" dirty="0" smtClean="0"/>
                        <a:t>19 pts</a:t>
                      </a:r>
                      <a:endParaRPr lang="en-US" sz="2000" b="1" dirty="0"/>
                    </a:p>
                  </a:txBody>
                  <a:tcPr/>
                </a:tc>
                <a:tc>
                  <a:txBody>
                    <a:bodyPr/>
                    <a:lstStyle/>
                    <a:p>
                      <a:pPr algn="ctr"/>
                      <a:r>
                        <a:rPr lang="en-US" sz="2000" b="1" dirty="0" smtClean="0"/>
                        <a:t>37 pts</a:t>
                      </a:r>
                      <a:endParaRPr lang="en-US" sz="2000" b="1" dirty="0"/>
                    </a:p>
                  </a:txBody>
                  <a:tcPr/>
                </a:tc>
              </a:tr>
              <a:tr h="370840">
                <a:tc>
                  <a:txBody>
                    <a:bodyPr/>
                    <a:lstStyle/>
                    <a:p>
                      <a:pPr algn="ctr"/>
                      <a:r>
                        <a:rPr lang="en-US" sz="2000" b="1" dirty="0" smtClean="0"/>
                        <a:t>Throughput</a:t>
                      </a:r>
                      <a:endParaRPr lang="en-US" sz="2000" b="1" dirty="0"/>
                    </a:p>
                  </a:txBody>
                  <a:tcPr/>
                </a:tc>
                <a:tc>
                  <a:txBody>
                    <a:bodyPr/>
                    <a:lstStyle/>
                    <a:p>
                      <a:pPr algn="ctr"/>
                      <a:r>
                        <a:rPr lang="en-US" sz="2000" b="1" dirty="0" smtClean="0"/>
                        <a:t>7 cards</a:t>
                      </a:r>
                      <a:endParaRPr lang="en-US" sz="2000" b="1" dirty="0"/>
                    </a:p>
                  </a:txBody>
                  <a:tcPr/>
                </a:tc>
                <a:tc>
                  <a:txBody>
                    <a:bodyPr/>
                    <a:lstStyle/>
                    <a:p>
                      <a:pPr algn="ctr"/>
                      <a:r>
                        <a:rPr lang="en-US" sz="2000" b="1" dirty="0" smtClean="0"/>
                        <a:t>9 cards</a:t>
                      </a:r>
                      <a:endParaRPr lang="en-US" sz="2000" b="1" dirty="0"/>
                    </a:p>
                  </a:txBody>
                  <a:tcPr/>
                </a:tc>
                <a:tc>
                  <a:txBody>
                    <a:bodyPr/>
                    <a:lstStyle/>
                    <a:p>
                      <a:pPr algn="ctr"/>
                      <a:r>
                        <a:rPr lang="en-US" sz="2000" b="1" dirty="0" smtClean="0"/>
                        <a:t>9 cards</a:t>
                      </a:r>
                      <a:endParaRPr lang="en-US" sz="2000" b="1" dirty="0"/>
                    </a:p>
                  </a:txBody>
                  <a:tcPr/>
                </a:tc>
                <a:tc>
                  <a:txBody>
                    <a:bodyPr/>
                    <a:lstStyle/>
                    <a:p>
                      <a:pPr algn="ctr"/>
                      <a:r>
                        <a:rPr lang="en-US" sz="2000" b="1" dirty="0" smtClean="0"/>
                        <a:t>9 cards</a:t>
                      </a:r>
                      <a:endParaRPr lang="en-US" sz="2000" b="1" dirty="0"/>
                    </a:p>
                  </a:txBody>
                  <a:tcPr/>
                </a:tc>
                <a:tc>
                  <a:txBody>
                    <a:bodyPr/>
                    <a:lstStyle/>
                    <a:p>
                      <a:pPr algn="ctr"/>
                      <a:r>
                        <a:rPr lang="en-US" sz="2000" b="1" dirty="0" smtClean="0"/>
                        <a:t>7 cards</a:t>
                      </a:r>
                      <a:endParaRPr lang="en-US" sz="2000" b="1" dirty="0"/>
                    </a:p>
                  </a:txBody>
                  <a:tcPr/>
                </a:tc>
              </a:tr>
            </a:tbl>
          </a:graphicData>
        </a:graphic>
      </p:graphicFrame>
      <p:sp>
        <p:nvSpPr>
          <p:cNvPr id="6" name="Rectangle 5"/>
          <p:cNvSpPr/>
          <p:nvPr/>
        </p:nvSpPr>
        <p:spPr>
          <a:xfrm>
            <a:off x="1395663" y="6258580"/>
            <a:ext cx="7239000" cy="523220"/>
          </a:xfrm>
          <a:prstGeom prst="rect">
            <a:avLst/>
          </a:prstGeom>
        </p:spPr>
        <p:txBody>
          <a:bodyPr wrap="square">
            <a:spAutoFit/>
          </a:bodyPr>
          <a:lstStyle/>
          <a:p>
            <a:r>
              <a:rPr lang="en-US" sz="1400" dirty="0" smtClean="0"/>
              <a:t>Source and with thanks: Jim Benson (Modus </a:t>
            </a:r>
            <a:r>
              <a:rPr lang="en-US" sz="1400" dirty="0" err="1" smtClean="0"/>
              <a:t>Cooperandi</a:t>
            </a:r>
            <a:r>
              <a:rPr lang="en-US" sz="1400" dirty="0" smtClean="0"/>
              <a:t>) http</a:t>
            </a:r>
            <a:r>
              <a:rPr lang="en-US" sz="1400" dirty="0"/>
              <a:t>://moduscooperandi.com/blog/estimation-requires-attention/</a:t>
            </a:r>
          </a:p>
        </p:txBody>
      </p:sp>
      <p:sp>
        <p:nvSpPr>
          <p:cNvPr id="5" name="TextBox 4"/>
          <p:cNvSpPr txBox="1"/>
          <p:nvPr/>
        </p:nvSpPr>
        <p:spPr>
          <a:xfrm>
            <a:off x="1548063" y="1371600"/>
            <a:ext cx="6300537" cy="523220"/>
          </a:xfrm>
          <a:prstGeom prst="rect">
            <a:avLst/>
          </a:prstGeom>
          <a:noFill/>
        </p:spPr>
        <p:txBody>
          <a:bodyPr wrap="square" rtlCol="0">
            <a:spAutoFit/>
          </a:bodyPr>
          <a:lstStyle/>
          <a:p>
            <a:pPr algn="ctr"/>
            <a:r>
              <a:rPr lang="en-US" sz="2800" b="1" dirty="0" smtClean="0"/>
              <a:t>Velocity: 16-72 pts, Throughput: 8 +/- 1 </a:t>
            </a:r>
            <a:endParaRPr lang="en-US" sz="2800" b="1" dirty="0"/>
          </a:p>
        </p:txBody>
      </p:sp>
    </p:spTree>
    <p:extLst>
      <p:ext uri="{BB962C8B-B14F-4D97-AF65-F5344CB8AC3E}">
        <p14:creationId xmlns:p14="http://schemas.microsoft.com/office/powerpoint/2010/main" val="37134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144000" cy="2832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142999" y="5540150"/>
            <a:ext cx="2057400" cy="1077218"/>
          </a:xfrm>
          <a:prstGeom prst="rect">
            <a:avLst/>
          </a:prstGeom>
          <a:noFill/>
        </p:spPr>
        <p:txBody>
          <a:bodyPr wrap="square" rtlCol="0">
            <a:spAutoFit/>
          </a:bodyPr>
          <a:lstStyle/>
          <a:p>
            <a:r>
              <a:rPr lang="en-US" sz="3200" b="1" dirty="0" smtClean="0"/>
              <a:t>Actively Manage</a:t>
            </a:r>
            <a:endParaRPr lang="en-US" sz="3200" b="1" dirty="0"/>
          </a:p>
        </p:txBody>
      </p:sp>
      <p:sp>
        <p:nvSpPr>
          <p:cNvPr id="8" name="TextBox 7"/>
          <p:cNvSpPr txBox="1"/>
          <p:nvPr/>
        </p:nvSpPr>
        <p:spPr>
          <a:xfrm>
            <a:off x="6385560" y="5552182"/>
            <a:ext cx="2743200" cy="1077218"/>
          </a:xfrm>
          <a:prstGeom prst="rect">
            <a:avLst/>
          </a:prstGeom>
          <a:noFill/>
        </p:spPr>
        <p:txBody>
          <a:bodyPr wrap="square" rtlCol="0">
            <a:spAutoFit/>
          </a:bodyPr>
          <a:lstStyle/>
          <a:p>
            <a:pPr algn="r"/>
            <a:r>
              <a:rPr lang="en-US" sz="3200" b="1" dirty="0" smtClean="0"/>
              <a:t>Ignore for the moment</a:t>
            </a:r>
            <a:endParaRPr lang="en-US" sz="3200" b="1" dirty="0"/>
          </a:p>
        </p:txBody>
      </p:sp>
      <p:sp>
        <p:nvSpPr>
          <p:cNvPr id="9" name="TextBox 8"/>
          <p:cNvSpPr txBox="1"/>
          <p:nvPr/>
        </p:nvSpPr>
        <p:spPr>
          <a:xfrm>
            <a:off x="-15240" y="372070"/>
            <a:ext cx="9144000" cy="923330"/>
          </a:xfrm>
          <a:prstGeom prst="rect">
            <a:avLst/>
          </a:prstGeom>
          <a:noFill/>
        </p:spPr>
        <p:txBody>
          <a:bodyPr wrap="square" rtlCol="0">
            <a:spAutoFit/>
          </a:bodyPr>
          <a:lstStyle/>
          <a:p>
            <a:pPr algn="ctr"/>
            <a:r>
              <a:rPr lang="en-US" sz="5400" b="1" dirty="0" smtClean="0"/>
              <a:t>Sensitivity Report</a:t>
            </a:r>
          </a:p>
        </p:txBody>
      </p:sp>
      <p:sp>
        <p:nvSpPr>
          <p:cNvPr id="10" name="Rectangle 9"/>
          <p:cNvSpPr/>
          <p:nvPr/>
        </p:nvSpPr>
        <p:spPr>
          <a:xfrm rot="16200000">
            <a:off x="4783841" y="1207263"/>
            <a:ext cx="704077" cy="7985760"/>
          </a:xfrm>
          <a:prstGeom prst="rect">
            <a:avLst/>
          </a:prstGeom>
          <a:gradFill>
            <a:gsLst>
              <a:gs pos="0">
                <a:srgbClr val="FF0000"/>
              </a:gs>
              <a:gs pos="50000">
                <a:srgbClr val="FFC000"/>
              </a:gs>
              <a:gs pos="100000">
                <a:srgbClr val="00B050"/>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6507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 y="372070"/>
            <a:ext cx="9144000" cy="923330"/>
          </a:xfrm>
          <a:prstGeom prst="rect">
            <a:avLst/>
          </a:prstGeom>
          <a:noFill/>
        </p:spPr>
        <p:txBody>
          <a:bodyPr wrap="square" rtlCol="0">
            <a:spAutoFit/>
          </a:bodyPr>
          <a:lstStyle/>
          <a:p>
            <a:pPr algn="ctr"/>
            <a:r>
              <a:rPr lang="en-US" sz="5400" b="1" dirty="0" smtClean="0"/>
              <a:t>Staff Skill Impact Report</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8" y="1579096"/>
            <a:ext cx="46228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8" y="3712696"/>
            <a:ext cx="8963083" cy="3156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53000" y="1676400"/>
            <a:ext cx="4038600" cy="1938992"/>
          </a:xfrm>
          <a:prstGeom prst="rect">
            <a:avLst/>
          </a:prstGeom>
          <a:noFill/>
        </p:spPr>
        <p:txBody>
          <a:bodyPr wrap="square" rtlCol="0">
            <a:spAutoFit/>
          </a:bodyPr>
          <a:lstStyle/>
          <a:p>
            <a:r>
              <a:rPr lang="en-US" sz="4000" dirty="0" smtClean="0"/>
              <a:t>Explore what staff changes have the greatest impact</a:t>
            </a:r>
            <a:endParaRPr lang="en-US" sz="4000" dirty="0"/>
          </a:p>
        </p:txBody>
      </p:sp>
      <p:sp>
        <p:nvSpPr>
          <p:cNvPr id="5" name="Right Arrow 4"/>
          <p:cNvSpPr/>
          <p:nvPr/>
        </p:nvSpPr>
        <p:spPr>
          <a:xfrm rot="1680187">
            <a:off x="455771" y="2779388"/>
            <a:ext cx="1219200" cy="630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9319795">
            <a:off x="2816997" y="2680200"/>
            <a:ext cx="12954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68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Intuitive forecast uncertainty</a:t>
            </a:r>
            <a:endParaRPr lang="en-US" dirty="0"/>
          </a:p>
        </p:txBody>
      </p:sp>
      <p:sp>
        <p:nvSpPr>
          <p:cNvPr id="6" name="Text Placeholder 5"/>
          <p:cNvSpPr>
            <a:spLocks noGrp="1"/>
          </p:cNvSpPr>
          <p:nvPr>
            <p:ph type="body" idx="1"/>
          </p:nvPr>
        </p:nvSpPr>
        <p:spPr/>
        <p:txBody>
          <a:bodyPr/>
          <a:lstStyle/>
          <a:p>
            <a:r>
              <a:rPr lang="en-US" dirty="0" smtClean="0"/>
              <a:t>How to understand model forecast uncertainty and direction</a:t>
            </a:r>
            <a:endParaRPr lang="en-US" dirty="0"/>
          </a:p>
        </p:txBody>
      </p:sp>
      <p:sp>
        <p:nvSpPr>
          <p:cNvPr id="3" name="Footer Placeholder 2"/>
          <p:cNvSpPr>
            <a:spLocks noGrp="1"/>
          </p:cNvSpPr>
          <p:nvPr>
            <p:ph type="ftr" sz="quarter" idx="11"/>
          </p:nvPr>
        </p:nvSpPr>
        <p:spPr/>
        <p:txBody>
          <a:bodyPr/>
          <a:lstStyle/>
          <a:p>
            <a:r>
              <a:rPr lang="en-US" smtClean="0"/>
              <a:t>Commercial in confidence</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82</a:t>
            </a:fld>
            <a:endParaRPr lang="en-US" dirty="0"/>
          </a:p>
        </p:txBody>
      </p:sp>
    </p:spTree>
    <p:extLst>
      <p:ext uri="{BB962C8B-B14F-4D97-AF65-F5344CB8AC3E}">
        <p14:creationId xmlns:p14="http://schemas.microsoft.com/office/powerpoint/2010/main" val="19753342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Sources of Forecast Uncertainty</a:t>
            </a:r>
            <a:endParaRPr lang="en-US" dirty="0"/>
          </a:p>
        </p:txBody>
      </p:sp>
      <p:sp>
        <p:nvSpPr>
          <p:cNvPr id="4" name="Footer Placeholder 3"/>
          <p:cNvSpPr>
            <a:spLocks noGrp="1"/>
          </p:cNvSpPr>
          <p:nvPr>
            <p:ph type="ftr" sz="quarter" idx="11"/>
          </p:nvPr>
        </p:nvSpPr>
        <p:spPr/>
        <p:txBody>
          <a:bodyPr/>
          <a:lstStyle/>
          <a:p>
            <a:r>
              <a:rPr lang="en-US" smtClean="0"/>
              <a:t>Commercial in confidence</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83</a:t>
            </a:fld>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4113" b="100000" l="5000" r="98182">
                        <a14:foregroundMark x1="55909" y1="31602" x2="55909" y2="31602"/>
                        <a14:backgroundMark x1="24545" y1="16450" x2="24545" y2="16450"/>
                        <a14:backgroundMark x1="60909" y1="51515" x2="60909" y2="51515"/>
                        <a14:backgroundMark x1="27273" y1="83117" x2="27273" y2="83117"/>
                      </a14:backgroundRemoval>
                    </a14:imgEffect>
                  </a14:imgLayer>
                </a14:imgProps>
              </a:ext>
            </a:extLst>
          </a:blip>
          <a:stretch>
            <a:fillRect/>
          </a:stretch>
        </p:blipFill>
        <p:spPr>
          <a:xfrm>
            <a:off x="1847850" y="1530686"/>
            <a:ext cx="4191000" cy="4400550"/>
          </a:xfrm>
          <a:prstGeom prst="rect">
            <a:avLst/>
          </a:prstGeom>
        </p:spPr>
      </p:pic>
      <p:sp>
        <p:nvSpPr>
          <p:cNvPr id="7" name="TextBox 6"/>
          <p:cNvSpPr txBox="1"/>
          <p:nvPr/>
        </p:nvSpPr>
        <p:spPr>
          <a:xfrm>
            <a:off x="6191250" y="1460113"/>
            <a:ext cx="2857500" cy="1938992"/>
          </a:xfrm>
          <a:prstGeom prst="rect">
            <a:avLst/>
          </a:prstGeom>
          <a:noFill/>
        </p:spPr>
        <p:txBody>
          <a:bodyPr wrap="square" rtlCol="0">
            <a:spAutoFit/>
          </a:bodyPr>
          <a:lstStyle/>
          <a:p>
            <a:r>
              <a:rPr lang="en-US" sz="4000" b="1" dirty="0" smtClean="0"/>
              <a:t>Amount of Work</a:t>
            </a:r>
          </a:p>
          <a:p>
            <a:r>
              <a:rPr lang="en-US" sz="4000" b="1" dirty="0" smtClean="0"/>
              <a:t>(# stories)</a:t>
            </a:r>
            <a:endParaRPr lang="en-US" sz="4000" b="1" dirty="0"/>
          </a:p>
        </p:txBody>
      </p:sp>
      <p:sp>
        <p:nvSpPr>
          <p:cNvPr id="8" name="TextBox 7"/>
          <p:cNvSpPr txBox="1"/>
          <p:nvPr/>
        </p:nvSpPr>
        <p:spPr>
          <a:xfrm>
            <a:off x="466726" y="3209936"/>
            <a:ext cx="1447800" cy="1323439"/>
          </a:xfrm>
          <a:prstGeom prst="rect">
            <a:avLst/>
          </a:prstGeom>
          <a:noFill/>
        </p:spPr>
        <p:txBody>
          <a:bodyPr wrap="square" rtlCol="0">
            <a:spAutoFit/>
          </a:bodyPr>
          <a:lstStyle/>
          <a:p>
            <a:r>
              <a:rPr lang="en-US" sz="4000" b="1" dirty="0" smtClean="0"/>
              <a:t>Cycle Time</a:t>
            </a:r>
            <a:endParaRPr lang="en-US" sz="4000" b="1" dirty="0"/>
          </a:p>
        </p:txBody>
      </p:sp>
      <p:sp>
        <p:nvSpPr>
          <p:cNvPr id="9" name="TextBox 8"/>
          <p:cNvSpPr txBox="1"/>
          <p:nvPr/>
        </p:nvSpPr>
        <p:spPr>
          <a:xfrm>
            <a:off x="6000750" y="4766608"/>
            <a:ext cx="3048000" cy="1938992"/>
          </a:xfrm>
          <a:prstGeom prst="rect">
            <a:avLst/>
          </a:prstGeom>
          <a:noFill/>
        </p:spPr>
        <p:txBody>
          <a:bodyPr wrap="square" rtlCol="0">
            <a:spAutoFit/>
          </a:bodyPr>
          <a:lstStyle/>
          <a:p>
            <a:r>
              <a:rPr lang="en-US" sz="4000" b="1" dirty="0" smtClean="0"/>
              <a:t>Parallel</a:t>
            </a:r>
          </a:p>
          <a:p>
            <a:r>
              <a:rPr lang="en-US" sz="4000" b="1" dirty="0" smtClean="0"/>
              <a:t>Work in Proc.</a:t>
            </a:r>
          </a:p>
          <a:p>
            <a:r>
              <a:rPr lang="en-US" sz="4000" b="1" dirty="0" smtClean="0"/>
              <a:t>(WIP) </a:t>
            </a:r>
            <a:endParaRPr lang="en-US" sz="4000" b="1" dirty="0"/>
          </a:p>
        </p:txBody>
      </p:sp>
      <p:sp>
        <p:nvSpPr>
          <p:cNvPr id="12" name="TextBox 11"/>
          <p:cNvSpPr txBox="1"/>
          <p:nvPr/>
        </p:nvSpPr>
        <p:spPr>
          <a:xfrm>
            <a:off x="981075" y="5159910"/>
            <a:ext cx="3429000" cy="1323439"/>
          </a:xfrm>
          <a:prstGeom prst="rect">
            <a:avLst/>
          </a:prstGeom>
          <a:noFill/>
        </p:spPr>
        <p:txBody>
          <a:bodyPr wrap="square" rtlCol="0">
            <a:spAutoFit/>
          </a:bodyPr>
          <a:lstStyle/>
          <a:p>
            <a:r>
              <a:rPr lang="en-US" sz="4000" b="1" dirty="0" smtClean="0"/>
              <a:t>Random Chance / Risk</a:t>
            </a:r>
            <a:endParaRPr lang="en-US" sz="4000" b="1" dirty="0"/>
          </a:p>
        </p:txBody>
      </p:sp>
      <p:cxnSp>
        <p:nvCxnSpPr>
          <p:cNvPr id="14" name="Straight Connector 13"/>
          <p:cNvCxnSpPr/>
          <p:nvPr/>
        </p:nvCxnSpPr>
        <p:spPr>
          <a:xfrm flipV="1">
            <a:off x="3124200" y="3927877"/>
            <a:ext cx="1247775" cy="15782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4410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Good: Cycle Time Decreases (85</a:t>
            </a:r>
            <a:r>
              <a:rPr lang="en-US" baseline="30000" dirty="0" smtClean="0"/>
              <a:t>th%</a:t>
            </a:r>
            <a:r>
              <a:rPr lang="en-US" dirty="0" smtClean="0"/>
              <a:t>)</a:t>
            </a:r>
            <a:endParaRPr lang="en-US" dirty="0"/>
          </a:p>
        </p:txBody>
      </p:sp>
      <p:sp>
        <p:nvSpPr>
          <p:cNvPr id="7" name="Content Placeholder 6"/>
          <p:cNvSpPr>
            <a:spLocks noGrp="1"/>
          </p:cNvSpPr>
          <p:nvPr>
            <p:ph sz="half" idx="1"/>
          </p:nvPr>
        </p:nvSpPr>
        <p:spPr/>
        <p:txBody>
          <a:bodyPr>
            <a:normAutofit fontScale="92500"/>
          </a:bodyPr>
          <a:lstStyle/>
          <a:p>
            <a:r>
              <a:rPr lang="en-US" dirty="0" smtClean="0"/>
              <a:t>Cycle time decreasing is generally good</a:t>
            </a:r>
          </a:p>
          <a:p>
            <a:r>
              <a:rPr lang="en-US" dirty="0" smtClean="0"/>
              <a:t>Scatterplot gives the percentiles correctly</a:t>
            </a:r>
          </a:p>
          <a:p>
            <a:r>
              <a:rPr lang="en-US" dirty="0" smtClean="0"/>
              <a:t>Model historical data should be refreshed</a:t>
            </a:r>
          </a:p>
          <a:p>
            <a:pPr lvl="1"/>
            <a:r>
              <a:rPr lang="en-US" dirty="0" smtClean="0"/>
              <a:t>Policy: All data from current release if &gt; 3 months history, else ALL of prior releases data</a:t>
            </a:r>
            <a:endParaRPr lang="en-US" dirty="0"/>
          </a:p>
        </p:txBody>
      </p:sp>
      <p:sp>
        <p:nvSpPr>
          <p:cNvPr id="9" name="Content Placeholder 8"/>
          <p:cNvSpPr>
            <a:spLocks noGrp="1"/>
          </p:cNvSpPr>
          <p:nvPr>
            <p:ph sz="half" idx="2"/>
          </p:nvPr>
        </p:nvSpPr>
        <p:spPr/>
        <p:style>
          <a:lnRef idx="2">
            <a:schemeClr val="accent2"/>
          </a:lnRef>
          <a:fillRef idx="1">
            <a:schemeClr val="lt1"/>
          </a:fillRef>
          <a:effectRef idx="0">
            <a:schemeClr val="accent2"/>
          </a:effectRef>
          <a:fontRef idx="minor">
            <a:schemeClr val="dk1"/>
          </a:fontRef>
        </p:style>
        <p:txBody>
          <a:bodyPr>
            <a:normAutofit fontScale="92500"/>
          </a:bodyPr>
          <a:lstStyle/>
          <a:p>
            <a:r>
              <a:rPr lang="en-US" dirty="0" smtClean="0"/>
              <a:t>Warning signs –</a:t>
            </a:r>
          </a:p>
          <a:p>
            <a:pPr lvl="1"/>
            <a:r>
              <a:rPr lang="en-US" dirty="0" smtClean="0"/>
              <a:t>Story count higher than modeled</a:t>
            </a:r>
          </a:p>
          <a:p>
            <a:pPr lvl="1"/>
            <a:r>
              <a:rPr lang="en-US" dirty="0" smtClean="0"/>
              <a:t>Average WIP lower than modeled</a:t>
            </a:r>
          </a:p>
          <a:p>
            <a:pPr lvl="1"/>
            <a:r>
              <a:rPr lang="en-US" dirty="0" smtClean="0"/>
              <a:t>Future work anticipated harder or riskier than prior work to date</a:t>
            </a:r>
            <a:endParaRPr lang="en-US" dirty="0"/>
          </a:p>
          <a:p>
            <a:pPr lvl="1"/>
            <a:r>
              <a:rPr lang="en-US" dirty="0"/>
              <a:t>Decrease </a:t>
            </a:r>
            <a:r>
              <a:rPr lang="en-US" dirty="0" smtClean="0"/>
              <a:t>NOT shared </a:t>
            </a:r>
            <a:r>
              <a:rPr lang="en-US" dirty="0"/>
              <a:t>across all columns, E.g. </a:t>
            </a:r>
            <a:r>
              <a:rPr lang="en-US" dirty="0" err="1"/>
              <a:t>Dev</a:t>
            </a:r>
            <a:r>
              <a:rPr lang="en-US" dirty="0"/>
              <a:t> shows </a:t>
            </a:r>
            <a:r>
              <a:rPr lang="en-US" dirty="0" smtClean="0"/>
              <a:t>cycle time decrease</a:t>
            </a:r>
            <a:r>
              <a:rPr lang="en-US" dirty="0"/>
              <a:t>, </a:t>
            </a:r>
            <a:r>
              <a:rPr lang="en-US" dirty="0" smtClean="0"/>
              <a:t>Test shows </a:t>
            </a:r>
            <a:r>
              <a:rPr lang="en-US" dirty="0"/>
              <a:t>no decrease</a:t>
            </a:r>
            <a:r>
              <a:rPr lang="en-US" dirty="0" smtClean="0"/>
              <a:t>.</a:t>
            </a:r>
            <a:endParaRPr lang="en-US" dirty="0"/>
          </a:p>
        </p:txBody>
      </p:sp>
      <p:sp>
        <p:nvSpPr>
          <p:cNvPr id="3" name="Footer Placeholder 2"/>
          <p:cNvSpPr>
            <a:spLocks noGrp="1"/>
          </p:cNvSpPr>
          <p:nvPr>
            <p:ph type="ftr" sz="quarter" idx="11"/>
          </p:nvPr>
        </p:nvSpPr>
        <p:spPr/>
        <p:txBody>
          <a:bodyPr/>
          <a:lstStyle/>
          <a:p>
            <a:r>
              <a:rPr lang="en-US" smtClean="0"/>
              <a:t>Commercial in confidence</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84</a:t>
            </a:fld>
            <a:endParaRPr lang="en-US" dirty="0"/>
          </a:p>
        </p:txBody>
      </p:sp>
    </p:spTree>
    <p:extLst>
      <p:ext uri="{BB962C8B-B14F-4D97-AF65-F5344CB8AC3E}">
        <p14:creationId xmlns:p14="http://schemas.microsoft.com/office/powerpoint/2010/main" val="427667904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Good: Average WIP Increasing</a:t>
            </a:r>
            <a:endParaRPr lang="en-US" dirty="0"/>
          </a:p>
        </p:txBody>
      </p:sp>
      <p:sp>
        <p:nvSpPr>
          <p:cNvPr id="7" name="Content Placeholder 6"/>
          <p:cNvSpPr>
            <a:spLocks noGrp="1"/>
          </p:cNvSpPr>
          <p:nvPr>
            <p:ph sz="half" idx="1"/>
          </p:nvPr>
        </p:nvSpPr>
        <p:spPr/>
        <p:txBody>
          <a:bodyPr>
            <a:normAutofit lnSpcReduction="10000"/>
          </a:bodyPr>
          <a:lstStyle/>
          <a:p>
            <a:r>
              <a:rPr lang="en-US" dirty="0" smtClean="0"/>
              <a:t>Models assume a parallel amount of work actively being worked</a:t>
            </a:r>
          </a:p>
          <a:p>
            <a:r>
              <a:rPr lang="en-US" dirty="0" smtClean="0"/>
              <a:t>CFD’s help measure the average WIP</a:t>
            </a:r>
          </a:p>
          <a:p>
            <a:r>
              <a:rPr lang="en-US" dirty="0" smtClean="0"/>
              <a:t>Model Staff to WIP limit rations need to be refreshed</a:t>
            </a:r>
            <a:endParaRPr lang="en-US" dirty="0"/>
          </a:p>
        </p:txBody>
      </p:sp>
      <p:sp>
        <p:nvSpPr>
          <p:cNvPr id="9" name="Content Placeholder 8"/>
          <p:cNvSpPr>
            <a:spLocks noGrp="1"/>
          </p:cNvSpPr>
          <p:nvPr>
            <p:ph sz="half" idx="2"/>
          </p:nvPr>
        </p:nvSpPr>
        <p:spPr/>
        <p:style>
          <a:lnRef idx="2">
            <a:schemeClr val="accent2"/>
          </a:lnRef>
          <a:fillRef idx="1">
            <a:schemeClr val="lt1"/>
          </a:fillRef>
          <a:effectRef idx="0">
            <a:schemeClr val="accent2"/>
          </a:effectRef>
          <a:fontRef idx="minor">
            <a:schemeClr val="dk1"/>
          </a:fontRef>
        </p:style>
        <p:txBody>
          <a:bodyPr>
            <a:normAutofit lnSpcReduction="10000"/>
          </a:bodyPr>
          <a:lstStyle/>
          <a:p>
            <a:r>
              <a:rPr lang="en-US" dirty="0" smtClean="0"/>
              <a:t>Warning signs –</a:t>
            </a:r>
          </a:p>
          <a:p>
            <a:pPr lvl="1"/>
            <a:r>
              <a:rPr lang="en-US" dirty="0"/>
              <a:t>Staff to WIP ratio not correct</a:t>
            </a:r>
          </a:p>
          <a:p>
            <a:pPr lvl="1"/>
            <a:r>
              <a:rPr lang="en-US" dirty="0"/>
              <a:t>Fewer staff than modeled</a:t>
            </a:r>
          </a:p>
          <a:p>
            <a:pPr lvl="1"/>
            <a:r>
              <a:rPr lang="en-US" dirty="0" smtClean="0"/>
              <a:t>Story count higher than modeled</a:t>
            </a:r>
          </a:p>
          <a:p>
            <a:pPr lvl="1"/>
            <a:r>
              <a:rPr lang="en-US" dirty="0" smtClean="0"/>
              <a:t>Cycle Time longer than modeled</a:t>
            </a:r>
          </a:p>
          <a:p>
            <a:pPr lvl="1"/>
            <a:r>
              <a:rPr lang="en-US" dirty="0" smtClean="0"/>
              <a:t>Increase average WIP NOT shared </a:t>
            </a:r>
            <a:r>
              <a:rPr lang="en-US" dirty="0"/>
              <a:t>across all </a:t>
            </a:r>
            <a:r>
              <a:rPr lang="en-US" dirty="0" smtClean="0"/>
              <a:t>columns</a:t>
            </a:r>
            <a:r>
              <a:rPr lang="en-US" dirty="0"/>
              <a:t>.</a:t>
            </a:r>
          </a:p>
        </p:txBody>
      </p:sp>
      <p:sp>
        <p:nvSpPr>
          <p:cNvPr id="3" name="Footer Placeholder 2"/>
          <p:cNvSpPr>
            <a:spLocks noGrp="1"/>
          </p:cNvSpPr>
          <p:nvPr>
            <p:ph type="ftr" sz="quarter" idx="11"/>
          </p:nvPr>
        </p:nvSpPr>
        <p:spPr/>
        <p:txBody>
          <a:bodyPr/>
          <a:lstStyle/>
          <a:p>
            <a:r>
              <a:rPr lang="en-US" smtClean="0"/>
              <a:t>Commercial in confidence</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85</a:t>
            </a:fld>
            <a:endParaRPr lang="en-US" dirty="0"/>
          </a:p>
        </p:txBody>
      </p:sp>
    </p:spTree>
    <p:extLst>
      <p:ext uri="{BB962C8B-B14F-4D97-AF65-F5344CB8AC3E}">
        <p14:creationId xmlns:p14="http://schemas.microsoft.com/office/powerpoint/2010/main" val="36799959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Good: Story Count and Added Scope Rates Decreasing (or stable)</a:t>
            </a:r>
            <a:endParaRPr lang="en-US" dirty="0"/>
          </a:p>
        </p:txBody>
      </p:sp>
      <p:sp>
        <p:nvSpPr>
          <p:cNvPr id="7" name="Content Placeholder 6"/>
          <p:cNvSpPr>
            <a:spLocks noGrp="1"/>
          </p:cNvSpPr>
          <p:nvPr>
            <p:ph sz="half" idx="1"/>
          </p:nvPr>
        </p:nvSpPr>
        <p:spPr/>
        <p:txBody>
          <a:bodyPr>
            <a:normAutofit fontScale="92500" lnSpcReduction="10000"/>
          </a:bodyPr>
          <a:lstStyle/>
          <a:p>
            <a:r>
              <a:rPr lang="en-US" dirty="0" smtClean="0"/>
              <a:t>Models assume an amount of work to be completed</a:t>
            </a:r>
          </a:p>
          <a:p>
            <a:r>
              <a:rPr lang="en-US" dirty="0" smtClean="0"/>
              <a:t>Tool tracks story counts per feature</a:t>
            </a:r>
          </a:p>
          <a:p>
            <a:r>
              <a:rPr lang="en-US" dirty="0" smtClean="0"/>
              <a:t>Some models accounted for scope creep</a:t>
            </a:r>
          </a:p>
          <a:p>
            <a:r>
              <a:rPr lang="en-US" dirty="0" smtClean="0"/>
              <a:t>Story counts need to be updated, and added scope reduced as actual data is available</a:t>
            </a:r>
          </a:p>
        </p:txBody>
      </p:sp>
      <p:sp>
        <p:nvSpPr>
          <p:cNvPr id="9" name="Content Placeholder 8"/>
          <p:cNvSpPr>
            <a:spLocks noGrp="1"/>
          </p:cNvSpPr>
          <p:nvPr>
            <p:ph sz="half" idx="2"/>
          </p:nvPr>
        </p:nvSpPr>
        <p:spPr/>
        <p:style>
          <a:lnRef idx="2">
            <a:schemeClr val="accent2"/>
          </a:lnRef>
          <a:fillRef idx="1">
            <a:schemeClr val="lt1"/>
          </a:fillRef>
          <a:effectRef idx="0">
            <a:schemeClr val="accent2"/>
          </a:effectRef>
          <a:fontRef idx="minor">
            <a:schemeClr val="dk1"/>
          </a:fontRef>
        </p:style>
        <p:txBody>
          <a:bodyPr>
            <a:normAutofit fontScale="92500" lnSpcReduction="10000"/>
          </a:bodyPr>
          <a:lstStyle/>
          <a:p>
            <a:r>
              <a:rPr lang="en-US" dirty="0" smtClean="0"/>
              <a:t>Warning signs –</a:t>
            </a:r>
          </a:p>
          <a:p>
            <a:pPr lvl="1"/>
            <a:r>
              <a:rPr lang="en-US" dirty="0" smtClean="0"/>
              <a:t>Average active WIP lower than modeled</a:t>
            </a:r>
          </a:p>
          <a:p>
            <a:pPr lvl="1"/>
            <a:r>
              <a:rPr lang="en-US" dirty="0" smtClean="0"/>
              <a:t>Cycle time 85</a:t>
            </a:r>
            <a:r>
              <a:rPr lang="en-US" baseline="30000" dirty="0" smtClean="0"/>
              <a:t>th</a:t>
            </a:r>
            <a:r>
              <a:rPr lang="en-US" dirty="0" smtClean="0"/>
              <a:t> % increasing from initial modeled historical data</a:t>
            </a:r>
          </a:p>
          <a:p>
            <a:pPr lvl="2"/>
            <a:r>
              <a:rPr lang="en-US" dirty="0" smtClean="0"/>
              <a:t>Cycle time more right weighted </a:t>
            </a:r>
          </a:p>
          <a:p>
            <a:pPr lvl="1"/>
            <a:endParaRPr lang="en-US" dirty="0" smtClean="0"/>
          </a:p>
        </p:txBody>
      </p:sp>
      <p:sp>
        <p:nvSpPr>
          <p:cNvPr id="3" name="Footer Placeholder 2"/>
          <p:cNvSpPr>
            <a:spLocks noGrp="1"/>
          </p:cNvSpPr>
          <p:nvPr>
            <p:ph type="ftr" sz="quarter" idx="11"/>
          </p:nvPr>
        </p:nvSpPr>
        <p:spPr/>
        <p:txBody>
          <a:bodyPr/>
          <a:lstStyle/>
          <a:p>
            <a:r>
              <a:rPr lang="en-US" smtClean="0"/>
              <a:t>Commercial in confidence</a:t>
            </a:r>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86</a:t>
            </a:fld>
            <a:endParaRPr lang="en-US" dirty="0"/>
          </a:p>
        </p:txBody>
      </p:sp>
    </p:spTree>
    <p:extLst>
      <p:ext uri="{BB962C8B-B14F-4D97-AF65-F5344CB8AC3E}">
        <p14:creationId xmlns:p14="http://schemas.microsoft.com/office/powerpoint/2010/main" val="1506838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Forecast Trend Report Card</a:t>
            </a:r>
            <a:endParaRPr lang="en-US" dirty="0"/>
          </a:p>
        </p:txBody>
      </p:sp>
      <p:sp>
        <p:nvSpPr>
          <p:cNvPr id="5" name="Footer Placeholder 4"/>
          <p:cNvSpPr>
            <a:spLocks noGrp="1"/>
          </p:cNvSpPr>
          <p:nvPr>
            <p:ph type="ftr" sz="quarter" idx="11"/>
          </p:nvPr>
        </p:nvSpPr>
        <p:spPr/>
        <p:txBody>
          <a:bodyPr/>
          <a:lstStyle/>
          <a:p>
            <a:r>
              <a:rPr lang="en-US" smtClean="0"/>
              <a:t>Commercial in confidence</a:t>
            </a:r>
            <a:endParaRPr lang="en-US" dirty="0"/>
          </a:p>
        </p:txBody>
      </p:sp>
      <p:sp>
        <p:nvSpPr>
          <p:cNvPr id="6" name="Slide Number Placeholder 5"/>
          <p:cNvSpPr>
            <a:spLocks noGrp="1"/>
          </p:cNvSpPr>
          <p:nvPr>
            <p:ph type="sldNum" sz="quarter" idx="12"/>
          </p:nvPr>
        </p:nvSpPr>
        <p:spPr/>
        <p:txBody>
          <a:bodyPr/>
          <a:lstStyle/>
          <a:p>
            <a:fld id="{5F8E5861-E65C-4BE8-8BCB-9B255B5A3C3D}" type="slidenum">
              <a:rPr lang="en-US" smtClean="0"/>
              <a:t>87</a:t>
            </a:fld>
            <a:endParaRPr lang="en-US" dirty="0"/>
          </a:p>
        </p:txBody>
      </p:sp>
      <p:graphicFrame>
        <p:nvGraphicFramePr>
          <p:cNvPr id="9" name="Table 8"/>
          <p:cNvGraphicFramePr>
            <a:graphicFrameLocks noGrp="1"/>
          </p:cNvGraphicFramePr>
          <p:nvPr>
            <p:extLst/>
          </p:nvPr>
        </p:nvGraphicFramePr>
        <p:xfrm>
          <a:off x="381000" y="1397000"/>
          <a:ext cx="8610601" cy="2473960"/>
        </p:xfrm>
        <a:graphic>
          <a:graphicData uri="http://schemas.openxmlformats.org/drawingml/2006/table">
            <a:tbl>
              <a:tblPr firstRow="1" bandRow="1">
                <a:tableStyleId>{5C22544A-7EE6-4342-B048-85BDC9FD1C3A}</a:tableStyleId>
              </a:tblPr>
              <a:tblGrid>
                <a:gridCol w="1878392"/>
                <a:gridCol w="862234"/>
                <a:gridCol w="859625"/>
                <a:gridCol w="860930"/>
                <a:gridCol w="843563"/>
                <a:gridCol w="615043"/>
                <a:gridCol w="845684"/>
                <a:gridCol w="1006929"/>
                <a:gridCol w="838201"/>
              </a:tblGrid>
              <a:tr h="370840">
                <a:tc>
                  <a:txBody>
                    <a:bodyPr/>
                    <a:lstStyle/>
                    <a:p>
                      <a:endParaRPr lang="en-US" dirty="0"/>
                    </a:p>
                  </a:txBody>
                  <a:tcPr/>
                </a:tc>
                <a:tc>
                  <a:txBody>
                    <a:bodyPr/>
                    <a:lstStyle/>
                    <a:p>
                      <a:pPr algn="ctr"/>
                      <a:r>
                        <a:rPr lang="en-US" dirty="0" smtClean="0"/>
                        <a:t>Watch</a:t>
                      </a:r>
                      <a:endParaRPr lang="en-US" dirty="0"/>
                    </a:p>
                  </a:txBody>
                  <a:tcPr>
                    <a:solidFill>
                      <a:srgbClr val="FFC000"/>
                    </a:solidFill>
                  </a:tcPr>
                </a:tc>
                <a:tc>
                  <a:txBody>
                    <a:bodyPr/>
                    <a:lstStyle/>
                    <a:p>
                      <a:pPr algn="ctr"/>
                      <a:r>
                        <a:rPr lang="en-US" dirty="0" smtClean="0"/>
                        <a:t>GREAT</a:t>
                      </a:r>
                      <a:endParaRPr lang="en-US" dirty="0"/>
                    </a:p>
                  </a:txBody>
                  <a:tcPr>
                    <a:solidFill>
                      <a:srgbClr val="00B050"/>
                    </a:solidFill>
                  </a:tcPr>
                </a:tc>
                <a:tc>
                  <a:txBody>
                    <a:bodyPr/>
                    <a:lstStyle/>
                    <a:p>
                      <a:pPr algn="ctr"/>
                      <a:r>
                        <a:rPr lang="en-US" dirty="0" smtClean="0"/>
                        <a:t>Watch</a:t>
                      </a:r>
                      <a:endParaRPr lang="en-US" dirty="0"/>
                    </a:p>
                  </a:txBody>
                  <a:tcPr>
                    <a:solidFill>
                      <a:srgbClr val="FFC000"/>
                    </a:solidFill>
                  </a:tcPr>
                </a:tc>
                <a:tc>
                  <a:txBody>
                    <a:bodyPr/>
                    <a:lstStyle/>
                    <a:p>
                      <a:pPr algn="ctr"/>
                      <a:r>
                        <a:rPr lang="en-US" dirty="0" smtClean="0"/>
                        <a:t>Ok</a:t>
                      </a:r>
                      <a:endParaRPr lang="en-US" dirty="0"/>
                    </a:p>
                  </a:txBody>
                  <a:tcPr>
                    <a:solidFill>
                      <a:srgbClr val="00B050"/>
                    </a:solidFill>
                  </a:tcPr>
                </a:tc>
                <a:tc>
                  <a:txBody>
                    <a:bodyPr/>
                    <a:lstStyle/>
                    <a:p>
                      <a:pPr algn="ctr"/>
                      <a:r>
                        <a:rPr lang="en-US" dirty="0" smtClean="0"/>
                        <a:t>Bad</a:t>
                      </a:r>
                      <a:endParaRPr lang="en-US" dirty="0"/>
                    </a:p>
                  </a:txBody>
                  <a:tcPr>
                    <a:solidFill>
                      <a:srgbClr val="FF0000"/>
                    </a:solidFill>
                  </a:tcPr>
                </a:tc>
                <a:tc>
                  <a:txBody>
                    <a:bodyPr/>
                    <a:lstStyle/>
                    <a:p>
                      <a:pPr algn="ctr"/>
                      <a:r>
                        <a:rPr lang="en-US" dirty="0" smtClean="0"/>
                        <a:t>Watch</a:t>
                      </a:r>
                      <a:endParaRPr lang="en-US" dirty="0"/>
                    </a:p>
                  </a:txBody>
                  <a:tcPr>
                    <a:solidFill>
                      <a:srgbClr val="FFC000"/>
                    </a:solidFill>
                  </a:tcPr>
                </a:tc>
                <a:tc>
                  <a:txBody>
                    <a:bodyPr/>
                    <a:lstStyle/>
                    <a:p>
                      <a:pPr algn="ctr"/>
                      <a:r>
                        <a:rPr lang="en-US" dirty="0" smtClean="0"/>
                        <a:t>WORRY</a:t>
                      </a:r>
                      <a:endParaRPr lang="en-US" dirty="0"/>
                    </a:p>
                  </a:txBody>
                  <a:tcPr>
                    <a:solidFill>
                      <a:srgbClr val="FF0000"/>
                    </a:solidFill>
                  </a:tcPr>
                </a:tc>
                <a:tc>
                  <a:txBody>
                    <a:bodyPr/>
                    <a:lstStyle/>
                    <a:p>
                      <a:pPr algn="ctr"/>
                      <a:r>
                        <a:rPr lang="en-US" dirty="0" smtClean="0"/>
                        <a:t>Watch</a:t>
                      </a:r>
                      <a:endParaRPr lang="en-US" dirty="0"/>
                    </a:p>
                  </a:txBody>
                  <a:tcPr>
                    <a:solidFill>
                      <a:srgbClr val="FFC000"/>
                    </a:solidFill>
                  </a:tcPr>
                </a:tc>
              </a:tr>
              <a:tr h="370840">
                <a:tc>
                  <a:txBody>
                    <a:bodyPr/>
                    <a:lstStyle/>
                    <a:p>
                      <a:r>
                        <a:rPr lang="en-US" dirty="0" smtClean="0"/>
                        <a:t>Cycle Time Trend versus Model</a:t>
                      </a:r>
                      <a:endParaRPr lang="en-US" dirty="0"/>
                    </a:p>
                  </a:txBody>
                  <a:tcPr/>
                </a:tc>
                <a:tc>
                  <a:txBody>
                    <a:bodyPr/>
                    <a:lstStyle/>
                    <a:p>
                      <a:pPr algn="ctr"/>
                      <a:r>
                        <a:rPr lang="en-US" sz="4000" b="1" dirty="0" smtClean="0">
                          <a:solidFill>
                            <a:srgbClr val="00B050"/>
                          </a:solidFill>
                        </a:rPr>
                        <a:t>↘</a:t>
                      </a:r>
                      <a:endParaRPr lang="en-US" sz="4000" b="1" dirty="0">
                        <a:solidFill>
                          <a:srgbClr val="00B050"/>
                        </a:solidFill>
                      </a:endParaRPr>
                    </a:p>
                  </a:txBody>
                  <a:tcPr/>
                </a:tc>
                <a:tc>
                  <a:txBody>
                    <a:bodyPr/>
                    <a:lstStyle/>
                    <a:p>
                      <a:pPr algn="ctr"/>
                      <a:r>
                        <a:rPr lang="en-US" sz="4000" b="1" dirty="0" smtClean="0">
                          <a:solidFill>
                            <a:srgbClr val="00B050"/>
                          </a:solidFill>
                        </a:rPr>
                        <a:t>↘</a:t>
                      </a:r>
                      <a:endParaRPr lang="en-US" sz="4000" b="1" dirty="0">
                        <a:solidFill>
                          <a:srgbClr val="00B050"/>
                        </a:solidFill>
                      </a:endParaRPr>
                    </a:p>
                  </a:txBody>
                  <a:tcPr/>
                </a:tc>
                <a:tc>
                  <a:txBody>
                    <a:bodyPr/>
                    <a:lstStyle/>
                    <a:p>
                      <a:pPr algn="ctr"/>
                      <a:r>
                        <a:rPr lang="en-US" sz="4000" b="1" dirty="0" smtClean="0">
                          <a:solidFill>
                            <a:srgbClr val="FF0000"/>
                          </a:solidFill>
                        </a:rPr>
                        <a:t>↗</a:t>
                      </a:r>
                      <a:endParaRPr lang="en-US" sz="4000" b="1" dirty="0"/>
                    </a:p>
                  </a:txBody>
                  <a:tcPr/>
                </a:tc>
                <a:tc>
                  <a:txBody>
                    <a:bodyPr/>
                    <a:lstStyle/>
                    <a:p>
                      <a:pPr algn="ctr"/>
                      <a:r>
                        <a:rPr lang="en-US" sz="4000" b="1" dirty="0" smtClean="0">
                          <a:solidFill>
                            <a:srgbClr val="FF0000"/>
                          </a:solidFill>
                        </a:rPr>
                        <a:t>↗</a:t>
                      </a:r>
                      <a:endParaRPr lang="en-US" sz="4000" b="1" dirty="0"/>
                    </a:p>
                  </a:txBody>
                  <a:tcPr/>
                </a:tc>
                <a:tc>
                  <a:txBody>
                    <a:bodyPr/>
                    <a:lstStyle/>
                    <a:p>
                      <a:pPr algn="ctr"/>
                      <a:r>
                        <a:rPr lang="en-US" sz="4000" b="1" dirty="0" smtClean="0">
                          <a:solidFill>
                            <a:srgbClr val="00B050"/>
                          </a:solidFill>
                        </a:rPr>
                        <a:t>↘</a:t>
                      </a:r>
                      <a:endParaRPr lang="en-US" sz="4000" b="1" dirty="0"/>
                    </a:p>
                  </a:txBody>
                  <a:tcPr/>
                </a:tc>
                <a:tc>
                  <a:txBody>
                    <a:bodyPr/>
                    <a:lstStyle/>
                    <a:p>
                      <a:pPr algn="ctr"/>
                      <a:r>
                        <a:rPr lang="en-US" sz="4000" b="1" dirty="0" smtClean="0">
                          <a:solidFill>
                            <a:srgbClr val="00B050"/>
                          </a:solidFill>
                        </a:rPr>
                        <a:t>↘</a:t>
                      </a:r>
                      <a:endParaRPr lang="en-US" sz="4000" b="1" dirty="0"/>
                    </a:p>
                  </a:txBody>
                  <a:tcPr/>
                </a:tc>
                <a:tc>
                  <a:txBody>
                    <a:bodyPr/>
                    <a:lstStyle/>
                    <a:p>
                      <a:pPr algn="ctr"/>
                      <a:r>
                        <a:rPr lang="en-US" sz="4000" b="1" dirty="0" smtClean="0">
                          <a:solidFill>
                            <a:srgbClr val="FF0000"/>
                          </a:solidFill>
                        </a:rPr>
                        <a:t>↗</a:t>
                      </a:r>
                      <a:endParaRPr lang="en-US" sz="4000" b="1" dirty="0"/>
                    </a:p>
                  </a:txBody>
                  <a:tcPr/>
                </a:tc>
                <a:tc>
                  <a:txBody>
                    <a:bodyPr/>
                    <a:lstStyle/>
                    <a:p>
                      <a:pPr algn="ctr"/>
                      <a:r>
                        <a:rPr lang="en-US" sz="4000" b="1" dirty="0" smtClean="0">
                          <a:solidFill>
                            <a:srgbClr val="FF0000"/>
                          </a:solidFill>
                        </a:rPr>
                        <a:t>↗</a:t>
                      </a:r>
                      <a:endParaRPr lang="en-US" sz="4000" b="1" dirty="0"/>
                    </a:p>
                  </a:txBody>
                  <a:tcPr/>
                </a:tc>
              </a:tr>
              <a:tr h="370840">
                <a:tc>
                  <a:txBody>
                    <a:bodyPr/>
                    <a:lstStyle/>
                    <a:p>
                      <a:r>
                        <a:rPr lang="en-US" dirty="0" smtClean="0"/>
                        <a:t>ACTIVE WIP </a:t>
                      </a:r>
                      <a:br>
                        <a:rPr lang="en-US" dirty="0" smtClean="0"/>
                      </a:br>
                      <a:r>
                        <a:rPr lang="en-US" dirty="0" smtClean="0"/>
                        <a:t>Actual </a:t>
                      </a:r>
                      <a:r>
                        <a:rPr lang="en-US" dirty="0" err="1" smtClean="0"/>
                        <a:t>vs</a:t>
                      </a:r>
                      <a:r>
                        <a:rPr lang="en-US" dirty="0" smtClean="0"/>
                        <a:t> Model</a:t>
                      </a:r>
                      <a:endParaRPr lang="en-US" dirty="0"/>
                    </a:p>
                  </a:txBody>
                  <a:tcPr/>
                </a:tc>
                <a:tc>
                  <a:txBody>
                    <a:bodyPr/>
                    <a:lstStyle/>
                    <a:p>
                      <a:pPr algn="ctr"/>
                      <a:r>
                        <a:rPr lang="en-US" sz="4000" b="1" dirty="0" smtClean="0">
                          <a:solidFill>
                            <a:srgbClr val="FF0000"/>
                          </a:solidFill>
                        </a:rPr>
                        <a:t>↘</a:t>
                      </a:r>
                      <a:endParaRPr lang="en-US" sz="4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1" dirty="0" smtClean="0">
                          <a:solidFill>
                            <a:srgbClr val="00B050"/>
                          </a:solidFill>
                        </a:rPr>
                        <a:t>↗</a:t>
                      </a:r>
                    </a:p>
                  </a:txBody>
                  <a:tcPr/>
                </a:tc>
                <a:tc>
                  <a:txBody>
                    <a:bodyPr/>
                    <a:lstStyle/>
                    <a:p>
                      <a:pPr algn="ctr"/>
                      <a:r>
                        <a:rPr lang="en-US" sz="4000" b="1" dirty="0" smtClean="0">
                          <a:solidFill>
                            <a:srgbClr val="FF0000"/>
                          </a:solidFill>
                        </a:rPr>
                        <a:t>↘</a:t>
                      </a:r>
                      <a:endParaRPr lang="en-US" sz="4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1" dirty="0" smtClean="0">
                          <a:solidFill>
                            <a:srgbClr val="00B050"/>
                          </a:solidFill>
                        </a:rPr>
                        <a:t>↗</a:t>
                      </a:r>
                    </a:p>
                  </a:txBody>
                  <a:tcPr/>
                </a:tc>
                <a:tc>
                  <a:txBody>
                    <a:bodyPr/>
                    <a:lstStyle/>
                    <a:p>
                      <a:pPr algn="ctr"/>
                      <a:r>
                        <a:rPr lang="en-US" sz="4000" b="1" dirty="0" smtClean="0">
                          <a:solidFill>
                            <a:srgbClr val="FF0000"/>
                          </a:solidFill>
                        </a:rPr>
                        <a:t>↘</a:t>
                      </a:r>
                      <a:endParaRPr lang="en-US" sz="4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1" dirty="0" smtClean="0">
                          <a:solidFill>
                            <a:srgbClr val="00B050"/>
                          </a:solidFill>
                        </a:rPr>
                        <a:t>↗</a:t>
                      </a:r>
                    </a:p>
                  </a:txBody>
                  <a:tcPr/>
                </a:tc>
                <a:tc>
                  <a:txBody>
                    <a:bodyPr/>
                    <a:lstStyle/>
                    <a:p>
                      <a:pPr algn="ctr"/>
                      <a:r>
                        <a:rPr lang="en-US" sz="4000" b="1" dirty="0" smtClean="0">
                          <a:solidFill>
                            <a:srgbClr val="FF0000"/>
                          </a:solidFill>
                        </a:rPr>
                        <a:t>↘</a:t>
                      </a:r>
                      <a:endParaRPr lang="en-US" sz="4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1" dirty="0" smtClean="0">
                          <a:solidFill>
                            <a:srgbClr val="00B050"/>
                          </a:solidFill>
                        </a:rPr>
                        <a:t>↗</a:t>
                      </a:r>
                    </a:p>
                  </a:txBody>
                  <a:tcPr/>
                </a:tc>
              </a:tr>
              <a:tr h="370840">
                <a:tc>
                  <a:txBody>
                    <a:bodyPr/>
                    <a:lstStyle/>
                    <a:p>
                      <a:r>
                        <a:rPr lang="en-US" dirty="0" smtClean="0"/>
                        <a:t>Story Count</a:t>
                      </a:r>
                      <a:r>
                        <a:rPr lang="en-US" baseline="0" dirty="0" smtClean="0"/>
                        <a:t> Trend versus Model</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1" kern="1200" dirty="0" smtClean="0">
                          <a:solidFill>
                            <a:srgbClr val="00B050"/>
                          </a:solidFill>
                          <a:latin typeface="+mn-lt"/>
                          <a:ea typeface="+mn-ea"/>
                          <a:cs typeface="+mn-cs"/>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1" kern="1200" dirty="0" smtClean="0">
                          <a:solidFill>
                            <a:srgbClr val="00B050"/>
                          </a:solidFill>
                          <a:latin typeface="+mn-lt"/>
                          <a:ea typeface="+mn-ea"/>
                          <a:cs typeface="+mn-cs"/>
                        </a:rPr>
                        <a:t>↘</a:t>
                      </a:r>
                    </a:p>
                  </a:txBody>
                  <a:tcPr/>
                </a:tc>
                <a:tc>
                  <a:txBody>
                    <a:bodyPr/>
                    <a:lstStyle/>
                    <a:p>
                      <a:pPr algn="ctr"/>
                      <a:r>
                        <a:rPr lang="en-US" sz="4000" b="1" kern="1200" dirty="0" smtClean="0">
                          <a:solidFill>
                            <a:srgbClr val="00B050"/>
                          </a:solidFill>
                          <a:latin typeface="+mn-lt"/>
                          <a:ea typeface="+mn-ea"/>
                          <a:cs typeface="+mn-cs"/>
                        </a:rPr>
                        <a:t>↘</a:t>
                      </a:r>
                      <a:endParaRPr lang="en-US" sz="4000" b="1" kern="1200" dirty="0">
                        <a:solidFill>
                          <a:srgbClr val="00B050"/>
                        </a:solidFill>
                        <a:latin typeface="+mn-lt"/>
                        <a:ea typeface="+mn-ea"/>
                        <a:cs typeface="+mn-cs"/>
                      </a:endParaRPr>
                    </a:p>
                  </a:txBody>
                  <a:tcPr/>
                </a:tc>
                <a:tc>
                  <a:txBody>
                    <a:bodyPr/>
                    <a:lstStyle/>
                    <a:p>
                      <a:pPr algn="ctr"/>
                      <a:r>
                        <a:rPr lang="en-US" sz="4000" b="1" kern="1200" dirty="0" smtClean="0">
                          <a:solidFill>
                            <a:srgbClr val="00B050"/>
                          </a:solidFill>
                          <a:latin typeface="+mn-lt"/>
                          <a:ea typeface="+mn-ea"/>
                          <a:cs typeface="+mn-cs"/>
                        </a:rPr>
                        <a:t>↘</a:t>
                      </a:r>
                      <a:endParaRPr lang="en-US" sz="4000" b="1" kern="1200" dirty="0">
                        <a:solidFill>
                          <a:srgbClr val="00B050"/>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1" dirty="0" smtClean="0">
                          <a:solidFill>
                            <a:srgbClr val="FF0000"/>
                          </a:solidFill>
                        </a:rPr>
                        <a:t>↗</a:t>
                      </a:r>
                      <a:endParaRPr lang="en-US" sz="4000"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1" dirty="0" smtClean="0">
                          <a:solidFill>
                            <a:srgbClr val="FF0000"/>
                          </a:solidFill>
                        </a:rPr>
                        <a:t>↗</a:t>
                      </a:r>
                      <a:endParaRPr lang="en-US" sz="4000"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1" dirty="0" smtClean="0">
                          <a:solidFill>
                            <a:srgbClr val="FF0000"/>
                          </a:solidFill>
                        </a:rPr>
                        <a:t>↗</a:t>
                      </a:r>
                      <a:endParaRPr lang="en-US" sz="4000"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1" dirty="0" smtClean="0">
                          <a:solidFill>
                            <a:srgbClr val="FF0000"/>
                          </a:solidFill>
                        </a:rPr>
                        <a:t>↗</a:t>
                      </a:r>
                      <a:endParaRPr lang="en-US" sz="4000" b="1" dirty="0" smtClean="0"/>
                    </a:p>
                  </a:txBody>
                  <a:tcPr/>
                </a:tc>
              </a:tr>
            </a:tbl>
          </a:graphicData>
        </a:graphic>
      </p:graphicFrame>
      <p:sp>
        <p:nvSpPr>
          <p:cNvPr id="10" name="TextBox 9"/>
          <p:cNvSpPr txBox="1"/>
          <p:nvPr/>
        </p:nvSpPr>
        <p:spPr>
          <a:xfrm>
            <a:off x="457200" y="3897868"/>
            <a:ext cx="8498609" cy="369332"/>
          </a:xfrm>
          <a:prstGeom prst="rect">
            <a:avLst/>
          </a:prstGeom>
          <a:noFill/>
        </p:spPr>
        <p:txBody>
          <a:bodyPr wrap="none" rtlCol="0">
            <a:spAutoFit/>
          </a:bodyPr>
          <a:lstStyle/>
          <a:p>
            <a:r>
              <a:rPr lang="en-US" dirty="0" smtClean="0"/>
              <a:t>Arrow Legend: </a:t>
            </a:r>
            <a:r>
              <a:rPr lang="en-US" dirty="0" smtClean="0">
                <a:solidFill>
                  <a:srgbClr val="00B050"/>
                </a:solidFill>
              </a:rPr>
              <a:t>Green: Heading in beneficial direction</a:t>
            </a:r>
            <a:r>
              <a:rPr lang="en-US" dirty="0" smtClean="0"/>
              <a:t> </a:t>
            </a:r>
            <a:r>
              <a:rPr lang="en-US" dirty="0" smtClean="0">
                <a:solidFill>
                  <a:srgbClr val="FF0000"/>
                </a:solidFill>
              </a:rPr>
              <a:t>Red: Heading in damaging direction</a:t>
            </a:r>
            <a:endParaRPr lang="en-US" dirty="0">
              <a:solidFill>
                <a:srgbClr val="FF0000"/>
              </a:solidFill>
            </a:endParaRPr>
          </a:p>
        </p:txBody>
      </p:sp>
      <p:sp>
        <p:nvSpPr>
          <p:cNvPr id="11" name="TextBox 10"/>
          <p:cNvSpPr txBox="1"/>
          <p:nvPr/>
        </p:nvSpPr>
        <p:spPr>
          <a:xfrm>
            <a:off x="457200" y="4621509"/>
            <a:ext cx="8498609" cy="646331"/>
          </a:xfrm>
          <a:prstGeom prst="rect">
            <a:avLst/>
          </a:prstGeom>
          <a:noFill/>
        </p:spPr>
        <p:txBody>
          <a:bodyPr wrap="square" rtlCol="0">
            <a:spAutoFit/>
          </a:bodyPr>
          <a:lstStyle/>
          <a:p>
            <a:r>
              <a:rPr lang="en-US" dirty="0" smtClean="0"/>
              <a:t>For “Watch” – the WIP and story count trends need to be analyzed. They are 1:1 ratio of compensating importance, and may offset each other. </a:t>
            </a:r>
            <a:endParaRPr lang="en-US" dirty="0"/>
          </a:p>
        </p:txBody>
      </p:sp>
    </p:spTree>
    <p:extLst>
      <p:ext uri="{BB962C8B-B14F-4D97-AF65-F5344CB8AC3E}">
        <p14:creationId xmlns:p14="http://schemas.microsoft.com/office/powerpoint/2010/main" val="490627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Forecast Trend Report Card</a:t>
            </a:r>
            <a:endParaRPr lang="en-US" dirty="0"/>
          </a:p>
        </p:txBody>
      </p:sp>
      <p:sp>
        <p:nvSpPr>
          <p:cNvPr id="5" name="Footer Placeholder 4"/>
          <p:cNvSpPr>
            <a:spLocks noGrp="1"/>
          </p:cNvSpPr>
          <p:nvPr>
            <p:ph type="ftr" sz="quarter" idx="11"/>
          </p:nvPr>
        </p:nvSpPr>
        <p:spPr/>
        <p:txBody>
          <a:bodyPr/>
          <a:lstStyle/>
          <a:p>
            <a:r>
              <a:rPr lang="en-US" smtClean="0"/>
              <a:t>Commercial in confidence</a:t>
            </a:r>
            <a:endParaRPr lang="en-US" dirty="0"/>
          </a:p>
        </p:txBody>
      </p:sp>
      <p:sp>
        <p:nvSpPr>
          <p:cNvPr id="6" name="Slide Number Placeholder 5"/>
          <p:cNvSpPr>
            <a:spLocks noGrp="1"/>
          </p:cNvSpPr>
          <p:nvPr>
            <p:ph type="sldNum" sz="quarter" idx="12"/>
          </p:nvPr>
        </p:nvSpPr>
        <p:spPr/>
        <p:txBody>
          <a:bodyPr/>
          <a:lstStyle/>
          <a:p>
            <a:fld id="{5F8E5861-E65C-4BE8-8BCB-9B255B5A3C3D}" type="slidenum">
              <a:rPr lang="en-US" smtClean="0"/>
              <a:t>88</a:t>
            </a:fld>
            <a:endParaRPr lang="en-US" dirty="0"/>
          </a:p>
        </p:txBody>
      </p:sp>
      <p:graphicFrame>
        <p:nvGraphicFramePr>
          <p:cNvPr id="8" name="Table 7"/>
          <p:cNvGraphicFramePr>
            <a:graphicFrameLocks noGrp="1"/>
          </p:cNvGraphicFramePr>
          <p:nvPr>
            <p:extLst/>
          </p:nvPr>
        </p:nvGraphicFramePr>
        <p:xfrm>
          <a:off x="457200" y="1397000"/>
          <a:ext cx="8229600" cy="3205480"/>
        </p:xfrm>
        <a:graphic>
          <a:graphicData uri="http://schemas.openxmlformats.org/drawingml/2006/table">
            <a:tbl>
              <a:tblPr firstRow="1" bandRow="1">
                <a:tableStyleId>{5C22544A-7EE6-4342-B048-85BDC9FD1C3A}</a:tableStyleId>
              </a:tblPr>
              <a:tblGrid>
                <a:gridCol w="1752600"/>
                <a:gridCol w="2133600"/>
                <a:gridCol w="2057400"/>
                <a:gridCol w="2286000"/>
              </a:tblGrid>
              <a:tr h="370840">
                <a:tc>
                  <a:txBody>
                    <a:bodyPr/>
                    <a:lstStyle/>
                    <a:p>
                      <a:endParaRPr lang="en-US" dirty="0"/>
                    </a:p>
                  </a:txBody>
                  <a:tcPr/>
                </a:tc>
                <a:tc>
                  <a:txBody>
                    <a:bodyPr/>
                    <a:lstStyle/>
                    <a:p>
                      <a:r>
                        <a:rPr lang="en-US" dirty="0" smtClean="0"/>
                        <a:t>Last Review</a:t>
                      </a:r>
                      <a:endParaRPr lang="en-US" dirty="0"/>
                    </a:p>
                  </a:txBody>
                  <a:tcPr/>
                </a:tc>
                <a:tc>
                  <a:txBody>
                    <a:bodyPr/>
                    <a:lstStyle/>
                    <a:p>
                      <a:r>
                        <a:rPr lang="en-US" dirty="0" smtClean="0"/>
                        <a:t>This Review</a:t>
                      </a:r>
                      <a:endParaRPr lang="en-US" dirty="0"/>
                    </a:p>
                  </a:txBody>
                  <a:tcPr/>
                </a:tc>
                <a:tc>
                  <a:txBody>
                    <a:bodyPr/>
                    <a:lstStyle/>
                    <a:p>
                      <a:r>
                        <a:rPr lang="en-US" dirty="0" smtClean="0"/>
                        <a:t>Actions</a:t>
                      </a:r>
                      <a:endParaRPr lang="en-US" dirty="0"/>
                    </a:p>
                  </a:txBody>
                  <a:tcPr/>
                </a:tc>
              </a:tr>
              <a:tr h="370840">
                <a:tc>
                  <a:txBody>
                    <a:bodyPr/>
                    <a:lstStyle/>
                    <a:p>
                      <a:r>
                        <a:rPr lang="en-US" dirty="0" smtClean="0"/>
                        <a:t>Cycle Time Trend</a:t>
                      </a:r>
                      <a:endParaRPr lang="en-US" dirty="0"/>
                    </a:p>
                  </a:txBody>
                  <a:tcPr/>
                </a:tc>
                <a:tc>
                  <a:txBody>
                    <a:bodyPr/>
                    <a:lstStyle/>
                    <a:p>
                      <a:r>
                        <a:rPr lang="en-US" sz="3200" b="1" dirty="0" smtClean="0">
                          <a:solidFill>
                            <a:schemeClr val="accent6"/>
                          </a:solidFill>
                        </a:rPr>
                        <a:t>→</a:t>
                      </a:r>
                      <a:r>
                        <a:rPr lang="en-US" sz="3200" b="1" dirty="0" smtClean="0">
                          <a:solidFill>
                            <a:srgbClr val="FF0000"/>
                          </a:solidFill>
                        </a:rPr>
                        <a:t>↗</a:t>
                      </a:r>
                      <a:r>
                        <a:rPr lang="en-US" sz="3200" b="1" dirty="0" smtClean="0">
                          <a:solidFill>
                            <a:srgbClr val="00B050"/>
                          </a:solidFill>
                        </a:rPr>
                        <a:t>↘</a:t>
                      </a:r>
                      <a:endParaRPr lang="en-US" b="1" dirty="0">
                        <a:solidFill>
                          <a:srgbClr val="00B050"/>
                        </a:solidFill>
                      </a:endParaRPr>
                    </a:p>
                  </a:txBody>
                  <a:tcPr/>
                </a:tc>
                <a:tc>
                  <a:txBody>
                    <a:bodyPr/>
                    <a:lstStyle/>
                    <a:p>
                      <a:r>
                        <a:rPr lang="en-US" sz="3200" b="1" dirty="0" smtClean="0">
                          <a:solidFill>
                            <a:schemeClr val="accent6"/>
                          </a:solidFill>
                        </a:rPr>
                        <a:t>→</a:t>
                      </a:r>
                      <a:r>
                        <a:rPr lang="en-US" sz="3200" b="1" dirty="0" smtClean="0">
                          <a:solidFill>
                            <a:srgbClr val="FF0000"/>
                          </a:solidFill>
                        </a:rPr>
                        <a:t>↗</a:t>
                      </a:r>
                      <a:r>
                        <a:rPr lang="en-US" sz="3200" b="1" dirty="0" smtClean="0">
                          <a:solidFill>
                            <a:srgbClr val="00B050"/>
                          </a:solidFill>
                        </a:rPr>
                        <a:t>↘</a:t>
                      </a:r>
                      <a:endParaRPr lang="en-US" b="1" dirty="0">
                        <a:solidFill>
                          <a:srgbClr val="00B050"/>
                        </a:solidFill>
                      </a:endParaRPr>
                    </a:p>
                  </a:txBody>
                  <a:tcPr/>
                </a:tc>
                <a:tc>
                  <a:txBody>
                    <a:bodyPr/>
                    <a:lstStyle/>
                    <a:p>
                      <a:endParaRPr lang="en-US" dirty="0"/>
                    </a:p>
                  </a:txBody>
                  <a:tcPr/>
                </a:tc>
              </a:tr>
              <a:tr h="370840">
                <a:tc>
                  <a:txBody>
                    <a:bodyPr/>
                    <a:lstStyle/>
                    <a:p>
                      <a:r>
                        <a:rPr lang="en-US" dirty="0" smtClean="0"/>
                        <a:t>Avg. WIP Actual </a:t>
                      </a:r>
                      <a:r>
                        <a:rPr lang="en-US" dirty="0" err="1" smtClean="0"/>
                        <a:t>vs</a:t>
                      </a:r>
                      <a:r>
                        <a:rPr lang="en-US" dirty="0" smtClean="0"/>
                        <a:t> Model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solidFill>
                            <a:schemeClr val="accent6"/>
                          </a:solidFill>
                        </a:rPr>
                        <a:t>→</a:t>
                      </a:r>
                      <a:r>
                        <a:rPr lang="en-US" sz="3200" b="1" dirty="0" smtClean="0">
                          <a:solidFill>
                            <a:srgbClr val="FF0000"/>
                          </a:solidFill>
                        </a:rPr>
                        <a:t>↗</a:t>
                      </a:r>
                      <a:r>
                        <a:rPr lang="en-US" sz="3200" b="1" dirty="0" smtClean="0">
                          <a:solidFill>
                            <a:srgbClr val="00B050"/>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solidFill>
                            <a:schemeClr val="accent6"/>
                          </a:solidFill>
                        </a:rPr>
                        <a:t>→</a:t>
                      </a:r>
                      <a:r>
                        <a:rPr lang="en-US" sz="3200" b="1" dirty="0" smtClean="0">
                          <a:solidFill>
                            <a:srgbClr val="FF0000"/>
                          </a:solidFill>
                        </a:rPr>
                        <a:t>↗</a:t>
                      </a:r>
                      <a:r>
                        <a:rPr lang="en-US" sz="3200" b="1" dirty="0" smtClean="0">
                          <a:solidFill>
                            <a:srgbClr val="00B050"/>
                          </a:solidFill>
                        </a:rPr>
                        <a:t>↘</a:t>
                      </a:r>
                    </a:p>
                  </a:txBody>
                  <a:tcPr/>
                </a:tc>
                <a:tc>
                  <a:txBody>
                    <a:bodyPr/>
                    <a:lstStyle/>
                    <a:p>
                      <a:endParaRPr lang="en-US"/>
                    </a:p>
                  </a:txBody>
                  <a:tcPr/>
                </a:tc>
              </a:tr>
              <a:tr h="370840">
                <a:tc>
                  <a:txBody>
                    <a:bodyPr/>
                    <a:lstStyle/>
                    <a:p>
                      <a:r>
                        <a:rPr lang="en-US" dirty="0" smtClean="0"/>
                        <a:t>Story Count</a:t>
                      </a:r>
                      <a:r>
                        <a:rPr lang="en-US" baseline="0" dirty="0" smtClean="0"/>
                        <a:t> Trend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solidFill>
                            <a:schemeClr val="accent6"/>
                          </a:solidFill>
                        </a:rPr>
                        <a:t>→</a:t>
                      </a:r>
                      <a:r>
                        <a:rPr lang="en-US" sz="3200" b="1" dirty="0" smtClean="0">
                          <a:solidFill>
                            <a:srgbClr val="FF0000"/>
                          </a:solidFill>
                        </a:rPr>
                        <a:t>↗</a:t>
                      </a:r>
                      <a:r>
                        <a:rPr lang="en-US" sz="3200" b="1" dirty="0" smtClean="0">
                          <a:solidFill>
                            <a:srgbClr val="00B050"/>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solidFill>
                            <a:schemeClr val="accent6"/>
                          </a:solidFill>
                        </a:rPr>
                        <a:t>→</a:t>
                      </a:r>
                      <a:r>
                        <a:rPr lang="en-US" sz="3200" b="1" dirty="0" smtClean="0">
                          <a:solidFill>
                            <a:srgbClr val="FF0000"/>
                          </a:solidFill>
                        </a:rPr>
                        <a:t>↗</a:t>
                      </a:r>
                      <a:r>
                        <a:rPr lang="en-US" sz="3200" b="1" dirty="0" smtClean="0">
                          <a:solidFill>
                            <a:srgbClr val="00B050"/>
                          </a:solidFill>
                        </a:rPr>
                        <a:t>↘</a:t>
                      </a:r>
                    </a:p>
                  </a:txBody>
                  <a:tcPr/>
                </a:tc>
                <a:tc>
                  <a:txBody>
                    <a:bodyPr/>
                    <a:lstStyle/>
                    <a:p>
                      <a:endParaRPr lang="en-US"/>
                    </a:p>
                  </a:txBody>
                  <a:tcPr/>
                </a:tc>
              </a:tr>
              <a:tr h="370840">
                <a:tc>
                  <a:txBody>
                    <a:bodyPr/>
                    <a:lstStyle/>
                    <a:p>
                      <a:r>
                        <a:rPr lang="en-US" dirty="0" smtClean="0"/>
                        <a:t>Future Feature</a:t>
                      </a:r>
                      <a:r>
                        <a:rPr lang="en-US" baseline="0" dirty="0" smtClean="0"/>
                        <a:t> Difficulty </a:t>
                      </a:r>
                      <a:r>
                        <a:rPr lang="en-US" baseline="0" dirty="0" err="1" smtClean="0"/>
                        <a:t>vs</a:t>
                      </a:r>
                      <a:r>
                        <a:rPr lang="en-US" baseline="0" dirty="0" smtClean="0"/>
                        <a:t> Prior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solidFill>
                            <a:schemeClr val="accent6"/>
                          </a:solidFill>
                        </a:rPr>
                        <a:t>→</a:t>
                      </a:r>
                      <a:r>
                        <a:rPr lang="en-US" sz="3200" b="1" dirty="0" smtClean="0">
                          <a:solidFill>
                            <a:srgbClr val="FF0000"/>
                          </a:solidFill>
                        </a:rPr>
                        <a:t>↗</a:t>
                      </a:r>
                      <a:r>
                        <a:rPr lang="en-US" sz="3200" b="1" dirty="0" smtClean="0">
                          <a:solidFill>
                            <a:srgbClr val="00B050"/>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solidFill>
                            <a:schemeClr val="accent6"/>
                          </a:solidFill>
                        </a:rPr>
                        <a:t>→</a:t>
                      </a:r>
                      <a:r>
                        <a:rPr lang="en-US" sz="3200" b="1" dirty="0" smtClean="0">
                          <a:solidFill>
                            <a:srgbClr val="FF0000"/>
                          </a:solidFill>
                        </a:rPr>
                        <a:t>↗</a:t>
                      </a:r>
                      <a:r>
                        <a:rPr lang="en-US" sz="3200" b="1" dirty="0" smtClean="0">
                          <a:solidFill>
                            <a:srgbClr val="00B050"/>
                          </a:solidFill>
                        </a:rPr>
                        <a:t>↘</a:t>
                      </a:r>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3271897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E5861-E65C-4BE8-8BCB-9B255B5A3C3D}" type="slidenum">
              <a:rPr lang="en-US" smtClean="0"/>
              <a:t>89</a:t>
            </a:fld>
            <a:endParaRPr lang="en-US" dirty="0"/>
          </a:p>
        </p:txBody>
      </p:sp>
      <p:sp>
        <p:nvSpPr>
          <p:cNvPr id="5" name="TextBox 4"/>
          <p:cNvSpPr txBox="1"/>
          <p:nvPr/>
        </p:nvSpPr>
        <p:spPr>
          <a:xfrm>
            <a:off x="228600" y="228600"/>
            <a:ext cx="8763000" cy="2800767"/>
          </a:xfrm>
          <a:prstGeom prst="rect">
            <a:avLst/>
          </a:prstGeom>
          <a:noFill/>
        </p:spPr>
        <p:txBody>
          <a:bodyPr wrap="square" rtlCol="0">
            <a:spAutoFit/>
          </a:bodyPr>
          <a:lstStyle/>
          <a:p>
            <a:pPr algn="ctr"/>
            <a:r>
              <a:rPr lang="en-US" sz="4400" b="1" dirty="0" smtClean="0"/>
              <a:t>If we understand how cycle time is statistically distributed, then an initial guess of maximum allows an accurate inference to be made</a:t>
            </a:r>
            <a:endParaRPr lang="en-US" sz="4400" b="1" dirty="0"/>
          </a:p>
        </p:txBody>
      </p:sp>
      <p:sp>
        <p:nvSpPr>
          <p:cNvPr id="6" name="TextBox 5"/>
          <p:cNvSpPr txBox="1"/>
          <p:nvPr/>
        </p:nvSpPr>
        <p:spPr>
          <a:xfrm>
            <a:off x="838200" y="3415586"/>
            <a:ext cx="7803611" cy="2431435"/>
          </a:xfrm>
          <a:prstGeom prst="rect">
            <a:avLst/>
          </a:prstGeom>
          <a:noFill/>
        </p:spPr>
        <p:txBody>
          <a:bodyPr wrap="none" rtlCol="0">
            <a:spAutoFit/>
          </a:bodyPr>
          <a:lstStyle/>
          <a:p>
            <a:r>
              <a:rPr lang="en-US" sz="3200" dirty="0" smtClean="0"/>
              <a:t>Alternatives -</a:t>
            </a:r>
          </a:p>
          <a:p>
            <a:endParaRPr lang="en-US" dirty="0" smtClean="0"/>
          </a:p>
          <a:p>
            <a:pPr marL="285750" indent="-285750">
              <a:buFont typeface="Arial" panose="020B0604020202020204" pitchFamily="34" charset="0"/>
              <a:buChar char="•"/>
            </a:pPr>
            <a:r>
              <a:rPr lang="en-US" sz="3200" dirty="0" smtClean="0"/>
              <a:t>Borrow a similar project’s data</a:t>
            </a:r>
          </a:p>
          <a:p>
            <a:pPr marL="285750" indent="-285750">
              <a:buFont typeface="Arial" panose="020B0604020202020204" pitchFamily="34" charset="0"/>
              <a:buChar char="•"/>
            </a:pPr>
            <a:r>
              <a:rPr lang="en-US" sz="3200" dirty="0" smtClean="0"/>
              <a:t>Borrow industry data</a:t>
            </a:r>
          </a:p>
          <a:p>
            <a:pPr marL="285750" indent="-285750">
              <a:buFont typeface="Arial" panose="020B0604020202020204" pitchFamily="34" charset="0"/>
              <a:buChar char="•"/>
            </a:pPr>
            <a:r>
              <a:rPr lang="en-US" sz="3200" dirty="0" smtClean="0"/>
              <a:t>Fake it until you make it… (AKA guess range)</a:t>
            </a:r>
            <a:endParaRPr lang="en-US" sz="3200" dirty="0"/>
          </a:p>
        </p:txBody>
      </p:sp>
      <p:sp>
        <p:nvSpPr>
          <p:cNvPr id="7" name="Footer Placeholder 3"/>
          <p:cNvSpPr>
            <a:spLocks noGrp="1"/>
          </p:cNvSpPr>
          <p:nvPr>
            <p:ph type="ftr" sz="quarter" idx="11"/>
          </p:nvPr>
        </p:nvSpPr>
        <p:spPr>
          <a:xfrm>
            <a:off x="3124200" y="6356350"/>
            <a:ext cx="2895600" cy="365125"/>
          </a:xfrm>
        </p:spPr>
        <p:txBody>
          <a:bodyPr/>
          <a:lstStyle/>
          <a:p>
            <a:r>
              <a:rPr lang="en-US" dirty="0" smtClean="0"/>
              <a:t>@</a:t>
            </a:r>
            <a:r>
              <a:rPr lang="en-US" dirty="0" err="1" smtClean="0"/>
              <a:t>t_Magennis</a:t>
            </a:r>
            <a:r>
              <a:rPr lang="en-US" dirty="0" smtClean="0"/>
              <a:t>  slides at bit.ly/</a:t>
            </a:r>
            <a:r>
              <a:rPr lang="en-US" dirty="0" err="1" smtClean="0"/>
              <a:t>agilesim</a:t>
            </a:r>
            <a:endParaRPr lang="en-US" dirty="0"/>
          </a:p>
        </p:txBody>
      </p:sp>
    </p:spTree>
    <p:extLst>
      <p:ext uri="{BB962C8B-B14F-4D97-AF65-F5344CB8AC3E}">
        <p14:creationId xmlns:p14="http://schemas.microsoft.com/office/powerpoint/2010/main" val="14623275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75570" y="1371599"/>
            <a:ext cx="7606430" cy="487765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9770" y="1371600"/>
            <a:ext cx="685800" cy="487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Total Story Lead Time</a:t>
            </a:r>
          </a:p>
          <a:p>
            <a:pPr algn="ctr"/>
            <a:endParaRPr lang="en-US" b="1" dirty="0"/>
          </a:p>
          <a:p>
            <a:pPr algn="ctr"/>
            <a:r>
              <a:rPr lang="en-US" b="1" dirty="0" smtClean="0"/>
              <a:t>30 days</a:t>
            </a:r>
            <a:endParaRPr lang="en-US" b="1" dirty="0"/>
          </a:p>
        </p:txBody>
      </p:sp>
      <p:sp>
        <p:nvSpPr>
          <p:cNvPr id="4" name="Rectangle 3"/>
          <p:cNvSpPr/>
          <p:nvPr/>
        </p:nvSpPr>
        <p:spPr>
          <a:xfrm>
            <a:off x="1004170" y="1371600"/>
            <a:ext cx="685800" cy="7239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89970" y="2113697"/>
            <a:ext cx="685800" cy="1295400"/>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375770" y="3409097"/>
            <a:ext cx="685800" cy="400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61570" y="3823648"/>
            <a:ext cx="685800" cy="443552"/>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33170" y="4690564"/>
            <a:ext cx="685800" cy="1257586"/>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18970" y="5948150"/>
            <a:ext cx="685800" cy="282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 name="Straight Connector 9"/>
          <p:cNvCxnSpPr/>
          <p:nvPr/>
        </p:nvCxnSpPr>
        <p:spPr>
          <a:xfrm>
            <a:off x="89770" y="1371600"/>
            <a:ext cx="5715000"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9770" y="2100049"/>
            <a:ext cx="5715000"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9770" y="3409097"/>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9770" y="3809147"/>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9770" y="5948150"/>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9770" y="6248400"/>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49694" y="1419230"/>
            <a:ext cx="2000291" cy="646331"/>
          </a:xfrm>
          <a:prstGeom prst="rect">
            <a:avLst/>
          </a:prstGeom>
          <a:noFill/>
        </p:spPr>
        <p:txBody>
          <a:bodyPr wrap="none" rtlCol="0">
            <a:spAutoFit/>
          </a:bodyPr>
          <a:lstStyle/>
          <a:p>
            <a:r>
              <a:rPr lang="en-US" b="1" dirty="0" smtClean="0"/>
              <a:t>Development Time</a:t>
            </a:r>
            <a:br>
              <a:rPr lang="en-US" b="1" dirty="0" smtClean="0"/>
            </a:br>
            <a:r>
              <a:rPr lang="en-US" b="1" dirty="0" smtClean="0"/>
              <a:t>5 Days (~ 15%)</a:t>
            </a:r>
            <a:endParaRPr lang="en-US" b="1" dirty="0"/>
          </a:p>
        </p:txBody>
      </p:sp>
      <p:sp>
        <p:nvSpPr>
          <p:cNvPr id="17" name="TextBox 16"/>
          <p:cNvSpPr txBox="1"/>
          <p:nvPr/>
        </p:nvSpPr>
        <p:spPr>
          <a:xfrm>
            <a:off x="5849694" y="3454316"/>
            <a:ext cx="2054473" cy="369332"/>
          </a:xfrm>
          <a:prstGeom prst="rect">
            <a:avLst/>
          </a:prstGeom>
          <a:noFill/>
        </p:spPr>
        <p:txBody>
          <a:bodyPr wrap="none" rtlCol="0">
            <a:spAutoFit/>
          </a:bodyPr>
          <a:lstStyle/>
          <a:p>
            <a:r>
              <a:rPr lang="en-US" b="1" dirty="0" smtClean="0"/>
              <a:t>Testing Time 2 Days</a:t>
            </a:r>
            <a:endParaRPr lang="en-US" b="1" dirty="0"/>
          </a:p>
        </p:txBody>
      </p:sp>
      <p:sp>
        <p:nvSpPr>
          <p:cNvPr id="18" name="Rectangle 17"/>
          <p:cNvSpPr/>
          <p:nvPr/>
        </p:nvSpPr>
        <p:spPr>
          <a:xfrm>
            <a:off x="3747370" y="4289661"/>
            <a:ext cx="685800" cy="400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89770" y="4267200"/>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9770" y="4689711"/>
            <a:ext cx="5715000" cy="85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49694" y="4305446"/>
            <a:ext cx="2314864" cy="369332"/>
          </a:xfrm>
          <a:prstGeom prst="rect">
            <a:avLst/>
          </a:prstGeom>
          <a:noFill/>
        </p:spPr>
        <p:txBody>
          <a:bodyPr wrap="none" rtlCol="0">
            <a:spAutoFit/>
          </a:bodyPr>
          <a:lstStyle/>
          <a:p>
            <a:r>
              <a:rPr lang="en-US" b="1" dirty="0" smtClean="0"/>
              <a:t>Defect Rework  2 Days</a:t>
            </a:r>
            <a:endParaRPr lang="en-US" b="1" dirty="0"/>
          </a:p>
        </p:txBody>
      </p:sp>
      <p:sp>
        <p:nvSpPr>
          <p:cNvPr id="22" name="TextBox 21"/>
          <p:cNvSpPr txBox="1"/>
          <p:nvPr/>
        </p:nvSpPr>
        <p:spPr>
          <a:xfrm>
            <a:off x="5849695" y="5766153"/>
            <a:ext cx="2021066" cy="646331"/>
          </a:xfrm>
          <a:prstGeom prst="rect">
            <a:avLst/>
          </a:prstGeom>
          <a:noFill/>
        </p:spPr>
        <p:txBody>
          <a:bodyPr wrap="square" rtlCol="0">
            <a:spAutoFit/>
          </a:bodyPr>
          <a:lstStyle/>
          <a:p>
            <a:r>
              <a:rPr lang="en-US" b="1" dirty="0" smtClean="0"/>
              <a:t>Release / DevOps Time 1 Day</a:t>
            </a:r>
            <a:endParaRPr lang="en-US" b="1" dirty="0"/>
          </a:p>
        </p:txBody>
      </p:sp>
      <p:sp>
        <p:nvSpPr>
          <p:cNvPr id="23" name="TextBox 22"/>
          <p:cNvSpPr txBox="1"/>
          <p:nvPr/>
        </p:nvSpPr>
        <p:spPr>
          <a:xfrm>
            <a:off x="5849693" y="2438400"/>
            <a:ext cx="2342373" cy="646331"/>
          </a:xfrm>
          <a:prstGeom prst="rect">
            <a:avLst/>
          </a:prstGeom>
          <a:noFill/>
        </p:spPr>
        <p:txBody>
          <a:bodyPr wrap="square" rtlCol="0">
            <a:spAutoFit/>
          </a:bodyPr>
          <a:lstStyle/>
          <a:p>
            <a:r>
              <a:rPr lang="en-US" b="1" dirty="0" smtClean="0"/>
              <a:t>Blocked and Waiting Time 9 Days</a:t>
            </a:r>
            <a:endParaRPr lang="en-US" b="1" dirty="0"/>
          </a:p>
        </p:txBody>
      </p:sp>
      <p:sp>
        <p:nvSpPr>
          <p:cNvPr id="24" name="TextBox 23"/>
          <p:cNvSpPr txBox="1"/>
          <p:nvPr/>
        </p:nvSpPr>
        <p:spPr>
          <a:xfrm>
            <a:off x="5849694" y="3860042"/>
            <a:ext cx="2469676" cy="369332"/>
          </a:xfrm>
          <a:prstGeom prst="rect">
            <a:avLst/>
          </a:prstGeom>
          <a:noFill/>
        </p:spPr>
        <p:txBody>
          <a:bodyPr wrap="square" rtlCol="0">
            <a:spAutoFit/>
          </a:bodyPr>
          <a:lstStyle/>
          <a:p>
            <a:r>
              <a:rPr lang="en-US" b="1" dirty="0" smtClean="0"/>
              <a:t>Waiting Time 3 Days</a:t>
            </a:r>
            <a:endParaRPr lang="en-US" b="1" dirty="0"/>
          </a:p>
        </p:txBody>
      </p:sp>
      <p:sp>
        <p:nvSpPr>
          <p:cNvPr id="25" name="TextBox 24"/>
          <p:cNvSpPr txBox="1"/>
          <p:nvPr/>
        </p:nvSpPr>
        <p:spPr>
          <a:xfrm>
            <a:off x="5849694" y="4996191"/>
            <a:ext cx="1926936" cy="646331"/>
          </a:xfrm>
          <a:prstGeom prst="rect">
            <a:avLst/>
          </a:prstGeom>
          <a:noFill/>
        </p:spPr>
        <p:txBody>
          <a:bodyPr wrap="square" rtlCol="0">
            <a:spAutoFit/>
          </a:bodyPr>
          <a:lstStyle/>
          <a:p>
            <a:r>
              <a:rPr lang="en-US" b="1" dirty="0" smtClean="0"/>
              <a:t>Waiting Time</a:t>
            </a:r>
            <a:br>
              <a:rPr lang="en-US" b="1" dirty="0" smtClean="0"/>
            </a:br>
            <a:r>
              <a:rPr lang="en-US" b="1" dirty="0" smtClean="0"/>
              <a:t>8 Days</a:t>
            </a:r>
            <a:endParaRPr lang="en-US" b="1" dirty="0"/>
          </a:p>
        </p:txBody>
      </p:sp>
    </p:spTree>
    <p:extLst>
      <p:ext uri="{BB962C8B-B14F-4D97-AF65-F5344CB8AC3E}">
        <p14:creationId xmlns:p14="http://schemas.microsoft.com/office/powerpoint/2010/main" val="10001054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F8E5861-E65C-4BE8-8BCB-9B255B5A3C3D}" type="slidenum">
              <a:rPr lang="en-US" smtClean="0"/>
              <a:t>90</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523875"/>
            <a:ext cx="1047750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3"/>
          <p:cNvSpPr>
            <a:spLocks noGrp="1"/>
          </p:cNvSpPr>
          <p:nvPr>
            <p:ph type="ftr" sz="quarter" idx="11"/>
          </p:nvPr>
        </p:nvSpPr>
        <p:spPr>
          <a:xfrm>
            <a:off x="3124200" y="6356350"/>
            <a:ext cx="2895600" cy="365125"/>
          </a:xfrm>
        </p:spPr>
        <p:txBody>
          <a:bodyPr/>
          <a:lstStyle/>
          <a:p>
            <a:r>
              <a:rPr lang="en-US" dirty="0" smtClean="0"/>
              <a:t>@</a:t>
            </a:r>
            <a:r>
              <a:rPr lang="en-US" dirty="0" err="1" smtClean="0"/>
              <a:t>t_Magennis</a:t>
            </a:r>
            <a:r>
              <a:rPr lang="en-US" dirty="0" smtClean="0"/>
              <a:t>  slides at bit.ly/</a:t>
            </a:r>
            <a:r>
              <a:rPr lang="en-US" dirty="0" err="1" smtClean="0"/>
              <a:t>agilesim</a:t>
            </a:r>
            <a:endParaRPr lang="en-US" dirty="0"/>
          </a:p>
        </p:txBody>
      </p:sp>
      <p:pic>
        <p:nvPicPr>
          <p:cNvPr id="7" name="Picture 4" descr="http://ecx.images-amazon.com/images/I/41530XW454L._SY344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926" y="2093893"/>
            <a:ext cx="1014412" cy="15326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62400" y="1143000"/>
            <a:ext cx="2819400" cy="738664"/>
          </a:xfrm>
          <a:prstGeom prst="rect">
            <a:avLst/>
          </a:prstGeom>
        </p:spPr>
        <p:txBody>
          <a:bodyPr wrap="square">
            <a:spAutoFit/>
          </a:bodyPr>
          <a:lstStyle/>
          <a:p>
            <a:pPr algn="r"/>
            <a:r>
              <a:rPr lang="en-US" sz="1400" dirty="0"/>
              <a:t>1997: Industrial Strength </a:t>
            </a:r>
            <a:r>
              <a:rPr lang="en-US" sz="1400" dirty="0" smtClean="0"/>
              <a:t>Software</a:t>
            </a:r>
            <a:endParaRPr lang="en-US" sz="1400" dirty="0"/>
          </a:p>
          <a:p>
            <a:pPr algn="r"/>
            <a:r>
              <a:rPr lang="en-US" sz="1400" dirty="0"/>
              <a:t>by </a:t>
            </a:r>
            <a:r>
              <a:rPr lang="en-US" sz="1400" dirty="0">
                <a:hlinkClick r:id="rId4"/>
              </a:rPr>
              <a:t>Lawrence H. Putnam</a:t>
            </a:r>
            <a:r>
              <a:rPr lang="en-US" sz="1400" dirty="0"/>
              <a:t> </a:t>
            </a:r>
            <a:r>
              <a:rPr lang="en-US" sz="1400" dirty="0" smtClean="0"/>
              <a:t>,</a:t>
            </a:r>
            <a:r>
              <a:rPr lang="en-US" sz="1400" dirty="0"/>
              <a:t> </a:t>
            </a:r>
            <a:r>
              <a:rPr lang="en-US" sz="1400" dirty="0" smtClean="0">
                <a:hlinkClick r:id="rId5"/>
              </a:rPr>
              <a:t>IEEE</a:t>
            </a:r>
            <a:r>
              <a:rPr lang="en-US" sz="1400" dirty="0"/>
              <a:t> , </a:t>
            </a:r>
            <a:r>
              <a:rPr lang="en-US" sz="1400" dirty="0">
                <a:hlinkClick r:id="rId6"/>
              </a:rPr>
              <a:t>Ware Myers</a:t>
            </a:r>
            <a:r>
              <a:rPr lang="en-US" sz="1400" dirty="0"/>
              <a:t> </a:t>
            </a:r>
          </a:p>
        </p:txBody>
      </p:sp>
      <p:pic>
        <p:nvPicPr>
          <p:cNvPr id="9" name="Picture 2" descr="http://ecx.images-amazon.com/images/I/5125MASX7SL._SY300_.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3535" y="2057400"/>
            <a:ext cx="1213503" cy="15691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445469" y="1103293"/>
            <a:ext cx="2590800" cy="954107"/>
          </a:xfrm>
          <a:prstGeom prst="rect">
            <a:avLst/>
          </a:prstGeom>
        </p:spPr>
        <p:txBody>
          <a:bodyPr wrap="square">
            <a:spAutoFit/>
          </a:bodyPr>
          <a:lstStyle/>
          <a:p>
            <a:pPr algn="r"/>
            <a:r>
              <a:rPr lang="en-US" sz="1400" dirty="0"/>
              <a:t>2002: Metrics and Models in Software Quality Engineering (2nd Edition) [Hardcover]</a:t>
            </a:r>
          </a:p>
          <a:p>
            <a:pPr algn="r"/>
            <a:r>
              <a:rPr lang="en-US" sz="1400" dirty="0">
                <a:hlinkClick r:id="rId8"/>
              </a:rPr>
              <a:t>Stephen H. </a:t>
            </a:r>
            <a:r>
              <a:rPr lang="en-US" sz="1400" dirty="0" err="1">
                <a:hlinkClick r:id="rId8"/>
              </a:rPr>
              <a:t>Kan</a:t>
            </a:r>
            <a:r>
              <a:rPr lang="en-US" sz="1400" dirty="0"/>
              <a:t> (Author)</a:t>
            </a:r>
          </a:p>
        </p:txBody>
      </p:sp>
    </p:spTree>
    <p:extLst>
      <p:ext uri="{BB962C8B-B14F-4D97-AF65-F5344CB8AC3E}">
        <p14:creationId xmlns:p14="http://schemas.microsoft.com/office/powerpoint/2010/main" val="131759485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43000"/>
          </a:xfrm>
        </p:spPr>
        <p:txBody>
          <a:bodyPr/>
          <a:lstStyle/>
          <a:p>
            <a:r>
              <a:rPr lang="en-US" dirty="0" smtClean="0"/>
              <a:t>Waterfall</a:t>
            </a:r>
            <a:endParaRPr lang="en-US" dirty="0"/>
          </a:p>
        </p:txBody>
      </p:sp>
      <p:sp>
        <p:nvSpPr>
          <p:cNvPr id="2" name="Footer Placeholder 1"/>
          <p:cNvSpPr>
            <a:spLocks noGrp="1"/>
          </p:cNvSpPr>
          <p:nvPr>
            <p:ph type="ftr" sz="quarter" idx="11"/>
          </p:nvPr>
        </p:nvSpPr>
        <p:spPr/>
        <p:txBody>
          <a:bodyPr/>
          <a:lstStyle/>
          <a:p>
            <a:r>
              <a:rPr lang="en-US" smtClean="0"/>
              <a:t>Commercial in confidence</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91</a:t>
            </a:fld>
            <a:endParaRPr lang="en-US" dirty="0"/>
          </a:p>
        </p:txBody>
      </p:sp>
      <p:pic>
        <p:nvPicPr>
          <p:cNvPr id="4" name="Picture 3"/>
          <p:cNvPicPr>
            <a:picLocks noChangeAspect="1"/>
          </p:cNvPicPr>
          <p:nvPr/>
        </p:nvPicPr>
        <p:blipFill>
          <a:blip r:embed="rId3"/>
          <a:stretch>
            <a:fillRect/>
          </a:stretch>
        </p:blipFill>
        <p:spPr>
          <a:xfrm>
            <a:off x="0" y="990600"/>
            <a:ext cx="9144000" cy="4683512"/>
          </a:xfrm>
          <a:prstGeom prst="rect">
            <a:avLst/>
          </a:prstGeom>
        </p:spPr>
      </p:pic>
      <p:sp>
        <p:nvSpPr>
          <p:cNvPr id="8" name="TextBox 7"/>
          <p:cNvSpPr txBox="1"/>
          <p:nvPr/>
        </p:nvSpPr>
        <p:spPr>
          <a:xfrm>
            <a:off x="6172200" y="2922006"/>
            <a:ext cx="2877137" cy="954107"/>
          </a:xfrm>
          <a:prstGeom prst="rect">
            <a:avLst/>
          </a:prstGeom>
          <a:noFill/>
        </p:spPr>
        <p:txBody>
          <a:bodyPr wrap="square" rtlCol="0">
            <a:spAutoFit/>
          </a:bodyPr>
          <a:lstStyle/>
          <a:p>
            <a:r>
              <a:rPr lang="en-US" sz="2800" b="1" dirty="0" err="1" smtClean="0"/>
              <a:t>Weibull</a:t>
            </a:r>
            <a:r>
              <a:rPr lang="en-US" sz="2800" b="1" dirty="0" smtClean="0"/>
              <a:t> Shape Parameter = 2</a:t>
            </a:r>
            <a:endParaRPr lang="en-US" sz="2800" b="1" dirty="0"/>
          </a:p>
        </p:txBody>
      </p:sp>
      <p:sp>
        <p:nvSpPr>
          <p:cNvPr id="6" name="TextBox 5"/>
          <p:cNvSpPr txBox="1"/>
          <p:nvPr/>
        </p:nvSpPr>
        <p:spPr>
          <a:xfrm>
            <a:off x="6211323" y="3839962"/>
            <a:ext cx="1411477" cy="369332"/>
          </a:xfrm>
          <a:prstGeom prst="rect">
            <a:avLst/>
          </a:prstGeom>
          <a:noFill/>
        </p:spPr>
        <p:txBody>
          <a:bodyPr wrap="none" rtlCol="0">
            <a:spAutoFit/>
          </a:bodyPr>
          <a:lstStyle/>
          <a:p>
            <a:r>
              <a:rPr lang="en-US" dirty="0" smtClean="0"/>
              <a:t>AKA Rayleigh</a:t>
            </a:r>
            <a:endParaRPr lang="en-US" dirty="0"/>
          </a:p>
        </p:txBody>
      </p:sp>
    </p:spTree>
    <p:extLst>
      <p:ext uri="{BB962C8B-B14F-4D97-AF65-F5344CB8AC3E}">
        <p14:creationId xmlns:p14="http://schemas.microsoft.com/office/powerpoint/2010/main" val="8558953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0"/>
            <a:ext cx="8229600" cy="1143000"/>
          </a:xfrm>
        </p:spPr>
        <p:txBody>
          <a:bodyPr/>
          <a:lstStyle/>
          <a:p>
            <a:r>
              <a:rPr lang="en-US" dirty="0" smtClean="0"/>
              <a:t>Agile (Scrum &amp; Lean)</a:t>
            </a:r>
            <a:endParaRPr lang="en-US" dirty="0"/>
          </a:p>
        </p:txBody>
      </p:sp>
      <p:sp>
        <p:nvSpPr>
          <p:cNvPr id="2" name="Footer Placeholder 1"/>
          <p:cNvSpPr>
            <a:spLocks noGrp="1"/>
          </p:cNvSpPr>
          <p:nvPr>
            <p:ph type="ftr" sz="quarter" idx="11"/>
          </p:nvPr>
        </p:nvSpPr>
        <p:spPr/>
        <p:txBody>
          <a:bodyPr/>
          <a:lstStyle/>
          <a:p>
            <a:r>
              <a:rPr lang="en-US" smtClean="0"/>
              <a:t>Commercial in confidence</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92</a:t>
            </a:fld>
            <a:endParaRPr lang="en-US" dirty="0"/>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713" y="4495800"/>
            <a:ext cx="4467849" cy="3372321"/>
          </a:xfrm>
          <a:prstGeom prst="rect">
            <a:avLst/>
          </a:prstGeom>
        </p:spPr>
      </p:pic>
      <p:pic>
        <p:nvPicPr>
          <p:cNvPr id="4" name="Picture 3"/>
          <p:cNvPicPr>
            <a:picLocks noChangeAspect="1"/>
          </p:cNvPicPr>
          <p:nvPr/>
        </p:nvPicPr>
        <p:blipFill>
          <a:blip r:embed="rId4"/>
          <a:stretch>
            <a:fillRect/>
          </a:stretch>
        </p:blipFill>
        <p:spPr>
          <a:xfrm>
            <a:off x="0" y="1015618"/>
            <a:ext cx="9174247" cy="4699382"/>
          </a:xfrm>
          <a:prstGeom prst="rect">
            <a:avLst/>
          </a:prstGeom>
        </p:spPr>
      </p:pic>
      <p:sp>
        <p:nvSpPr>
          <p:cNvPr id="5" name="Left Arrow 4"/>
          <p:cNvSpPr/>
          <p:nvPr/>
        </p:nvSpPr>
        <p:spPr>
          <a:xfrm>
            <a:off x="2560320" y="2514600"/>
            <a:ext cx="838200" cy="533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172200" y="2922006"/>
            <a:ext cx="2877137" cy="954107"/>
          </a:xfrm>
          <a:prstGeom prst="rect">
            <a:avLst/>
          </a:prstGeom>
          <a:noFill/>
        </p:spPr>
        <p:txBody>
          <a:bodyPr wrap="square" rtlCol="0">
            <a:spAutoFit/>
          </a:bodyPr>
          <a:lstStyle/>
          <a:p>
            <a:r>
              <a:rPr lang="en-US" sz="2800" b="1" dirty="0" err="1" smtClean="0"/>
              <a:t>Weibull</a:t>
            </a:r>
            <a:r>
              <a:rPr lang="en-US" sz="2800" b="1" dirty="0" smtClean="0"/>
              <a:t> Shape Parameter = 1.5</a:t>
            </a:r>
            <a:endParaRPr lang="en-US" sz="2800" b="1" dirty="0"/>
          </a:p>
        </p:txBody>
      </p:sp>
    </p:spTree>
    <p:extLst>
      <p:ext uri="{BB962C8B-B14F-4D97-AF65-F5344CB8AC3E}">
        <p14:creationId xmlns:p14="http://schemas.microsoft.com/office/powerpoint/2010/main" val="23511795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0"/>
            <a:ext cx="8229600" cy="1143000"/>
          </a:xfrm>
        </p:spPr>
        <p:txBody>
          <a:bodyPr>
            <a:normAutofit/>
          </a:bodyPr>
          <a:lstStyle/>
          <a:p>
            <a:r>
              <a:rPr lang="en-US" dirty="0" smtClean="0"/>
              <a:t>Typical Operations / Release</a:t>
            </a:r>
            <a:endParaRPr lang="en-US" dirty="0"/>
          </a:p>
        </p:txBody>
      </p:sp>
      <p:sp>
        <p:nvSpPr>
          <p:cNvPr id="2" name="Footer Placeholder 1"/>
          <p:cNvSpPr>
            <a:spLocks noGrp="1"/>
          </p:cNvSpPr>
          <p:nvPr>
            <p:ph type="ftr" sz="quarter" idx="11"/>
          </p:nvPr>
        </p:nvSpPr>
        <p:spPr/>
        <p:txBody>
          <a:bodyPr/>
          <a:lstStyle/>
          <a:p>
            <a:r>
              <a:rPr lang="en-US" smtClean="0"/>
              <a:t>Commercial in confidence</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93</a:t>
            </a:fld>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713" y="533792"/>
            <a:ext cx="4496427" cy="3324689"/>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4713" y="4495800"/>
            <a:ext cx="4467849" cy="3372321"/>
          </a:xfrm>
          <a:prstGeom prst="rect">
            <a:avLst/>
          </a:prstGeom>
        </p:spPr>
      </p:pic>
      <p:pic>
        <p:nvPicPr>
          <p:cNvPr id="8" name="Picture 7"/>
          <p:cNvPicPr>
            <a:picLocks noChangeAspect="1"/>
          </p:cNvPicPr>
          <p:nvPr/>
        </p:nvPicPr>
        <p:blipFill>
          <a:blip r:embed="rId5"/>
          <a:stretch>
            <a:fillRect/>
          </a:stretch>
        </p:blipFill>
        <p:spPr>
          <a:xfrm>
            <a:off x="0" y="1066800"/>
            <a:ext cx="9144000" cy="4664520"/>
          </a:xfrm>
          <a:prstGeom prst="rect">
            <a:avLst/>
          </a:prstGeom>
        </p:spPr>
      </p:pic>
      <p:sp>
        <p:nvSpPr>
          <p:cNvPr id="11" name="TextBox 10"/>
          <p:cNvSpPr txBox="1"/>
          <p:nvPr/>
        </p:nvSpPr>
        <p:spPr>
          <a:xfrm>
            <a:off x="6172200" y="2922006"/>
            <a:ext cx="2877137" cy="954107"/>
          </a:xfrm>
          <a:prstGeom prst="rect">
            <a:avLst/>
          </a:prstGeom>
          <a:noFill/>
        </p:spPr>
        <p:txBody>
          <a:bodyPr wrap="square" rtlCol="0">
            <a:spAutoFit/>
          </a:bodyPr>
          <a:lstStyle/>
          <a:p>
            <a:r>
              <a:rPr lang="en-US" sz="2800" b="1" dirty="0" err="1" smtClean="0"/>
              <a:t>Weibull</a:t>
            </a:r>
            <a:r>
              <a:rPr lang="en-US" sz="2800" b="1" dirty="0" smtClean="0"/>
              <a:t> Shape Parameter = 1</a:t>
            </a:r>
            <a:endParaRPr lang="en-US" sz="2800" b="1" dirty="0"/>
          </a:p>
        </p:txBody>
      </p:sp>
      <p:sp>
        <p:nvSpPr>
          <p:cNvPr id="10" name="TextBox 9"/>
          <p:cNvSpPr txBox="1"/>
          <p:nvPr/>
        </p:nvSpPr>
        <p:spPr>
          <a:xfrm>
            <a:off x="6211323" y="3839962"/>
            <a:ext cx="1729448" cy="369332"/>
          </a:xfrm>
          <a:prstGeom prst="rect">
            <a:avLst/>
          </a:prstGeom>
          <a:noFill/>
        </p:spPr>
        <p:txBody>
          <a:bodyPr wrap="none" rtlCol="0">
            <a:spAutoFit/>
          </a:bodyPr>
          <a:lstStyle/>
          <a:p>
            <a:r>
              <a:rPr lang="en-US" dirty="0" smtClean="0"/>
              <a:t>AKA Exponential</a:t>
            </a:r>
            <a:endParaRPr lang="en-US" dirty="0"/>
          </a:p>
        </p:txBody>
      </p:sp>
    </p:spTree>
    <p:extLst>
      <p:ext uri="{BB962C8B-B14F-4D97-AF65-F5344CB8AC3E}">
        <p14:creationId xmlns:p14="http://schemas.microsoft.com/office/powerpoint/2010/main" val="30170708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F8E5861-E65C-4BE8-8BCB-9B255B5A3C3D}" type="slidenum">
              <a:rPr lang="en-US" smtClean="0"/>
              <a:t>94</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343868"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6041" y="147637"/>
            <a:ext cx="2147559" cy="225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ular Callout 3"/>
          <p:cNvSpPr/>
          <p:nvPr/>
        </p:nvSpPr>
        <p:spPr>
          <a:xfrm>
            <a:off x="6400800" y="2057400"/>
            <a:ext cx="2438400" cy="1447800"/>
          </a:xfrm>
          <a:prstGeom prst="wedgeRectCallout">
            <a:avLst>
              <a:gd name="adj1" fmla="val -84842"/>
              <a:gd name="adj2" fmla="val -1095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Scale – How Wide in Range. Related to the Upper Bound. *Rough* Guess: (High – Low) / 4</a:t>
            </a:r>
            <a:endParaRPr lang="en-US" dirty="0"/>
          </a:p>
        </p:txBody>
      </p:sp>
      <p:sp>
        <p:nvSpPr>
          <p:cNvPr id="8" name="Rectangular Callout 7"/>
          <p:cNvSpPr/>
          <p:nvPr/>
        </p:nvSpPr>
        <p:spPr>
          <a:xfrm>
            <a:off x="6555828" y="89830"/>
            <a:ext cx="2438400" cy="1447800"/>
          </a:xfrm>
          <a:prstGeom prst="wedgeRectCallout">
            <a:avLst>
              <a:gd name="adj1" fmla="val -90014"/>
              <a:gd name="adj2" fmla="val -61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Shape – How Fat the distribution. 1.5 is a good starting point.</a:t>
            </a:r>
            <a:endParaRPr lang="en-US" dirty="0"/>
          </a:p>
        </p:txBody>
      </p:sp>
      <p:sp>
        <p:nvSpPr>
          <p:cNvPr id="9" name="Rectangular Callout 8"/>
          <p:cNvSpPr/>
          <p:nvPr/>
        </p:nvSpPr>
        <p:spPr>
          <a:xfrm>
            <a:off x="3910340" y="2475804"/>
            <a:ext cx="1918959" cy="723900"/>
          </a:xfrm>
          <a:prstGeom prst="wedgeRectCallout">
            <a:avLst>
              <a:gd name="adj1" fmla="val -21951"/>
              <a:gd name="adj2" fmla="val -1498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Location – The Lower Bound</a:t>
            </a:r>
            <a:endParaRPr lang="en-US" dirty="0"/>
          </a:p>
        </p:txBody>
      </p:sp>
      <p:sp>
        <p:nvSpPr>
          <p:cNvPr id="10" name="Footer Placeholder 3"/>
          <p:cNvSpPr>
            <a:spLocks noGrp="1"/>
          </p:cNvSpPr>
          <p:nvPr>
            <p:ph type="ftr" sz="quarter" idx="11"/>
          </p:nvPr>
        </p:nvSpPr>
        <p:spPr>
          <a:xfrm>
            <a:off x="3124200" y="6356350"/>
            <a:ext cx="2895600" cy="365125"/>
          </a:xfrm>
        </p:spPr>
        <p:txBody>
          <a:bodyPr/>
          <a:lstStyle/>
          <a:p>
            <a:r>
              <a:rPr lang="en-US" dirty="0" smtClean="0"/>
              <a:t>@</a:t>
            </a:r>
            <a:r>
              <a:rPr lang="en-US" dirty="0" err="1" smtClean="0"/>
              <a:t>t_Magennis</a:t>
            </a:r>
            <a:r>
              <a:rPr lang="en-US" dirty="0" smtClean="0"/>
              <a:t>  slides at bit.ly/</a:t>
            </a:r>
            <a:r>
              <a:rPr lang="en-US" dirty="0" err="1" smtClean="0"/>
              <a:t>agilesim</a:t>
            </a:r>
            <a:endParaRPr lang="en-US" dirty="0"/>
          </a:p>
        </p:txBody>
      </p:sp>
    </p:spTree>
    <p:extLst>
      <p:ext uri="{BB962C8B-B14F-4D97-AF65-F5344CB8AC3E}">
        <p14:creationId xmlns:p14="http://schemas.microsoft.com/office/powerpoint/2010/main" val="293577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Distribution To Use...</a:t>
            </a:r>
            <a:endParaRPr lang="en-US" dirty="0"/>
          </a:p>
        </p:txBody>
      </p:sp>
      <p:sp>
        <p:nvSpPr>
          <p:cNvPr id="5" name="Content Placeholder 4"/>
          <p:cNvSpPr>
            <a:spLocks noGrp="1"/>
          </p:cNvSpPr>
          <p:nvPr>
            <p:ph idx="1"/>
          </p:nvPr>
        </p:nvSpPr>
        <p:spPr/>
        <p:txBody>
          <a:bodyPr>
            <a:normAutofit fontScale="92500"/>
          </a:bodyPr>
          <a:lstStyle/>
          <a:p>
            <a:r>
              <a:rPr lang="en-US" dirty="0" smtClean="0"/>
              <a:t>No Data at All, or Less than &lt; 11 Samples </a:t>
            </a:r>
            <a:r>
              <a:rPr lang="en-US" sz="2600" dirty="0" smtClean="0">
                <a:hlinkClick r:id="" action="ppaction://noaction"/>
              </a:rPr>
              <a:t>(why 11?)</a:t>
            </a:r>
            <a:endParaRPr lang="en-US" sz="2600" dirty="0" smtClean="0"/>
          </a:p>
          <a:p>
            <a:pPr lvl="1"/>
            <a:r>
              <a:rPr lang="en-US" dirty="0" smtClean="0"/>
              <a:t>Uniform Range with Boundaries Guessed (safest)</a:t>
            </a:r>
          </a:p>
          <a:p>
            <a:pPr lvl="1"/>
            <a:r>
              <a:rPr lang="en-US" dirty="0" err="1" smtClean="0"/>
              <a:t>Weibull</a:t>
            </a:r>
            <a:r>
              <a:rPr lang="en-US" dirty="0" smtClean="0"/>
              <a:t> Range with Boundaries </a:t>
            </a:r>
            <a:r>
              <a:rPr lang="en-US" dirty="0"/>
              <a:t>Guessed </a:t>
            </a:r>
            <a:r>
              <a:rPr lang="en-US" dirty="0" smtClean="0"/>
              <a:t>(likely)</a:t>
            </a:r>
          </a:p>
          <a:p>
            <a:r>
              <a:rPr lang="en-US" dirty="0" smtClean="0"/>
              <a:t>11 to 30 Samples</a:t>
            </a:r>
          </a:p>
          <a:p>
            <a:pPr lvl="1"/>
            <a:r>
              <a:rPr lang="en-US" dirty="0" smtClean="0"/>
              <a:t>Uniform Range with Boundaries at 5</a:t>
            </a:r>
            <a:r>
              <a:rPr lang="en-US" baseline="30000" dirty="0" smtClean="0"/>
              <a:t>th</a:t>
            </a:r>
            <a:r>
              <a:rPr lang="en-US" dirty="0" smtClean="0"/>
              <a:t> and 95</a:t>
            </a:r>
            <a:r>
              <a:rPr lang="en-US" baseline="30000" dirty="0" smtClean="0"/>
              <a:t>th</a:t>
            </a:r>
            <a:r>
              <a:rPr lang="en-US" dirty="0" smtClean="0"/>
              <a:t> CI</a:t>
            </a:r>
          </a:p>
          <a:p>
            <a:pPr lvl="1"/>
            <a:r>
              <a:rPr lang="en-US" dirty="0" err="1" smtClean="0"/>
              <a:t>Weibull</a:t>
            </a:r>
            <a:r>
              <a:rPr lang="en-US" dirty="0" smtClean="0"/>
              <a:t> Range with Boundaries at 5</a:t>
            </a:r>
            <a:r>
              <a:rPr lang="en-US" baseline="30000" dirty="0" smtClean="0"/>
              <a:t>th</a:t>
            </a:r>
            <a:r>
              <a:rPr lang="en-US" dirty="0" smtClean="0"/>
              <a:t> and 95</a:t>
            </a:r>
            <a:r>
              <a:rPr lang="en-US" baseline="30000" dirty="0" smtClean="0"/>
              <a:t>th</a:t>
            </a:r>
            <a:r>
              <a:rPr lang="en-US" dirty="0" smtClean="0"/>
              <a:t> CI</a:t>
            </a:r>
          </a:p>
          <a:p>
            <a:r>
              <a:rPr lang="en-US" dirty="0" smtClean="0"/>
              <a:t>More than 30 Samples</a:t>
            </a:r>
          </a:p>
          <a:p>
            <a:pPr lvl="1"/>
            <a:r>
              <a:rPr lang="en-US" dirty="0" smtClean="0"/>
              <a:t>Use historical </a:t>
            </a:r>
            <a:r>
              <a:rPr lang="en-US" dirty="0"/>
              <a:t>d</a:t>
            </a:r>
            <a:r>
              <a:rPr lang="en-US" dirty="0" smtClean="0"/>
              <a:t>ata as bootstrap reference</a:t>
            </a:r>
          </a:p>
          <a:p>
            <a:pPr lvl="1"/>
            <a:r>
              <a:rPr lang="en-US" dirty="0" smtClean="0"/>
              <a:t>Curve Fitting software</a:t>
            </a:r>
          </a:p>
          <a:p>
            <a:pPr lvl="1"/>
            <a:endParaRPr lang="en-US" dirty="0" smtClean="0"/>
          </a:p>
          <a:p>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95</a:t>
            </a:fld>
            <a:endParaRPr lang="en-US" dirty="0"/>
          </a:p>
        </p:txBody>
      </p:sp>
      <p:sp>
        <p:nvSpPr>
          <p:cNvPr id="6" name="Footer Placeholder 3"/>
          <p:cNvSpPr>
            <a:spLocks noGrp="1"/>
          </p:cNvSpPr>
          <p:nvPr>
            <p:ph type="ftr" sz="quarter" idx="11"/>
          </p:nvPr>
        </p:nvSpPr>
        <p:spPr>
          <a:xfrm>
            <a:off x="3124200" y="6356350"/>
            <a:ext cx="2895600" cy="365125"/>
          </a:xfrm>
        </p:spPr>
        <p:txBody>
          <a:bodyPr/>
          <a:lstStyle/>
          <a:p>
            <a:r>
              <a:rPr lang="en-US" dirty="0" smtClean="0"/>
              <a:t>@</a:t>
            </a:r>
            <a:r>
              <a:rPr lang="en-US" dirty="0" err="1" smtClean="0"/>
              <a:t>t_Magennis</a:t>
            </a:r>
            <a:r>
              <a:rPr lang="en-US" dirty="0" smtClean="0"/>
              <a:t>  slides at bit.ly/</a:t>
            </a:r>
            <a:r>
              <a:rPr lang="en-US" dirty="0" err="1" smtClean="0"/>
              <a:t>agilesim</a:t>
            </a:r>
            <a:endParaRPr lang="en-US" dirty="0"/>
          </a:p>
        </p:txBody>
      </p:sp>
    </p:spTree>
    <p:extLst>
      <p:ext uri="{BB962C8B-B14F-4D97-AF65-F5344CB8AC3E}">
        <p14:creationId xmlns:p14="http://schemas.microsoft.com/office/powerpoint/2010/main" val="391658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a:t>
            </a:r>
            <a:r>
              <a:rPr lang="en-US" dirty="0" err="1" smtClean="0"/>
              <a:t>t_Magennis</a:t>
            </a:r>
            <a:r>
              <a:rPr lang="en-US" dirty="0" smtClean="0"/>
              <a:t>  slides at bit.ly/</a:t>
            </a:r>
            <a:r>
              <a:rPr lang="en-US" dirty="0" err="1" smtClean="0"/>
              <a:t>agilesim</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96</a:t>
            </a:fld>
            <a:endParaRPr lang="en-US" dirty="0"/>
          </a:p>
        </p:txBody>
      </p:sp>
      <p:pic>
        <p:nvPicPr>
          <p:cNvPr id="6" name="Picture 2" descr="https://print.staples.com/lp.aspx?alt_doc_id=3Q941-H1A65-6M6&amp;width=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29145">
            <a:off x="188540" y="685800"/>
            <a:ext cx="8888274" cy="5141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2887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Contact Details</a:t>
            </a:r>
            <a:endParaRPr lang="en-US" dirty="0"/>
          </a:p>
        </p:txBody>
      </p:sp>
      <p:sp>
        <p:nvSpPr>
          <p:cNvPr id="5" name="TextBox 4"/>
          <p:cNvSpPr txBox="1"/>
          <p:nvPr/>
        </p:nvSpPr>
        <p:spPr>
          <a:xfrm>
            <a:off x="1295400" y="2057400"/>
            <a:ext cx="6553200" cy="3046988"/>
          </a:xfrm>
          <a:prstGeom prst="rect">
            <a:avLst/>
          </a:prstGeom>
          <a:noFill/>
        </p:spPr>
        <p:txBody>
          <a:bodyPr wrap="square" rtlCol="0">
            <a:spAutoFit/>
          </a:bodyPr>
          <a:lstStyle/>
          <a:p>
            <a:pPr algn="ctr"/>
            <a:r>
              <a:rPr lang="en-US" sz="2800" b="1" dirty="0" smtClean="0">
                <a:hlinkClick r:id="rId2"/>
              </a:rPr>
              <a:t>www.FocusedObjective.com</a:t>
            </a:r>
            <a:endParaRPr lang="en-US" sz="2800" b="1" dirty="0" smtClean="0"/>
          </a:p>
          <a:p>
            <a:pPr algn="ctr"/>
            <a:r>
              <a:rPr lang="en-US" dirty="0" smtClean="0"/>
              <a:t>Download latest software, videos, presentations and articles on forecasting and applied predictive analytics </a:t>
            </a:r>
          </a:p>
          <a:p>
            <a:pPr algn="ctr"/>
            <a:endParaRPr lang="en-US" dirty="0"/>
          </a:p>
          <a:p>
            <a:pPr algn="ctr"/>
            <a:r>
              <a:rPr lang="en-US" sz="2800" b="1" dirty="0" smtClean="0">
                <a:hlinkClick r:id="rId3"/>
              </a:rPr>
              <a:t>Troy.Magennis@focusedobjective.com</a:t>
            </a:r>
            <a:endParaRPr lang="en-US" sz="2800" b="1" dirty="0" smtClean="0"/>
          </a:p>
          <a:p>
            <a:pPr algn="ctr"/>
            <a:r>
              <a:rPr lang="en-US" dirty="0" smtClean="0"/>
              <a:t>My email address for all questions and comments</a:t>
            </a:r>
          </a:p>
          <a:p>
            <a:pPr algn="ctr"/>
            <a:endParaRPr lang="en-US" dirty="0"/>
          </a:p>
          <a:p>
            <a:pPr algn="ctr"/>
            <a:r>
              <a:rPr lang="en-US" sz="2800" b="1" dirty="0"/>
              <a:t>@</a:t>
            </a:r>
            <a:r>
              <a:rPr lang="en-US" sz="2800" b="1" dirty="0" err="1"/>
              <a:t>t_magennis</a:t>
            </a:r>
            <a:endParaRPr lang="en-US" sz="2800" b="1" dirty="0"/>
          </a:p>
          <a:p>
            <a:pPr algn="ctr"/>
            <a:r>
              <a:rPr lang="en-US" dirty="0"/>
              <a:t>Twitter feed from Troy </a:t>
            </a:r>
            <a:r>
              <a:rPr lang="en-US" dirty="0" smtClean="0"/>
              <a:t>Magennis</a:t>
            </a:r>
            <a:endParaRPr lang="en-US" dirty="0"/>
          </a:p>
        </p:txBody>
      </p:sp>
      <p:sp>
        <p:nvSpPr>
          <p:cNvPr id="6" name="Slide Number Placeholder 5"/>
          <p:cNvSpPr>
            <a:spLocks noGrp="1"/>
          </p:cNvSpPr>
          <p:nvPr>
            <p:ph type="sldNum" sz="quarter" idx="12"/>
          </p:nvPr>
        </p:nvSpPr>
        <p:spPr/>
        <p:txBody>
          <a:bodyPr/>
          <a:lstStyle/>
          <a:p>
            <a:fld id="{5F8E5861-E65C-4BE8-8BCB-9B255B5A3C3D}" type="slidenum">
              <a:rPr lang="en-US" smtClean="0"/>
              <a:t>97</a:t>
            </a:fld>
            <a:endParaRPr lang="en-US" dirty="0"/>
          </a:p>
        </p:txBody>
      </p:sp>
    </p:spTree>
    <p:extLst>
      <p:ext uri="{BB962C8B-B14F-4D97-AF65-F5344CB8AC3E}">
        <p14:creationId xmlns:p14="http://schemas.microsoft.com/office/powerpoint/2010/main" val="36383111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reference</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5F8E5861-E65C-4BE8-8BCB-9B255B5A3C3D}" type="slidenum">
              <a:rPr lang="en-US" smtClean="0"/>
              <a:t>98</a:t>
            </a:fld>
            <a:endParaRPr lang="en-US" dirty="0"/>
          </a:p>
        </p:txBody>
      </p:sp>
    </p:spTree>
    <p:extLst>
      <p:ext uri="{BB962C8B-B14F-4D97-AF65-F5344CB8AC3E}">
        <p14:creationId xmlns:p14="http://schemas.microsoft.com/office/powerpoint/2010/main" val="14097130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and Outliers</a:t>
            </a:r>
            <a:endParaRPr lang="en-US" dirty="0"/>
          </a:p>
        </p:txBody>
      </p:sp>
      <p:sp>
        <p:nvSpPr>
          <p:cNvPr id="3" name="Content Placeholder 2"/>
          <p:cNvSpPr>
            <a:spLocks noGrp="1"/>
          </p:cNvSpPr>
          <p:nvPr>
            <p:ph idx="1"/>
          </p:nvPr>
        </p:nvSpPr>
        <p:spPr/>
        <p:txBody>
          <a:bodyPr>
            <a:normAutofit/>
          </a:bodyPr>
          <a:lstStyle/>
          <a:p>
            <a:r>
              <a:rPr lang="en-US" dirty="0" smtClean="0"/>
              <a:t>Outliers a major factor on correlation</a:t>
            </a:r>
          </a:p>
          <a:p>
            <a:r>
              <a:rPr lang="en-US" dirty="0" smtClean="0"/>
              <a:t>Assume linear correlation, always scatterplot</a:t>
            </a:r>
          </a:p>
          <a:p>
            <a:r>
              <a:rPr lang="en-US" dirty="0" smtClean="0"/>
              <a:t>Calculations</a:t>
            </a:r>
          </a:p>
          <a:p>
            <a:pPr lvl="1"/>
            <a:r>
              <a:rPr lang="en-US" dirty="0" smtClean="0"/>
              <a:t>Pearson Correlation Co-efficient</a:t>
            </a:r>
          </a:p>
          <a:p>
            <a:pPr lvl="1"/>
            <a:r>
              <a:rPr lang="en-US" dirty="0" smtClean="0"/>
              <a:t>Spearman’s Rank Order</a:t>
            </a:r>
          </a:p>
          <a:p>
            <a:pPr lvl="2"/>
            <a:r>
              <a:rPr lang="en-US" dirty="0" smtClean="0"/>
              <a:t>If range is large, this is a good candidate</a:t>
            </a:r>
          </a:p>
          <a:p>
            <a:pPr lvl="1"/>
            <a:r>
              <a:rPr lang="en-US" dirty="0" smtClean="0"/>
              <a:t>Least-squares Method</a:t>
            </a:r>
          </a:p>
          <a:p>
            <a:pPr lvl="2"/>
            <a:r>
              <a:rPr lang="en-US" dirty="0" smtClean="0"/>
              <a:t>Vulnerable to extreme values</a:t>
            </a:r>
          </a:p>
          <a:p>
            <a:endParaRPr lang="en-US" dirty="0"/>
          </a:p>
        </p:txBody>
      </p:sp>
      <p:sp>
        <p:nvSpPr>
          <p:cNvPr id="4" name="Slide Number Placeholder 3"/>
          <p:cNvSpPr>
            <a:spLocks noGrp="1"/>
          </p:cNvSpPr>
          <p:nvPr>
            <p:ph type="sldNum" sz="quarter" idx="12"/>
          </p:nvPr>
        </p:nvSpPr>
        <p:spPr/>
        <p:txBody>
          <a:bodyPr/>
          <a:lstStyle/>
          <a:p>
            <a:fld id="{5F8E5861-E65C-4BE8-8BCB-9B255B5A3C3D}" type="slidenum">
              <a:rPr lang="en-US" smtClean="0"/>
              <a:t>99</a:t>
            </a:fld>
            <a:endParaRPr lang="en-US" dirty="0"/>
          </a:p>
        </p:txBody>
      </p:sp>
    </p:spTree>
    <p:extLst>
      <p:ext uri="{BB962C8B-B14F-4D97-AF65-F5344CB8AC3E}">
        <p14:creationId xmlns:p14="http://schemas.microsoft.com/office/powerpoint/2010/main" val="1894500560"/>
      </p:ext>
    </p:extLst>
  </p:cSld>
  <p:clrMapOvr>
    <a:masterClrMapping/>
  </p:clrMapOvr>
  <p:timing>
    <p:tnLst>
      <p:par>
        <p:cTn id="1" dur="indefinite" restart="never" nodeType="tmRoot"/>
      </p:par>
    </p:tnLst>
  </p:timing>
</p:sld>
</file>

<file path=ppt/theme/theme1.xml><?xml version="1.0" encoding="utf-8"?>
<a:theme xmlns:a="http://schemas.openxmlformats.org/drawingml/2006/main" name="Focused Objecti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cused Objective" id="{C128BEB2-06D4-49A8-BB9E-D9A0DD4F9D4D}" vid="{33C778BF-FE23-47FB-8962-9916B7C5F2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Focused Objective</Template>
  <TotalTime>29461</TotalTime>
  <Words>5644</Words>
  <Application>Microsoft Office PowerPoint</Application>
  <PresentationFormat>On-screen Show (4:3)</PresentationFormat>
  <Paragraphs>1466</Paragraphs>
  <Slides>129</Slides>
  <Notes>29</Notes>
  <HiddenSlides>15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129</vt:i4>
      </vt:variant>
    </vt:vector>
  </HeadingPairs>
  <TitlesOfParts>
    <vt:vector size="134" baseType="lpstr">
      <vt:lpstr>Arial</vt:lpstr>
      <vt:lpstr>Calibri</vt:lpstr>
      <vt:lpstr>Cambria Math</vt:lpstr>
      <vt:lpstr>Segoe Print</vt:lpstr>
      <vt:lpstr>Focused Objective</vt:lpstr>
      <vt:lpstr>Metrics Analysis and Forecasting</vt:lpstr>
      <vt:lpstr>Turning Uncertainty into Risks</vt:lpstr>
      <vt:lpstr>PowerPoint Presentation</vt:lpstr>
      <vt:lpstr>Know the problem you are answering</vt:lpstr>
      <vt:lpstr>Strategies</vt:lpstr>
      <vt:lpstr>Forecasting Time Based</vt:lpstr>
      <vt:lpstr>current forecasting practices</vt:lpstr>
      <vt:lpstr>PowerPoint Presentation</vt:lpstr>
      <vt:lpstr>PowerPoint Presentation</vt:lpstr>
      <vt:lpstr>PowerPoint Presentation</vt:lpstr>
      <vt:lpstr>PowerPoint Presentation</vt:lpstr>
      <vt:lpstr>PowerPoint Presentation</vt:lpstr>
      <vt:lpstr>PowerPoint Presentation</vt:lpstr>
      <vt:lpstr>Trend-line forecasting</vt:lpstr>
      <vt:lpstr>Card Status – Cumulative Flow</vt:lpstr>
      <vt:lpstr>Velocity vs Throughput</vt:lpstr>
      <vt:lpstr>Throughput Trend by Week</vt:lpstr>
      <vt:lpstr>Throughput Trend by Week</vt:lpstr>
      <vt:lpstr>Throughput Tend-line Forecasting</vt:lpstr>
      <vt:lpstr>Throughput</vt:lpstr>
      <vt:lpstr>Case study: estimating total story count</vt:lpstr>
      <vt:lpstr>PowerPoint Presentation</vt:lpstr>
      <vt:lpstr>Understand outliers</vt:lpstr>
      <vt:lpstr>PowerPoint Presentation</vt:lpstr>
      <vt:lpstr>Epic Breakdown – Sample Count</vt:lpstr>
      <vt:lpstr>PowerPoint Presentation</vt:lpstr>
      <vt:lpstr>Case study: team throughput planning and forecasting </vt:lpstr>
      <vt:lpstr>PowerPoint Presentation</vt:lpstr>
      <vt:lpstr>PowerPoint Presentation</vt:lpstr>
      <vt:lpstr>PowerPoint Presentation</vt:lpstr>
      <vt:lpstr>PowerPoint Presentation</vt:lpstr>
      <vt:lpstr>PowerPoint Presentation</vt:lpstr>
      <vt:lpstr>PowerPoint Presentation</vt:lpstr>
      <vt:lpstr>Dependency impact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Probabilistic forecasting</vt:lpstr>
      <vt:lpstr>PowerPoint Presentation</vt:lpstr>
      <vt:lpstr>PowerPoint Presentation</vt:lpstr>
      <vt:lpstr>PowerPoint Presentation</vt:lpstr>
      <vt:lpstr>Monte Carlo Simulation</vt:lpstr>
      <vt:lpstr>Scrum</vt:lpstr>
      <vt:lpstr>Kanban</vt:lpstr>
      <vt:lpstr>Result versus Frequency (50 runs)</vt:lpstr>
      <vt:lpstr>Result versus Frequency (250 runs)</vt:lpstr>
      <vt:lpstr>Result versus Frequency (1000+ runs)</vt:lpstr>
      <vt:lpstr>PowerPoint Presentation</vt:lpstr>
      <vt:lpstr>PowerPoint Presentation</vt:lpstr>
      <vt:lpstr>PowerPoint Presentation</vt:lpstr>
      <vt:lpstr>PowerPoint Presentation</vt:lpstr>
      <vt:lpstr>PowerPoint Presentation</vt:lpstr>
      <vt:lpstr>PowerPoint Presentation</vt:lpstr>
      <vt:lpstr>Risk likelihood changes constantly</vt:lpstr>
      <vt:lpstr>Risk likelihood changes constantly</vt:lpstr>
      <vt:lpstr>Risk likelihood changes constantly</vt:lpstr>
      <vt:lpstr>Risk likelihood changes constantly</vt:lpstr>
      <vt:lpstr>PowerPoint Presentation</vt:lpstr>
      <vt:lpstr>Simulation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Intuitive forecast uncertainty</vt:lpstr>
      <vt:lpstr>Sources of Forecast Uncertainty</vt:lpstr>
      <vt:lpstr>Good: Cycle Time Decreases (85th%)</vt:lpstr>
      <vt:lpstr>Good: Average WIP Increasing</vt:lpstr>
      <vt:lpstr>Good: Story Count and Added Scope Rates Decreasing (or stable)</vt:lpstr>
      <vt:lpstr>Forecast Trend Report Card</vt:lpstr>
      <vt:lpstr>Forecast Trend Report Card</vt:lpstr>
      <vt:lpstr>PowerPoint Presentation</vt:lpstr>
      <vt:lpstr>PowerPoint Presentation</vt:lpstr>
      <vt:lpstr>Waterfall</vt:lpstr>
      <vt:lpstr>Agile (Scrum &amp; Lean)</vt:lpstr>
      <vt:lpstr>Typical Operations / Release</vt:lpstr>
      <vt:lpstr>PowerPoint Presentation</vt:lpstr>
      <vt:lpstr>What Distribution To Use...</vt:lpstr>
      <vt:lpstr>PowerPoint Presentation</vt:lpstr>
      <vt:lpstr>Contact Details</vt:lpstr>
      <vt:lpstr>reference</vt:lpstr>
      <vt:lpstr>Correlation and Outliers</vt:lpstr>
      <vt:lpstr>Context – Does History Repeat?</vt:lpstr>
      <vt:lpstr>Forecasting strategies</vt:lpstr>
      <vt:lpstr>When you have historical data</vt:lpstr>
      <vt:lpstr>When you have no historical data</vt:lpstr>
      <vt:lpstr>Capturing Cycle Time and WIP</vt:lpstr>
      <vt:lpstr>Capturing Cycle Time and WIP</vt:lpstr>
      <vt:lpstr>Capturing Cycle Time and WIP</vt:lpstr>
      <vt:lpstr>PowerPoint Presentation</vt:lpstr>
      <vt:lpstr>PowerPoint Presentation</vt:lpstr>
      <vt:lpstr>PowerPoint Presentation</vt:lpstr>
      <vt:lpstr>PowerPoint Presentation</vt:lpstr>
      <vt:lpstr>Can’t I just use Average Cycle Time?</vt:lpstr>
      <vt:lpstr>PowerPoint Presentation</vt:lpstr>
      <vt:lpstr>Models Start with Assumptions</vt:lpstr>
      <vt:lpstr>Models Need Updating with New Information When Available</vt:lpstr>
      <vt:lpstr>Speaking Risk To Executives</vt:lpstr>
      <vt:lpstr>Context – Does History Repeat?</vt:lpstr>
      <vt:lpstr>PowerPoint Presentation</vt:lpstr>
      <vt:lpstr>PowerPoint Presentation</vt:lpstr>
      <vt:lpstr>Decision Induced Uncertainty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Correlation != Causation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Metrics &amp; Predictive Analytics</dc:title>
  <dc:creator>Troy Magennis</dc:creator>
  <cp:lastModifiedBy>Troy Magennis</cp:lastModifiedBy>
  <cp:revision>320</cp:revision>
  <cp:lastPrinted>2014-01-27T21:17:47Z</cp:lastPrinted>
  <dcterms:created xsi:type="dcterms:W3CDTF">2014-05-27T23:34:09Z</dcterms:created>
  <dcterms:modified xsi:type="dcterms:W3CDTF">2015-02-15T23:01:16Z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-2006184250</vt:i4>
  </property>
  <property fmtid="{D5CDD505-2E9C-101B-9397-08002B2CF9AE}" pid="3" name="_NewReviewCycle">
    <vt:lpwstr/>
  </property>
  <property fmtid="{D5CDD505-2E9C-101B-9397-08002B2CF9AE}" pid="4" name="_EmailSubject">
    <vt:lpwstr>Portfolio Planning and Analysis</vt:lpwstr>
  </property>
  <property fmtid="{D5CDD505-2E9C-101B-9397-08002B2CF9AE}" pid="5" name="_AuthorEmail">
    <vt:lpwstr>TMagennis@walmart.com</vt:lpwstr>
  </property>
  <property fmtid="{D5CDD505-2E9C-101B-9397-08002B2CF9AE}" pid="6" name="_AuthorEmailDisplayName">
    <vt:lpwstr>Troy Magennis - Vendor - Consultant</vt:lpwstr>
  </property>
</Properties>
</file>